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sldIdLst>
    <p:sldId id="257" r:id="rId2"/>
    <p:sldId id="534" r:id="rId3"/>
    <p:sldId id="338" r:id="rId4"/>
    <p:sldId id="360" r:id="rId5"/>
    <p:sldId id="403" r:id="rId6"/>
    <p:sldId id="404" r:id="rId7"/>
    <p:sldId id="402" r:id="rId8"/>
    <p:sldId id="406" r:id="rId9"/>
    <p:sldId id="401" r:id="rId10"/>
    <p:sldId id="409" r:id="rId11"/>
    <p:sldId id="407" r:id="rId12"/>
    <p:sldId id="418" r:id="rId13"/>
    <p:sldId id="412" r:id="rId14"/>
    <p:sldId id="471" r:id="rId15"/>
    <p:sldId id="470" r:id="rId16"/>
    <p:sldId id="428" r:id="rId17"/>
    <p:sldId id="458" r:id="rId18"/>
    <p:sldId id="466" r:id="rId19"/>
    <p:sldId id="434" r:id="rId20"/>
    <p:sldId id="436" r:id="rId21"/>
    <p:sldId id="441" r:id="rId22"/>
    <p:sldId id="442" r:id="rId23"/>
    <p:sldId id="443" r:id="rId24"/>
    <p:sldId id="421" r:id="rId25"/>
    <p:sldId id="467" r:id="rId26"/>
    <p:sldId id="468" r:id="rId27"/>
    <p:sldId id="447" r:id="rId28"/>
    <p:sldId id="533" r:id="rId29"/>
    <p:sldId id="473" r:id="rId30"/>
    <p:sldId id="485" r:id="rId31"/>
    <p:sldId id="486" r:id="rId32"/>
    <p:sldId id="480" r:id="rId33"/>
    <p:sldId id="487" r:id="rId34"/>
    <p:sldId id="448" r:id="rId35"/>
    <p:sldId id="432" r:id="rId36"/>
    <p:sldId id="462" r:id="rId37"/>
    <p:sldId id="455" r:id="rId38"/>
    <p:sldId id="456" r:id="rId39"/>
    <p:sldId id="535" r:id="rId40"/>
    <p:sldId id="459" r:id="rId41"/>
    <p:sldId id="488" r:id="rId42"/>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AA"/>
    <a:srgbClr val="50AA28"/>
    <a:srgbClr val="006EAB"/>
    <a:srgbClr val="7D7D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EA95E-1EC1-C84D-A060-05908C079948}" v="1" dt="2022-06-28T10:45:21.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p:restoredTop sz="74422"/>
  </p:normalViewPr>
  <p:slideViewPr>
    <p:cSldViewPr snapToGrid="0" snapToObjects="1">
      <p:cViewPr varScale="1">
        <p:scale>
          <a:sx n="93" d="100"/>
          <a:sy n="93" d="100"/>
        </p:scale>
        <p:origin x="18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a Wloka" userId="0d348c1d-d410-46f3-9cb7-9ff9e1922201" providerId="ADAL" clId="{B09B5A17-99C1-F540-8E61-616C773B73EB}"/>
    <pc:docChg chg="undo custSel addSld delSld modSld modMainMaster">
      <pc:chgData name="Franziska Wloka" userId="0d348c1d-d410-46f3-9cb7-9ff9e1922201" providerId="ADAL" clId="{B09B5A17-99C1-F540-8E61-616C773B73EB}" dt="2022-04-14T08:45:19.729" v="375"/>
      <pc:docMkLst>
        <pc:docMk/>
      </pc:docMkLst>
      <pc:sldChg chg="addSp modSp">
        <pc:chgData name="Franziska Wloka" userId="0d348c1d-d410-46f3-9cb7-9ff9e1922201" providerId="ADAL" clId="{B09B5A17-99C1-F540-8E61-616C773B73EB}" dt="2022-04-14T08:35:20.715" v="332"/>
        <pc:sldMkLst>
          <pc:docMk/>
          <pc:sldMk cId="2109119635" sldId="401"/>
        </pc:sldMkLst>
        <pc:picChg chg="add mod">
          <ac:chgData name="Franziska Wloka" userId="0d348c1d-d410-46f3-9cb7-9ff9e1922201" providerId="ADAL" clId="{B09B5A17-99C1-F540-8E61-616C773B73EB}" dt="2022-04-14T08:35:20.715" v="332"/>
          <ac:picMkLst>
            <pc:docMk/>
            <pc:sldMk cId="2109119635" sldId="401"/>
            <ac:picMk id="5" creationId="{D1CD2C5D-1DFB-984E-8D36-4B3590F1AF3B}"/>
          </ac:picMkLst>
        </pc:picChg>
      </pc:sldChg>
      <pc:sldChg chg="addSp delSp modSp mod">
        <pc:chgData name="Franziska Wloka" userId="0d348c1d-d410-46f3-9cb7-9ff9e1922201" providerId="ADAL" clId="{B09B5A17-99C1-F540-8E61-616C773B73EB}" dt="2022-04-14T08:08:33.391" v="2"/>
        <pc:sldMkLst>
          <pc:docMk/>
          <pc:sldMk cId="792523060" sldId="403"/>
        </pc:sldMkLst>
        <pc:spChg chg="add del mod">
          <ac:chgData name="Franziska Wloka" userId="0d348c1d-d410-46f3-9cb7-9ff9e1922201" providerId="ADAL" clId="{B09B5A17-99C1-F540-8E61-616C773B73EB}" dt="2022-04-14T08:08:33.391" v="2"/>
          <ac:spMkLst>
            <pc:docMk/>
            <pc:sldMk cId="792523060" sldId="403"/>
            <ac:spMk id="4" creationId="{3A4E1FCF-2943-8247-AADD-24E7E83D6F0C}"/>
          </ac:spMkLst>
        </pc:spChg>
      </pc:sldChg>
      <pc:sldChg chg="modSp">
        <pc:chgData name="Franziska Wloka" userId="0d348c1d-d410-46f3-9cb7-9ff9e1922201" providerId="ADAL" clId="{B09B5A17-99C1-F540-8E61-616C773B73EB}" dt="2022-04-14T08:34:53.198" v="331" actId="14826"/>
        <pc:sldMkLst>
          <pc:docMk/>
          <pc:sldMk cId="3996881315" sldId="436"/>
        </pc:sldMkLst>
        <pc:picChg chg="mod">
          <ac:chgData name="Franziska Wloka" userId="0d348c1d-d410-46f3-9cb7-9ff9e1922201" providerId="ADAL" clId="{B09B5A17-99C1-F540-8E61-616C773B73EB}" dt="2022-04-14T08:34:53.198" v="331" actId="14826"/>
          <ac:picMkLst>
            <pc:docMk/>
            <pc:sldMk cId="3996881315" sldId="436"/>
            <ac:picMk id="9" creationId="{5C31903F-F7A4-E04D-9EE2-C522A76930B4}"/>
          </ac:picMkLst>
        </pc:picChg>
      </pc:sldChg>
      <pc:sldChg chg="modSp">
        <pc:chgData name="Franziska Wloka" userId="0d348c1d-d410-46f3-9cb7-9ff9e1922201" providerId="ADAL" clId="{B09B5A17-99C1-F540-8E61-616C773B73EB}" dt="2022-04-14T08:34:42.843" v="330" actId="14826"/>
        <pc:sldMkLst>
          <pc:docMk/>
          <pc:sldMk cId="1456034600" sldId="441"/>
        </pc:sldMkLst>
        <pc:picChg chg="mod">
          <ac:chgData name="Franziska Wloka" userId="0d348c1d-d410-46f3-9cb7-9ff9e1922201" providerId="ADAL" clId="{B09B5A17-99C1-F540-8E61-616C773B73EB}" dt="2022-04-14T08:34:42.843" v="330" actId="14826"/>
          <ac:picMkLst>
            <pc:docMk/>
            <pc:sldMk cId="1456034600" sldId="441"/>
            <ac:picMk id="9" creationId="{5C31903F-F7A4-E04D-9EE2-C522A76930B4}"/>
          </ac:picMkLst>
        </pc:picChg>
      </pc:sldChg>
      <pc:sldChg chg="addSp delSp modSp mod">
        <pc:chgData name="Franziska Wloka" userId="0d348c1d-d410-46f3-9cb7-9ff9e1922201" providerId="ADAL" clId="{B09B5A17-99C1-F540-8E61-616C773B73EB}" dt="2022-04-14T08:45:19.729" v="375"/>
        <pc:sldMkLst>
          <pc:docMk/>
          <pc:sldMk cId="3481521847" sldId="442"/>
        </pc:sldMkLst>
        <pc:picChg chg="add del mod">
          <ac:chgData name="Franziska Wloka" userId="0d348c1d-d410-46f3-9cb7-9ff9e1922201" providerId="ADAL" clId="{B09B5A17-99C1-F540-8E61-616C773B73EB}" dt="2022-04-14T08:45:18.773" v="374" actId="478"/>
          <ac:picMkLst>
            <pc:docMk/>
            <pc:sldMk cId="3481521847" sldId="442"/>
            <ac:picMk id="19" creationId="{B36AF1F4-F56A-7F4C-8016-95F9E001188D}"/>
          </ac:picMkLst>
        </pc:picChg>
        <pc:picChg chg="del">
          <ac:chgData name="Franziska Wloka" userId="0d348c1d-d410-46f3-9cb7-9ff9e1922201" providerId="ADAL" clId="{B09B5A17-99C1-F540-8E61-616C773B73EB}" dt="2022-04-14T08:33:31.584" v="328" actId="478"/>
          <ac:picMkLst>
            <pc:docMk/>
            <pc:sldMk cId="3481521847" sldId="442"/>
            <ac:picMk id="20" creationId="{647C80D9-2874-F747-B896-1A621B0C9B6E}"/>
          </ac:picMkLst>
        </pc:picChg>
        <pc:picChg chg="add mod">
          <ac:chgData name="Franziska Wloka" userId="0d348c1d-d410-46f3-9cb7-9ff9e1922201" providerId="ADAL" clId="{B09B5A17-99C1-F540-8E61-616C773B73EB}" dt="2022-04-14T08:45:19.729" v="375"/>
          <ac:picMkLst>
            <pc:docMk/>
            <pc:sldMk cId="3481521847" sldId="442"/>
            <ac:picMk id="22" creationId="{E5C239B5-4214-334E-B2C5-6A96F5BB5020}"/>
          </ac:picMkLst>
        </pc:picChg>
      </pc:sldChg>
      <pc:sldChg chg="addSp delSp modSp mod">
        <pc:chgData name="Franziska Wloka" userId="0d348c1d-d410-46f3-9cb7-9ff9e1922201" providerId="ADAL" clId="{B09B5A17-99C1-F540-8E61-616C773B73EB}" dt="2022-04-14T08:44:30.969" v="373"/>
        <pc:sldMkLst>
          <pc:docMk/>
          <pc:sldMk cId="2545371870" sldId="447"/>
        </pc:sldMkLst>
        <pc:spChg chg="add del mod">
          <ac:chgData name="Franziska Wloka" userId="0d348c1d-d410-46f3-9cb7-9ff9e1922201" providerId="ADAL" clId="{B09B5A17-99C1-F540-8E61-616C773B73EB}" dt="2022-04-14T08:28:27.669" v="25"/>
          <ac:spMkLst>
            <pc:docMk/>
            <pc:sldMk cId="2545371870" sldId="447"/>
            <ac:spMk id="2" creationId="{5CFD8419-C7AF-4145-A441-6A950CF8CEB7}"/>
          </ac:spMkLst>
        </pc:spChg>
        <pc:picChg chg="mod">
          <ac:chgData name="Franziska Wloka" userId="0d348c1d-d410-46f3-9cb7-9ff9e1922201" providerId="ADAL" clId="{B09B5A17-99C1-F540-8E61-616C773B73EB}" dt="2022-04-14T08:30:10.908" v="29" actId="1076"/>
          <ac:picMkLst>
            <pc:docMk/>
            <pc:sldMk cId="2545371870" sldId="447"/>
            <ac:picMk id="8" creationId="{69F44BC2-DE77-BB48-B1CC-E2E334C89628}"/>
          </ac:picMkLst>
        </pc:picChg>
        <pc:picChg chg="del">
          <ac:chgData name="Franziska Wloka" userId="0d348c1d-d410-46f3-9cb7-9ff9e1922201" providerId="ADAL" clId="{B09B5A17-99C1-F540-8E61-616C773B73EB}" dt="2022-04-14T08:25:41.774" v="6" actId="478"/>
          <ac:picMkLst>
            <pc:docMk/>
            <pc:sldMk cId="2545371870" sldId="447"/>
            <ac:picMk id="21" creationId="{F592AD49-9148-884E-B0A5-51A0E71943EB}"/>
          </ac:picMkLst>
        </pc:picChg>
        <pc:picChg chg="add del mod">
          <ac:chgData name="Franziska Wloka" userId="0d348c1d-d410-46f3-9cb7-9ff9e1922201" providerId="ADAL" clId="{B09B5A17-99C1-F540-8E61-616C773B73EB}" dt="2022-04-14T08:44:29.961" v="372" actId="478"/>
          <ac:picMkLst>
            <pc:docMk/>
            <pc:sldMk cId="2545371870" sldId="447"/>
            <ac:picMk id="22" creationId="{D66AC34D-B2EB-504D-9A3D-0C41D4C9F1E4}"/>
          </ac:picMkLst>
        </pc:picChg>
        <pc:picChg chg="add mod">
          <ac:chgData name="Franziska Wloka" userId="0d348c1d-d410-46f3-9cb7-9ff9e1922201" providerId="ADAL" clId="{B09B5A17-99C1-F540-8E61-616C773B73EB}" dt="2022-04-14T08:44:30.969" v="373"/>
          <ac:picMkLst>
            <pc:docMk/>
            <pc:sldMk cId="2545371870" sldId="447"/>
            <ac:picMk id="23" creationId="{2E4869AE-23B1-1E41-91E4-100473ED7865}"/>
          </ac:picMkLst>
        </pc:picChg>
      </pc:sldChg>
      <pc:sldChg chg="modSp">
        <pc:chgData name="Franziska Wloka" userId="0d348c1d-d410-46f3-9cb7-9ff9e1922201" providerId="ADAL" clId="{B09B5A17-99C1-F540-8E61-616C773B73EB}" dt="2022-04-14T08:24:37.060" v="4" actId="14826"/>
        <pc:sldMkLst>
          <pc:docMk/>
          <pc:sldMk cId="3065089293" sldId="456"/>
        </pc:sldMkLst>
        <pc:picChg chg="mod">
          <ac:chgData name="Franziska Wloka" userId="0d348c1d-d410-46f3-9cb7-9ff9e1922201" providerId="ADAL" clId="{B09B5A17-99C1-F540-8E61-616C773B73EB}" dt="2022-04-14T08:24:37.060" v="4" actId="14826"/>
          <ac:picMkLst>
            <pc:docMk/>
            <pc:sldMk cId="3065089293" sldId="456"/>
            <ac:picMk id="14" creationId="{A4B47529-75D0-FB47-AAD9-DFDA58AE1BD7}"/>
          </ac:picMkLst>
        </pc:picChg>
      </pc:sldChg>
      <pc:sldChg chg="addSp delSp modSp mod">
        <pc:chgData name="Franziska Wloka" userId="0d348c1d-d410-46f3-9cb7-9ff9e1922201" providerId="ADAL" clId="{B09B5A17-99C1-F540-8E61-616C773B73EB}" dt="2022-04-14T08:44:25.123" v="371" actId="21"/>
        <pc:sldMkLst>
          <pc:docMk/>
          <pc:sldMk cId="1954729463" sldId="468"/>
        </pc:sldMkLst>
        <pc:picChg chg="add del mod">
          <ac:chgData name="Franziska Wloka" userId="0d348c1d-d410-46f3-9cb7-9ff9e1922201" providerId="ADAL" clId="{B09B5A17-99C1-F540-8E61-616C773B73EB}" dt="2022-04-14T08:44:25.123" v="371" actId="21"/>
          <ac:picMkLst>
            <pc:docMk/>
            <pc:sldMk cId="1954729463" sldId="468"/>
            <ac:picMk id="16" creationId="{7B98204E-8111-4647-AF77-1C35C54B4FFB}"/>
          </ac:picMkLst>
        </pc:picChg>
      </pc:sldChg>
      <pc:sldChg chg="addSp delSp modSp mod">
        <pc:chgData name="Franziska Wloka" userId="0d348c1d-d410-46f3-9cb7-9ff9e1922201" providerId="ADAL" clId="{B09B5A17-99C1-F540-8E61-616C773B73EB}" dt="2022-04-14T08:41:50.929" v="357" actId="1037"/>
        <pc:sldMkLst>
          <pc:docMk/>
          <pc:sldMk cId="2626658772" sldId="471"/>
        </pc:sldMkLst>
        <pc:spChg chg="mod">
          <ac:chgData name="Franziska Wloka" userId="0d348c1d-d410-46f3-9cb7-9ff9e1922201" providerId="ADAL" clId="{B09B5A17-99C1-F540-8E61-616C773B73EB}" dt="2022-04-14T08:40:56.838" v="333" actId="14826"/>
          <ac:spMkLst>
            <pc:docMk/>
            <pc:sldMk cId="2626658772" sldId="471"/>
            <ac:spMk id="11" creationId="{D960DC55-AFC0-9C42-BB91-C5F54CCEBAF3}"/>
          </ac:spMkLst>
        </pc:spChg>
        <pc:spChg chg="mod">
          <ac:chgData name="Franziska Wloka" userId="0d348c1d-d410-46f3-9cb7-9ff9e1922201" providerId="ADAL" clId="{B09B5A17-99C1-F540-8E61-616C773B73EB}" dt="2022-04-14T08:40:56.838" v="333" actId="14826"/>
          <ac:spMkLst>
            <pc:docMk/>
            <pc:sldMk cId="2626658772" sldId="471"/>
            <ac:spMk id="12" creationId="{FBBB737A-C817-9243-81D8-7001129E01B9}"/>
          </ac:spMkLst>
        </pc:spChg>
        <pc:spChg chg="mod">
          <ac:chgData name="Franziska Wloka" userId="0d348c1d-d410-46f3-9cb7-9ff9e1922201" providerId="ADAL" clId="{B09B5A17-99C1-F540-8E61-616C773B73EB}" dt="2022-04-14T08:40:56.838" v="333" actId="14826"/>
          <ac:spMkLst>
            <pc:docMk/>
            <pc:sldMk cId="2626658772" sldId="471"/>
            <ac:spMk id="13" creationId="{49C21FB2-FFA9-D043-ADDB-47827C6DF3F5}"/>
          </ac:spMkLst>
        </pc:spChg>
        <pc:spChg chg="mod">
          <ac:chgData name="Franziska Wloka" userId="0d348c1d-d410-46f3-9cb7-9ff9e1922201" providerId="ADAL" clId="{B09B5A17-99C1-F540-8E61-616C773B73EB}" dt="2022-04-14T08:40:56.838" v="333" actId="14826"/>
          <ac:spMkLst>
            <pc:docMk/>
            <pc:sldMk cId="2626658772" sldId="471"/>
            <ac:spMk id="15" creationId="{08B07A2B-8475-7E46-927F-1A82CDF80F1A}"/>
          </ac:spMkLst>
        </pc:spChg>
        <pc:spChg chg="mod">
          <ac:chgData name="Franziska Wloka" userId="0d348c1d-d410-46f3-9cb7-9ff9e1922201" providerId="ADAL" clId="{B09B5A17-99C1-F540-8E61-616C773B73EB}" dt="2022-04-14T08:40:56.838" v="333" actId="14826"/>
          <ac:spMkLst>
            <pc:docMk/>
            <pc:sldMk cId="2626658772" sldId="471"/>
            <ac:spMk id="17" creationId="{0C921FAD-B2C4-FC42-9DE8-79FBD82BB51A}"/>
          </ac:spMkLst>
        </pc:spChg>
        <pc:spChg chg="mod">
          <ac:chgData name="Franziska Wloka" userId="0d348c1d-d410-46f3-9cb7-9ff9e1922201" providerId="ADAL" clId="{B09B5A17-99C1-F540-8E61-616C773B73EB}" dt="2022-04-14T08:40:56.838" v="333" actId="14826"/>
          <ac:spMkLst>
            <pc:docMk/>
            <pc:sldMk cId="2626658772" sldId="471"/>
            <ac:spMk id="18" creationId="{A82B98D9-1A47-8146-9721-42EF803C348A}"/>
          </ac:spMkLst>
        </pc:spChg>
        <pc:grpChg chg="del mod">
          <ac:chgData name="Franziska Wloka" userId="0d348c1d-d410-46f3-9cb7-9ff9e1922201" providerId="ADAL" clId="{B09B5A17-99C1-F540-8E61-616C773B73EB}" dt="2022-04-14T08:41:46.301" v="347" actId="478"/>
          <ac:grpSpMkLst>
            <pc:docMk/>
            <pc:sldMk cId="2626658772" sldId="471"/>
            <ac:grpSpMk id="10" creationId="{F5A4DD5C-C4E4-3946-97D7-D2AE2076C3ED}"/>
          </ac:grpSpMkLst>
        </pc:grpChg>
        <pc:picChg chg="add mod">
          <ac:chgData name="Franziska Wloka" userId="0d348c1d-d410-46f3-9cb7-9ff9e1922201" providerId="ADAL" clId="{B09B5A17-99C1-F540-8E61-616C773B73EB}" dt="2022-04-14T08:41:50.929" v="357" actId="1037"/>
          <ac:picMkLst>
            <pc:docMk/>
            <pc:sldMk cId="2626658772" sldId="471"/>
            <ac:picMk id="3" creationId="{70B86E88-345B-6348-8241-CF235F0428BE}"/>
          </ac:picMkLst>
        </pc:picChg>
        <pc:picChg chg="mod">
          <ac:chgData name="Franziska Wloka" userId="0d348c1d-d410-46f3-9cb7-9ff9e1922201" providerId="ADAL" clId="{B09B5A17-99C1-F540-8E61-616C773B73EB}" dt="2022-04-14T08:40:56.838" v="333" actId="14826"/>
          <ac:picMkLst>
            <pc:docMk/>
            <pc:sldMk cId="2626658772" sldId="471"/>
            <ac:picMk id="14" creationId="{EAD71FEC-E1E9-6144-856F-1885448F0CA3}"/>
          </ac:picMkLst>
        </pc:picChg>
      </pc:sldChg>
      <pc:sldChg chg="delSp mod">
        <pc:chgData name="Franziska Wloka" userId="0d348c1d-d410-46f3-9cb7-9ff9e1922201" providerId="ADAL" clId="{B09B5A17-99C1-F540-8E61-616C773B73EB}" dt="2022-04-14T08:25:30.501" v="5" actId="478"/>
        <pc:sldMkLst>
          <pc:docMk/>
          <pc:sldMk cId="408055242" sldId="533"/>
        </pc:sldMkLst>
        <pc:picChg chg="del">
          <ac:chgData name="Franziska Wloka" userId="0d348c1d-d410-46f3-9cb7-9ff9e1922201" providerId="ADAL" clId="{B09B5A17-99C1-F540-8E61-616C773B73EB}" dt="2022-04-14T08:25:30.501" v="5" actId="478"/>
          <ac:picMkLst>
            <pc:docMk/>
            <pc:sldMk cId="408055242" sldId="533"/>
            <ac:picMk id="11" creationId="{394A1955-E43C-BE41-A879-A3FC56E3A601}"/>
          </ac:picMkLst>
        </pc:picChg>
      </pc:sldChg>
      <pc:sldChg chg="addSp delSp modSp add del mod">
        <pc:chgData name="Franziska Wloka" userId="0d348c1d-d410-46f3-9cb7-9ff9e1922201" providerId="ADAL" clId="{B09B5A17-99C1-F540-8E61-616C773B73EB}" dt="2022-04-14T08:33:20.953" v="327" actId="2696"/>
        <pc:sldMkLst>
          <pc:docMk/>
          <pc:sldMk cId="1355379184" sldId="536"/>
        </pc:sldMkLst>
        <pc:spChg chg="add del">
          <ac:chgData name="Franziska Wloka" userId="0d348c1d-d410-46f3-9cb7-9ff9e1922201" providerId="ADAL" clId="{B09B5A17-99C1-F540-8E61-616C773B73EB}" dt="2022-04-14T08:28:01.685" v="21" actId="478"/>
          <ac:spMkLst>
            <pc:docMk/>
            <pc:sldMk cId="1355379184" sldId="536"/>
            <ac:spMk id="3" creationId="{C5C1D2EA-DF56-C84D-A695-75922FE1D40B}"/>
          </ac:spMkLst>
        </pc:spChg>
        <pc:spChg chg="add del mod">
          <ac:chgData name="Franziska Wloka" userId="0d348c1d-d410-46f3-9cb7-9ff9e1922201" providerId="ADAL" clId="{B09B5A17-99C1-F540-8E61-616C773B73EB}" dt="2022-04-14T08:31:55.113" v="283" actId="478"/>
          <ac:spMkLst>
            <pc:docMk/>
            <pc:sldMk cId="1355379184" sldId="536"/>
            <ac:spMk id="4" creationId="{5A4A0191-826E-AA45-81BA-CCB31DD6257B}"/>
          </ac:spMkLst>
        </pc:spChg>
        <pc:spChg chg="del mod">
          <ac:chgData name="Franziska Wloka" userId="0d348c1d-d410-46f3-9cb7-9ff9e1922201" providerId="ADAL" clId="{B09B5A17-99C1-F540-8E61-616C773B73EB}" dt="2022-04-14T08:26:06.985" v="9" actId="478"/>
          <ac:spMkLst>
            <pc:docMk/>
            <pc:sldMk cId="1355379184" sldId="536"/>
            <ac:spMk id="5" creationId="{60838475-006A-EA43-8E0E-EE2375BF5057}"/>
          </ac:spMkLst>
        </pc:spChg>
        <pc:spChg chg="del">
          <ac:chgData name="Franziska Wloka" userId="0d348c1d-d410-46f3-9cb7-9ff9e1922201" providerId="ADAL" clId="{B09B5A17-99C1-F540-8E61-616C773B73EB}" dt="2022-04-14T08:26:11.967" v="12" actId="478"/>
          <ac:spMkLst>
            <pc:docMk/>
            <pc:sldMk cId="1355379184" sldId="536"/>
            <ac:spMk id="12" creationId="{80E916B9-1880-A649-A9EB-78E9AD68CBF5}"/>
          </ac:spMkLst>
        </pc:spChg>
        <pc:spChg chg="del">
          <ac:chgData name="Franziska Wloka" userId="0d348c1d-d410-46f3-9cb7-9ff9e1922201" providerId="ADAL" clId="{B09B5A17-99C1-F540-8E61-616C773B73EB}" dt="2022-04-14T08:26:11.967" v="12" actId="478"/>
          <ac:spMkLst>
            <pc:docMk/>
            <pc:sldMk cId="1355379184" sldId="536"/>
            <ac:spMk id="13" creationId="{A8C7A7B7-A1E4-4F40-BC1A-8BB0E33FE9AD}"/>
          </ac:spMkLst>
        </pc:spChg>
        <pc:spChg chg="del">
          <ac:chgData name="Franziska Wloka" userId="0d348c1d-d410-46f3-9cb7-9ff9e1922201" providerId="ADAL" clId="{B09B5A17-99C1-F540-8E61-616C773B73EB}" dt="2022-04-14T08:26:18.268" v="16" actId="478"/>
          <ac:spMkLst>
            <pc:docMk/>
            <pc:sldMk cId="1355379184" sldId="536"/>
            <ac:spMk id="14" creationId="{25A84934-7486-B945-A84B-72B197F914B8}"/>
          </ac:spMkLst>
        </pc:spChg>
        <pc:spChg chg="del">
          <ac:chgData name="Franziska Wloka" userId="0d348c1d-d410-46f3-9cb7-9ff9e1922201" providerId="ADAL" clId="{B09B5A17-99C1-F540-8E61-616C773B73EB}" dt="2022-04-14T08:26:15.535" v="14" actId="478"/>
          <ac:spMkLst>
            <pc:docMk/>
            <pc:sldMk cId="1355379184" sldId="536"/>
            <ac:spMk id="15" creationId="{D0808ABD-B1E0-9C42-8D51-9072A9B18710}"/>
          </ac:spMkLst>
        </pc:spChg>
        <pc:spChg chg="add del mod">
          <ac:chgData name="Franziska Wloka" userId="0d348c1d-d410-46f3-9cb7-9ff9e1922201" providerId="ADAL" clId="{B09B5A17-99C1-F540-8E61-616C773B73EB}" dt="2022-04-14T08:26:56.163" v="19"/>
          <ac:spMkLst>
            <pc:docMk/>
            <pc:sldMk cId="1355379184" sldId="536"/>
            <ac:spMk id="16" creationId="{0F80CFC7-4640-264B-9AB8-BD84B17BEEE3}"/>
          </ac:spMkLst>
        </pc:spChg>
        <pc:spChg chg="add del mod">
          <ac:chgData name="Franziska Wloka" userId="0d348c1d-d410-46f3-9cb7-9ff9e1922201" providerId="ADAL" clId="{B09B5A17-99C1-F540-8E61-616C773B73EB}" dt="2022-04-14T08:26:56.163" v="19"/>
          <ac:spMkLst>
            <pc:docMk/>
            <pc:sldMk cId="1355379184" sldId="536"/>
            <ac:spMk id="18" creationId="{9EAB0D17-E1E2-C74D-8D87-27AE80A53AB2}"/>
          </ac:spMkLst>
        </pc:spChg>
        <pc:spChg chg="add del mod">
          <ac:chgData name="Franziska Wloka" userId="0d348c1d-d410-46f3-9cb7-9ff9e1922201" providerId="ADAL" clId="{B09B5A17-99C1-F540-8E61-616C773B73EB}" dt="2022-04-14T08:26:56.163" v="19"/>
          <ac:spMkLst>
            <pc:docMk/>
            <pc:sldMk cId="1355379184" sldId="536"/>
            <ac:spMk id="19" creationId="{6A457F80-2064-9F4C-8A6E-0D101242BD9A}"/>
          </ac:spMkLst>
        </pc:spChg>
        <pc:spChg chg="add del mod">
          <ac:chgData name="Franziska Wloka" userId="0d348c1d-d410-46f3-9cb7-9ff9e1922201" providerId="ADAL" clId="{B09B5A17-99C1-F540-8E61-616C773B73EB}" dt="2022-04-14T08:26:56.163" v="19"/>
          <ac:spMkLst>
            <pc:docMk/>
            <pc:sldMk cId="1355379184" sldId="536"/>
            <ac:spMk id="20" creationId="{AD19FD9A-6E8A-CA4F-BEE3-62F695298006}"/>
          </ac:spMkLst>
        </pc:spChg>
        <pc:spChg chg="add del mod">
          <ac:chgData name="Franziska Wloka" userId="0d348c1d-d410-46f3-9cb7-9ff9e1922201" providerId="ADAL" clId="{B09B5A17-99C1-F540-8E61-616C773B73EB}" dt="2022-04-14T08:26:56.163" v="19"/>
          <ac:spMkLst>
            <pc:docMk/>
            <pc:sldMk cId="1355379184" sldId="536"/>
            <ac:spMk id="21" creationId="{A2DF231A-E9F3-E74B-94D8-ACC288BACCCA}"/>
          </ac:spMkLst>
        </pc:spChg>
        <pc:spChg chg="add del mod">
          <ac:chgData name="Franziska Wloka" userId="0d348c1d-d410-46f3-9cb7-9ff9e1922201" providerId="ADAL" clId="{B09B5A17-99C1-F540-8E61-616C773B73EB}" dt="2022-04-14T08:26:56.163" v="19"/>
          <ac:spMkLst>
            <pc:docMk/>
            <pc:sldMk cId="1355379184" sldId="536"/>
            <ac:spMk id="22" creationId="{3661CDA5-6112-3448-A7DA-E172E6CA53C4}"/>
          </ac:spMkLst>
        </pc:spChg>
        <pc:spChg chg="add del mod">
          <ac:chgData name="Franziska Wloka" userId="0d348c1d-d410-46f3-9cb7-9ff9e1922201" providerId="ADAL" clId="{B09B5A17-99C1-F540-8E61-616C773B73EB}" dt="2022-04-14T08:26:56.163" v="19"/>
          <ac:spMkLst>
            <pc:docMk/>
            <pc:sldMk cId="1355379184" sldId="536"/>
            <ac:spMk id="23" creationId="{98F8B04E-C180-594F-A002-A8A1406D8432}"/>
          </ac:spMkLst>
        </pc:spChg>
        <pc:spChg chg="add del mod">
          <ac:chgData name="Franziska Wloka" userId="0d348c1d-d410-46f3-9cb7-9ff9e1922201" providerId="ADAL" clId="{B09B5A17-99C1-F540-8E61-616C773B73EB}" dt="2022-04-14T08:26:56.163" v="19"/>
          <ac:spMkLst>
            <pc:docMk/>
            <pc:sldMk cId="1355379184" sldId="536"/>
            <ac:spMk id="24" creationId="{8F97C4D9-D50A-FA48-B5E0-A37B0F32D2FD}"/>
          </ac:spMkLst>
        </pc:spChg>
        <pc:spChg chg="add mod">
          <ac:chgData name="Franziska Wloka" userId="0d348c1d-d410-46f3-9cb7-9ff9e1922201" providerId="ADAL" clId="{B09B5A17-99C1-F540-8E61-616C773B73EB}" dt="2022-04-14T08:28:02.449" v="22"/>
          <ac:spMkLst>
            <pc:docMk/>
            <pc:sldMk cId="1355379184" sldId="536"/>
            <ac:spMk id="26" creationId="{B36DF414-EE85-3847-A3EF-D2F28FDA8C71}"/>
          </ac:spMkLst>
        </pc:spChg>
        <pc:spChg chg="add mod">
          <ac:chgData name="Franziska Wloka" userId="0d348c1d-d410-46f3-9cb7-9ff9e1922201" providerId="ADAL" clId="{B09B5A17-99C1-F540-8E61-616C773B73EB}" dt="2022-04-14T08:28:02.449" v="22"/>
          <ac:spMkLst>
            <pc:docMk/>
            <pc:sldMk cId="1355379184" sldId="536"/>
            <ac:spMk id="27" creationId="{AF077EE3-D598-BF45-987B-C94D4683AE6C}"/>
          </ac:spMkLst>
        </pc:spChg>
        <pc:spChg chg="add mod">
          <ac:chgData name="Franziska Wloka" userId="0d348c1d-d410-46f3-9cb7-9ff9e1922201" providerId="ADAL" clId="{B09B5A17-99C1-F540-8E61-616C773B73EB}" dt="2022-04-14T08:28:02.449" v="22"/>
          <ac:spMkLst>
            <pc:docMk/>
            <pc:sldMk cId="1355379184" sldId="536"/>
            <ac:spMk id="28" creationId="{3A5D0C97-5838-4447-89F4-F553D976370D}"/>
          </ac:spMkLst>
        </pc:spChg>
        <pc:picChg chg="del">
          <ac:chgData name="Franziska Wloka" userId="0d348c1d-d410-46f3-9cb7-9ff9e1922201" providerId="ADAL" clId="{B09B5A17-99C1-F540-8E61-616C773B73EB}" dt="2022-04-14T08:26:16.850" v="15" actId="478"/>
          <ac:picMkLst>
            <pc:docMk/>
            <pc:sldMk cId="1355379184" sldId="536"/>
            <ac:picMk id="2" creationId="{8FD6CE8A-D162-464D-9D6E-976AA240FF64}"/>
          </ac:picMkLst>
        </pc:picChg>
        <pc:picChg chg="add mod">
          <ac:chgData name="Franziska Wloka" userId="0d348c1d-d410-46f3-9cb7-9ff9e1922201" providerId="ADAL" clId="{B09B5A17-99C1-F540-8E61-616C773B73EB}" dt="2022-04-14T08:33:03.438" v="325" actId="1037"/>
          <ac:picMkLst>
            <pc:docMk/>
            <pc:sldMk cId="1355379184" sldId="536"/>
            <ac:picMk id="7" creationId="{10871FA2-93F5-7B41-B0EC-74D60A13ABD3}"/>
          </ac:picMkLst>
        </pc:picChg>
        <pc:picChg chg="del mod">
          <ac:chgData name="Franziska Wloka" userId="0d348c1d-d410-46f3-9cb7-9ff9e1922201" providerId="ADAL" clId="{B09B5A17-99C1-F540-8E61-616C773B73EB}" dt="2022-04-14T08:26:08.651" v="11" actId="478"/>
          <ac:picMkLst>
            <pc:docMk/>
            <pc:sldMk cId="1355379184" sldId="536"/>
            <ac:picMk id="11" creationId="{6B5485BC-AD30-6244-A314-1C576F9748C6}"/>
          </ac:picMkLst>
        </pc:picChg>
        <pc:picChg chg="add del mod">
          <ac:chgData name="Franziska Wloka" userId="0d348c1d-d410-46f3-9cb7-9ff9e1922201" providerId="ADAL" clId="{B09B5A17-99C1-F540-8E61-616C773B73EB}" dt="2022-04-14T08:26:56.163" v="19"/>
          <ac:picMkLst>
            <pc:docMk/>
            <pc:sldMk cId="1355379184" sldId="536"/>
            <ac:picMk id="17" creationId="{97D346B4-897B-0F4E-89E3-8221F27AF3C3}"/>
          </ac:picMkLst>
        </pc:picChg>
        <pc:picChg chg="add mod">
          <ac:chgData name="Franziska Wloka" userId="0d348c1d-d410-46f3-9cb7-9ff9e1922201" providerId="ADAL" clId="{B09B5A17-99C1-F540-8E61-616C773B73EB}" dt="2022-04-14T08:28:02.449" v="22"/>
          <ac:picMkLst>
            <pc:docMk/>
            <pc:sldMk cId="1355379184" sldId="536"/>
            <ac:picMk id="25" creationId="{E2D39AF1-3494-CC45-8B62-4F0060F12016}"/>
          </ac:picMkLst>
        </pc:picChg>
        <pc:picChg chg="del">
          <ac:chgData name="Franziska Wloka" userId="0d348c1d-d410-46f3-9cb7-9ff9e1922201" providerId="ADAL" clId="{B09B5A17-99C1-F540-8E61-616C773B73EB}" dt="2022-04-14T08:26:13.904" v="13" actId="478"/>
          <ac:picMkLst>
            <pc:docMk/>
            <pc:sldMk cId="1355379184" sldId="536"/>
            <ac:picMk id="1026" creationId="{0FBDFF2B-4A9C-4E48-979C-51B7A309C690}"/>
          </ac:picMkLst>
        </pc:picChg>
      </pc:sldChg>
      <pc:sldMasterChg chg="modSldLayout">
        <pc:chgData name="Franziska Wloka" userId="0d348c1d-d410-46f3-9cb7-9ff9e1922201" providerId="ADAL" clId="{B09B5A17-99C1-F540-8E61-616C773B73EB}" dt="2022-04-14T08:15:14.804" v="3" actId="14826"/>
        <pc:sldMasterMkLst>
          <pc:docMk/>
          <pc:sldMasterMk cId="2608772352" sldId="2147483648"/>
        </pc:sldMasterMkLst>
        <pc:sldLayoutChg chg="modSp">
          <pc:chgData name="Franziska Wloka" userId="0d348c1d-d410-46f3-9cb7-9ff9e1922201" providerId="ADAL" clId="{B09B5A17-99C1-F540-8E61-616C773B73EB}" dt="2022-04-14T08:15:14.804" v="3" actId="14826"/>
          <pc:sldLayoutMkLst>
            <pc:docMk/>
            <pc:sldMasterMk cId="2608772352" sldId="2147483648"/>
            <pc:sldLayoutMk cId="3281267788" sldId="2147483660"/>
          </pc:sldLayoutMkLst>
          <pc:picChg chg="mod">
            <ac:chgData name="Franziska Wloka" userId="0d348c1d-d410-46f3-9cb7-9ff9e1922201" providerId="ADAL" clId="{B09B5A17-99C1-F540-8E61-616C773B73EB}" dt="2022-04-14T08:15:14.804" v="3" actId="14826"/>
            <ac:picMkLst>
              <pc:docMk/>
              <pc:sldMasterMk cId="2608772352" sldId="2147483648"/>
              <pc:sldLayoutMk cId="3281267788" sldId="2147483660"/>
              <ac:picMk id="4" creationId="{00000000-0000-0000-0000-000000000000}"/>
            </ac:picMkLst>
          </pc:picChg>
        </pc:sldLayoutChg>
      </pc:sldMasterChg>
    </pc:docChg>
  </pc:docChgLst>
  <pc:docChgLst>
    <pc:chgData name="Franziska Wloka" userId="0d348c1d-d410-46f3-9cb7-9ff9e1922201" providerId="ADAL" clId="{273BA16A-3DCD-2E4D-90CD-D4C651BA9C6C}"/>
    <pc:docChg chg="delSld modSld">
      <pc:chgData name="Franziska Wloka" userId="0d348c1d-d410-46f3-9cb7-9ff9e1922201" providerId="ADAL" clId="{273BA16A-3DCD-2E4D-90CD-D4C651BA9C6C}" dt="2022-05-25T10:48:52.666" v="2" actId="2696"/>
      <pc:docMkLst>
        <pc:docMk/>
      </pc:docMkLst>
      <pc:sldChg chg="modNotesTx">
        <pc:chgData name="Franziska Wloka" userId="0d348c1d-d410-46f3-9cb7-9ff9e1922201" providerId="ADAL" clId="{273BA16A-3DCD-2E4D-90CD-D4C651BA9C6C}" dt="2022-05-25T10:48:06.528" v="1" actId="20577"/>
        <pc:sldMkLst>
          <pc:docMk/>
          <pc:sldMk cId="2133455019" sldId="448"/>
        </pc:sldMkLst>
      </pc:sldChg>
      <pc:sldChg chg="del">
        <pc:chgData name="Franziska Wloka" userId="0d348c1d-d410-46f3-9cb7-9ff9e1922201" providerId="ADAL" clId="{273BA16A-3DCD-2E4D-90CD-D4C651BA9C6C}" dt="2022-05-25T10:48:52.666" v="2" actId="2696"/>
        <pc:sldMkLst>
          <pc:docMk/>
          <pc:sldMk cId="718000010" sldId="454"/>
        </pc:sldMkLst>
      </pc:sldChg>
    </pc:docChg>
  </pc:docChgLst>
  <pc:docChgLst>
    <pc:chgData name="Franziska Wloka" userId="0d348c1d-d410-46f3-9cb7-9ff9e1922201" providerId="ADAL" clId="{FE4077E1-C590-1748-B1BC-507D6BAB2BE2}"/>
    <pc:docChg chg="undo custSel addSld delSld modSld sldOrd">
      <pc:chgData name="Franziska Wloka" userId="0d348c1d-d410-46f3-9cb7-9ff9e1922201" providerId="ADAL" clId="{FE4077E1-C590-1748-B1BC-507D6BAB2BE2}" dt="2022-04-14T07:09:21.766" v="51" actId="14826"/>
      <pc:docMkLst>
        <pc:docMk/>
      </pc:docMkLst>
      <pc:sldChg chg="modSp">
        <pc:chgData name="Franziska Wloka" userId="0d348c1d-d410-46f3-9cb7-9ff9e1922201" providerId="ADAL" clId="{FE4077E1-C590-1748-B1BC-507D6BAB2BE2}" dt="2022-04-14T07:09:21.766" v="51" actId="14826"/>
        <pc:sldMkLst>
          <pc:docMk/>
          <pc:sldMk cId="1332752887" sldId="338"/>
        </pc:sldMkLst>
        <pc:picChg chg="mod">
          <ac:chgData name="Franziska Wloka" userId="0d348c1d-d410-46f3-9cb7-9ff9e1922201" providerId="ADAL" clId="{FE4077E1-C590-1748-B1BC-507D6BAB2BE2}" dt="2022-04-14T07:09:21.766" v="51" actId="14826"/>
          <ac:picMkLst>
            <pc:docMk/>
            <pc:sldMk cId="1332752887" sldId="338"/>
            <ac:picMk id="10" creationId="{68AE4A3C-A8D4-CB40-BC14-2790112A0461}"/>
          </ac:picMkLst>
        </pc:picChg>
      </pc:sldChg>
      <pc:sldChg chg="modSp">
        <pc:chgData name="Franziska Wloka" userId="0d348c1d-d410-46f3-9cb7-9ff9e1922201" providerId="ADAL" clId="{FE4077E1-C590-1748-B1BC-507D6BAB2BE2}" dt="2022-04-14T06:59:36.216" v="42" actId="14826"/>
        <pc:sldMkLst>
          <pc:docMk/>
          <pc:sldMk cId="43747055" sldId="459"/>
        </pc:sldMkLst>
        <pc:spChg chg="mod">
          <ac:chgData name="Franziska Wloka" userId="0d348c1d-d410-46f3-9cb7-9ff9e1922201" providerId="ADAL" clId="{FE4077E1-C590-1748-B1BC-507D6BAB2BE2}" dt="2022-04-14T06:59:36.216" v="42" actId="14826"/>
          <ac:spMkLst>
            <pc:docMk/>
            <pc:sldMk cId="43747055" sldId="459"/>
            <ac:spMk id="2" creationId="{A3CDE394-45FD-984D-AC96-7929EC0B98A7}"/>
          </ac:spMkLst>
        </pc:spChg>
        <pc:grpChg chg="mod">
          <ac:chgData name="Franziska Wloka" userId="0d348c1d-d410-46f3-9cb7-9ff9e1922201" providerId="ADAL" clId="{FE4077E1-C590-1748-B1BC-507D6BAB2BE2}" dt="2022-04-14T06:59:36.216" v="42" actId="14826"/>
          <ac:grpSpMkLst>
            <pc:docMk/>
            <pc:sldMk cId="43747055" sldId="459"/>
            <ac:grpSpMk id="6" creationId="{640417E5-C7DC-8444-B3DD-13310B05814B}"/>
          </ac:grpSpMkLst>
        </pc:grpChg>
        <pc:picChg chg="mod">
          <ac:chgData name="Franziska Wloka" userId="0d348c1d-d410-46f3-9cb7-9ff9e1922201" providerId="ADAL" clId="{FE4077E1-C590-1748-B1BC-507D6BAB2BE2}" dt="2022-04-14T06:59:36.216" v="42" actId="14826"/>
          <ac:picMkLst>
            <pc:docMk/>
            <pc:sldMk cId="43747055" sldId="459"/>
            <ac:picMk id="10" creationId="{9ACA2BE6-B155-C049-ABA7-4925EC92CDC1}"/>
          </ac:picMkLst>
        </pc:picChg>
      </pc:sldChg>
      <pc:sldChg chg="modSp mod">
        <pc:chgData name="Franziska Wloka" userId="0d348c1d-d410-46f3-9cb7-9ff9e1922201" providerId="ADAL" clId="{FE4077E1-C590-1748-B1BC-507D6BAB2BE2}" dt="2022-04-14T06:51:42.310" v="27" actId="1076"/>
        <pc:sldMkLst>
          <pc:docMk/>
          <pc:sldMk cId="1954729463" sldId="468"/>
        </pc:sldMkLst>
        <pc:picChg chg="mod">
          <ac:chgData name="Franziska Wloka" userId="0d348c1d-d410-46f3-9cb7-9ff9e1922201" providerId="ADAL" clId="{FE4077E1-C590-1748-B1BC-507D6BAB2BE2}" dt="2022-04-14T06:51:42.310" v="27" actId="1076"/>
          <ac:picMkLst>
            <pc:docMk/>
            <pc:sldMk cId="1954729463" sldId="468"/>
            <ac:picMk id="11" creationId="{6B5485BC-AD30-6244-A314-1C576F9748C6}"/>
          </ac:picMkLst>
        </pc:picChg>
      </pc:sldChg>
      <pc:sldChg chg="addSp delSp modSp del mod">
        <pc:chgData name="Franziska Wloka" userId="0d348c1d-d410-46f3-9cb7-9ff9e1922201" providerId="ADAL" clId="{FE4077E1-C590-1748-B1BC-507D6BAB2BE2}" dt="2022-04-14T06:47:21.566" v="9" actId="2696"/>
        <pc:sldMkLst>
          <pc:docMk/>
          <pc:sldMk cId="948686301" sldId="490"/>
        </pc:sldMkLst>
        <pc:spChg chg="add del mod">
          <ac:chgData name="Franziska Wloka" userId="0d348c1d-d410-46f3-9cb7-9ff9e1922201" providerId="ADAL" clId="{FE4077E1-C590-1748-B1BC-507D6BAB2BE2}" dt="2022-04-14T06:47:16.225" v="8"/>
          <ac:spMkLst>
            <pc:docMk/>
            <pc:sldMk cId="948686301" sldId="490"/>
            <ac:spMk id="2" creationId="{1B8BCE0A-9C44-2C4F-AB6F-6CA9D9029469}"/>
          </ac:spMkLst>
        </pc:spChg>
        <pc:picChg chg="add del mod">
          <ac:chgData name="Franziska Wloka" userId="0d348c1d-d410-46f3-9cb7-9ff9e1922201" providerId="ADAL" clId="{FE4077E1-C590-1748-B1BC-507D6BAB2BE2}" dt="2022-04-14T06:47:13.868" v="6" actId="478"/>
          <ac:picMkLst>
            <pc:docMk/>
            <pc:sldMk cId="948686301" sldId="490"/>
            <ac:picMk id="5" creationId="{54E8DBFD-14E4-674B-B597-A7E972C7E1A6}"/>
          </ac:picMkLst>
        </pc:picChg>
        <pc:picChg chg="del">
          <ac:chgData name="Franziska Wloka" userId="0d348c1d-d410-46f3-9cb7-9ff9e1922201" providerId="ADAL" clId="{FE4077E1-C590-1748-B1BC-507D6BAB2BE2}" dt="2022-04-14T06:41:44.009" v="1" actId="478"/>
          <ac:picMkLst>
            <pc:docMk/>
            <pc:sldMk cId="948686301" sldId="490"/>
            <ac:picMk id="9" creationId="{0CA0A065-B632-FA4C-98BA-DB35BA45240A}"/>
          </ac:picMkLst>
        </pc:picChg>
      </pc:sldChg>
      <pc:sldChg chg="add">
        <pc:chgData name="Franziska Wloka" userId="0d348c1d-d410-46f3-9cb7-9ff9e1922201" providerId="ADAL" clId="{FE4077E1-C590-1748-B1BC-507D6BAB2BE2}" dt="2022-04-14T07:07:59.133" v="45"/>
        <pc:sldMkLst>
          <pc:docMk/>
          <pc:sldMk cId="1200641898" sldId="534"/>
        </pc:sldMkLst>
      </pc:sldChg>
      <pc:sldChg chg="addSp delSp modSp del mod ord">
        <pc:chgData name="Franziska Wloka" userId="0d348c1d-d410-46f3-9cb7-9ff9e1922201" providerId="ADAL" clId="{FE4077E1-C590-1748-B1BC-507D6BAB2BE2}" dt="2022-04-14T07:07:54.228" v="44" actId="2696"/>
        <pc:sldMkLst>
          <pc:docMk/>
          <pc:sldMk cId="1854345393" sldId="534"/>
        </pc:sldMkLst>
        <pc:picChg chg="mod modCrop">
          <ac:chgData name="Franziska Wloka" userId="0d348c1d-d410-46f3-9cb7-9ff9e1922201" providerId="ADAL" clId="{FE4077E1-C590-1748-B1BC-507D6BAB2BE2}" dt="2022-04-14T06:58:53.447" v="41" actId="14826"/>
          <ac:picMkLst>
            <pc:docMk/>
            <pc:sldMk cId="1854345393" sldId="534"/>
            <ac:picMk id="6" creationId="{FD75D792-41A6-1842-86A4-17FD3B461D4C}"/>
          </ac:picMkLst>
        </pc:picChg>
        <pc:picChg chg="add del mod">
          <ac:chgData name="Franziska Wloka" userId="0d348c1d-d410-46f3-9cb7-9ff9e1922201" providerId="ADAL" clId="{FE4077E1-C590-1748-B1BC-507D6BAB2BE2}" dt="2022-04-14T06:55:57.627" v="40" actId="478"/>
          <ac:picMkLst>
            <pc:docMk/>
            <pc:sldMk cId="1854345393" sldId="534"/>
            <ac:picMk id="7" creationId="{54873B2E-6EE4-244C-9A83-5923280ECC67}"/>
          </ac:picMkLst>
        </pc:picChg>
      </pc:sldChg>
      <pc:sldChg chg="delSp modSp add del mod">
        <pc:chgData name="Franziska Wloka" userId="0d348c1d-d410-46f3-9cb7-9ff9e1922201" providerId="ADAL" clId="{FE4077E1-C590-1748-B1BC-507D6BAB2BE2}" dt="2022-04-14T07:09:09.496" v="50" actId="2696"/>
        <pc:sldMkLst>
          <pc:docMk/>
          <pc:sldMk cId="696185992" sldId="536"/>
        </pc:sldMkLst>
        <pc:picChg chg="del mod">
          <ac:chgData name="Franziska Wloka" userId="0d348c1d-d410-46f3-9cb7-9ff9e1922201" providerId="ADAL" clId="{FE4077E1-C590-1748-B1BC-507D6BAB2BE2}" dt="2022-04-14T07:09:07.884" v="49" actId="478"/>
          <ac:picMkLst>
            <pc:docMk/>
            <pc:sldMk cId="696185992" sldId="536"/>
            <ac:picMk id="9" creationId="{0CA0A065-B632-FA4C-98BA-DB35BA45240A}"/>
          </ac:picMkLst>
        </pc:picChg>
      </pc:sldChg>
      <pc:sldChg chg="delSp modSp add del mod">
        <pc:chgData name="Franziska Wloka" userId="0d348c1d-d410-46f3-9cb7-9ff9e1922201" providerId="ADAL" clId="{FE4077E1-C590-1748-B1BC-507D6BAB2BE2}" dt="2022-04-14T07:08:26.226" v="46" actId="2696"/>
        <pc:sldMkLst>
          <pc:docMk/>
          <pc:sldMk cId="1496791133" sldId="537"/>
        </pc:sldMkLst>
        <pc:spChg chg="mod">
          <ac:chgData name="Franziska Wloka" userId="0d348c1d-d410-46f3-9cb7-9ff9e1922201" providerId="ADAL" clId="{FE4077E1-C590-1748-B1BC-507D6BAB2BE2}" dt="2022-04-14T06:52:20.142" v="34" actId="1076"/>
          <ac:spMkLst>
            <pc:docMk/>
            <pc:sldMk cId="1496791133" sldId="537"/>
            <ac:spMk id="8" creationId="{454079EC-6680-0644-83C5-64DE6831451A}"/>
          </ac:spMkLst>
        </pc:spChg>
        <pc:spChg chg="mod">
          <ac:chgData name="Franziska Wloka" userId="0d348c1d-d410-46f3-9cb7-9ff9e1922201" providerId="ADAL" clId="{FE4077E1-C590-1748-B1BC-507D6BAB2BE2}" dt="2022-04-14T06:52:32.719" v="37" actId="1076"/>
          <ac:spMkLst>
            <pc:docMk/>
            <pc:sldMk cId="1496791133" sldId="537"/>
            <ac:spMk id="10" creationId="{8F84BADA-CF73-E44E-A219-C7AEE324E4BF}"/>
          </ac:spMkLst>
        </pc:spChg>
        <pc:picChg chg="del">
          <ac:chgData name="Franziska Wloka" userId="0d348c1d-d410-46f3-9cb7-9ff9e1922201" providerId="ADAL" clId="{FE4077E1-C590-1748-B1BC-507D6BAB2BE2}" dt="2022-04-14T06:52:16.355" v="33" actId="478"/>
          <ac:picMkLst>
            <pc:docMk/>
            <pc:sldMk cId="1496791133" sldId="537"/>
            <ac:picMk id="6" creationId="{FD75D792-41A6-1842-86A4-17FD3B461D4C}"/>
          </ac:picMkLst>
        </pc:picChg>
        <pc:picChg chg="mod modCrop">
          <ac:chgData name="Franziska Wloka" userId="0d348c1d-d410-46f3-9cb7-9ff9e1922201" providerId="ADAL" clId="{FE4077E1-C590-1748-B1BC-507D6BAB2BE2}" dt="2022-04-14T06:53:02.376" v="39" actId="732"/>
          <ac:picMkLst>
            <pc:docMk/>
            <pc:sldMk cId="1496791133" sldId="537"/>
            <ac:picMk id="7" creationId="{54873B2E-6EE4-244C-9A83-5923280ECC67}"/>
          </ac:picMkLst>
        </pc:picChg>
        <pc:picChg chg="mod">
          <ac:chgData name="Franziska Wloka" userId="0d348c1d-d410-46f3-9cb7-9ff9e1922201" providerId="ADAL" clId="{FE4077E1-C590-1748-B1BC-507D6BAB2BE2}" dt="2022-04-14T06:52:37.225" v="38" actId="14100"/>
          <ac:picMkLst>
            <pc:docMk/>
            <pc:sldMk cId="1496791133" sldId="537"/>
            <ac:picMk id="9" creationId="{0CA0A065-B632-FA4C-98BA-DB35BA4524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FE0D6646-8336-2641-985D-6AFD887322A9}" type="datetimeFigureOut">
              <a:rPr lang="de-DE" smtClean="0"/>
              <a:t>28.06.22</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8E02887-CE6C-A04B-8094-90805CD85284}" type="slidenum">
              <a:rPr lang="de-DE" smtClean="0"/>
              <a:t>‹Nr.›</a:t>
            </a:fld>
            <a:endParaRPr lang="de-DE"/>
          </a:p>
        </p:txBody>
      </p:sp>
    </p:spTree>
    <p:extLst>
      <p:ext uri="{BB962C8B-B14F-4D97-AF65-F5344CB8AC3E}">
        <p14:creationId xmlns:p14="http://schemas.microsoft.com/office/powerpoint/2010/main" val="277167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Ansprechpersonen für die Ökologische Infrastruktur bei </a:t>
            </a:r>
            <a:r>
              <a:rPr lang="de-DE" dirty="0" err="1"/>
              <a:t>BirdLife</a:t>
            </a:r>
            <a:r>
              <a:rPr lang="de-DE" dirty="0"/>
              <a:t> Schweiz:</a:t>
            </a:r>
          </a:p>
          <a:p>
            <a:endParaRPr lang="de-DE" dirty="0"/>
          </a:p>
          <a:p>
            <a:r>
              <a:rPr lang="de-DE" dirty="0"/>
              <a:t>Franziska </a:t>
            </a:r>
            <a:r>
              <a:rPr lang="de-DE" dirty="0" err="1"/>
              <a:t>Wloka</a:t>
            </a:r>
            <a:r>
              <a:rPr lang="de-DE" dirty="0"/>
              <a:t>: </a:t>
            </a:r>
            <a:r>
              <a:rPr lang="de-DE" dirty="0" err="1"/>
              <a:t>franziska.wloka@birdlife.ch</a:t>
            </a:r>
            <a:endParaRPr lang="de-DE" dirty="0"/>
          </a:p>
          <a:p>
            <a:r>
              <a:rPr lang="de-DE" dirty="0"/>
              <a:t>Anne-Lena Wahl: </a:t>
            </a:r>
            <a:r>
              <a:rPr lang="de-DE" dirty="0" err="1"/>
              <a:t>anne-lena.wahl@birdlife.ch</a:t>
            </a:r>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1</a:t>
            </a:fld>
            <a:endParaRPr lang="de-DE"/>
          </a:p>
        </p:txBody>
      </p:sp>
    </p:spTree>
    <p:extLst>
      <p:ext uri="{BB962C8B-B14F-4D97-AF65-F5344CB8AC3E}">
        <p14:creationId xmlns:p14="http://schemas.microsoft.com/office/powerpoint/2010/main" val="307767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7D7D7D"/>
                </a:solidFill>
              </a:rPr>
              <a:t>Das Forum Biodiversität Schweiz untersuchte in einer Studie von 2013* den Flächenbedarf für die Erhaltung der Biodiversität und der Ökosystemleistungen in der Schweiz.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7D7D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7D7D7D"/>
                </a:solidFill>
              </a:rPr>
              <a:t>Die </a:t>
            </a:r>
            <a:r>
              <a:rPr lang="de-DE" sz="1200" dirty="0" err="1"/>
              <a:t>Grösse</a:t>
            </a:r>
            <a:r>
              <a:rPr lang="de-DE" sz="1200" dirty="0"/>
              <a:t> des Fotos </a:t>
            </a:r>
            <a:r>
              <a:rPr lang="de-DE" sz="1200" dirty="0">
                <a:solidFill>
                  <a:srgbClr val="7D7D7D"/>
                </a:solidFill>
              </a:rPr>
              <a:t>entspricht 100% der ursprünglichen Fläche des Lebensraums </a:t>
            </a:r>
            <a:r>
              <a:rPr lang="de-DE" dirty="0">
                <a:solidFill>
                  <a:srgbClr val="7D7D7D"/>
                </a:solidFill>
              </a:rPr>
              <a:t>vor der </a:t>
            </a:r>
            <a:r>
              <a:rPr lang="de-DE" dirty="0" err="1">
                <a:solidFill>
                  <a:srgbClr val="7D7D7D"/>
                </a:solidFill>
              </a:rPr>
              <a:t>grossen</a:t>
            </a:r>
            <a:r>
              <a:rPr lang="de-DE" dirty="0">
                <a:solidFill>
                  <a:srgbClr val="7D7D7D"/>
                </a:solidFill>
              </a:rPr>
              <a:t> Zerstörung in den letzten 100-200 Jahren. Z.B. haben die Trockenwiesen und –weiden seit 1900 ca. 95% ihrer ursprünglichen Fläche verloren.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baseline="0" dirty="0"/>
              <a:t>Oftmals ist nur noch ein kleiner Rest der Lebensräume übrig geblieben. Diese Reste müssen zwingend erhalten, ihre Pflege deutlich verbessert werden und zusätzlich sollen nach Möglichkeit wieder neue Lebensräume geschaffen werden. Dies ist kein</a:t>
            </a:r>
          </a:p>
          <a:p>
            <a:r>
              <a:rPr lang="de-DE" baseline="0" dirty="0" err="1"/>
              <a:t>eswegs</a:t>
            </a:r>
            <a:r>
              <a:rPr lang="de-DE" baseline="0" dirty="0"/>
              <a:t> einfach, da es nicht einfach ist, neue Flächen zu erhalten. Die Lebensräume benötigen zudem lange Zeit, um wiederum eine annähernd gute Qualität zu erreichen. </a:t>
            </a:r>
          </a:p>
          <a:p>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*Die Daten stammen vom Forum Biodiversität Schweiz, von dem es hierzu zwei lesenswerten Berichte gibt: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 Flächenbedarf für die Erhaltung der Biodiversität und der Ökosystemleistungen in der Schweiz (Download: https://</a:t>
            </a:r>
            <a:r>
              <a:rPr lang="de-DE" dirty="0" err="1"/>
              <a:t>scnat.ch</a:t>
            </a:r>
            <a:r>
              <a:rPr lang="de-DE" dirty="0"/>
              <a:t>/de/</a:t>
            </a:r>
            <a:r>
              <a:rPr lang="de-DE" dirty="0" err="1"/>
              <a:t>uuid</a:t>
            </a:r>
            <a:r>
              <a:rPr lang="de-DE" dirty="0"/>
              <a:t>/i/6e4a0d2a-5746-592c-8c37-546e6a0595ec-Projektbericht%3A_Flächenbedarf_für_die_Erhaltung_der_Biodiversität_und_der_Ökosystemleistungen_in_der_Schweiz)</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dirty="0"/>
              <a:t>Wandel der Biodiversität in der Schweiz seit 1900 (</a:t>
            </a:r>
            <a:r>
              <a:rPr lang="de-CH" sz="1200" b="0" i="0" u="none" strike="noStrike" kern="1200" dirty="0">
                <a:solidFill>
                  <a:schemeClr val="tx1"/>
                </a:solidFill>
                <a:effectLst/>
                <a:latin typeface="+mn-lt"/>
                <a:ea typeface="+mn-ea"/>
                <a:cs typeface="+mn-cs"/>
              </a:rPr>
              <a:t>T. </a:t>
            </a:r>
            <a:r>
              <a:rPr lang="de-CH" sz="1200" b="0" i="0" u="none" strike="noStrike" kern="1200" dirty="0" err="1">
                <a:solidFill>
                  <a:schemeClr val="tx1"/>
                </a:solidFill>
                <a:effectLst/>
                <a:latin typeface="+mn-lt"/>
                <a:ea typeface="+mn-ea"/>
                <a:cs typeface="+mn-cs"/>
              </a:rPr>
              <a:t>Lachat</a:t>
            </a:r>
            <a:r>
              <a:rPr lang="de-CH" sz="1200" b="0" i="0" u="none" strike="noStrike" kern="1200" dirty="0">
                <a:solidFill>
                  <a:schemeClr val="tx1"/>
                </a:solidFill>
                <a:effectLst/>
                <a:latin typeface="+mn-lt"/>
                <a:ea typeface="+mn-ea"/>
                <a:cs typeface="+mn-cs"/>
              </a:rPr>
              <a:t> et al. 2010), Erhältlich bei BirdLife Schweiz (https://</a:t>
            </a:r>
            <a:r>
              <a:rPr lang="de-CH" sz="1200" b="0" i="0" u="none" strike="noStrike" kern="1200" dirty="0" err="1">
                <a:solidFill>
                  <a:schemeClr val="tx1"/>
                </a:solidFill>
                <a:effectLst/>
                <a:latin typeface="+mn-lt"/>
                <a:ea typeface="+mn-ea"/>
                <a:cs typeface="+mn-cs"/>
              </a:rPr>
              <a:t>www.birdlife.ch</a:t>
            </a:r>
            <a:r>
              <a:rPr lang="de-CH" sz="1200" b="0" i="0" u="none" strike="noStrike" kern="1200" dirty="0">
                <a:solidFill>
                  <a:schemeClr val="tx1"/>
                </a:solidFill>
                <a:effectLst/>
                <a:latin typeface="+mn-lt"/>
                <a:ea typeface="+mn-ea"/>
                <a:cs typeface="+mn-cs"/>
              </a:rPr>
              <a:t>/de/</a:t>
            </a:r>
            <a:r>
              <a:rPr lang="de-CH" sz="1200" b="0" i="0" u="none" strike="noStrike" kern="1200" dirty="0" err="1">
                <a:solidFill>
                  <a:schemeClr val="tx1"/>
                </a:solidFill>
                <a:effectLst/>
                <a:latin typeface="+mn-lt"/>
                <a:ea typeface="+mn-ea"/>
                <a:cs typeface="+mn-cs"/>
              </a:rPr>
              <a:t>content</a:t>
            </a:r>
            <a:r>
              <a:rPr lang="de-CH" sz="1200" b="0" i="0" u="none" strike="noStrike" kern="1200" dirty="0">
                <a:solidFill>
                  <a:schemeClr val="tx1"/>
                </a:solidFill>
                <a:effectLst/>
                <a:latin typeface="+mn-lt"/>
                <a:ea typeface="+mn-ea"/>
                <a:cs typeface="+mn-cs"/>
              </a:rPr>
              <a:t>/wandel-der-biodiversitaet-der-schweiz-seit-1900)</a:t>
            </a:r>
            <a:br>
              <a:rPr lang="de-DE" dirty="0"/>
            </a:b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Quelle:</a:t>
            </a:r>
            <a:r>
              <a:rPr lang="de-DE" baseline="0" dirty="0"/>
              <a:t> </a:t>
            </a:r>
            <a:r>
              <a:rPr lang="de-DE" dirty="0"/>
              <a:t>BirdLife Schweiz Broschüre „Biodiversität: Wo steht die Schweiz?“, 2020,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10</a:t>
            </a:fld>
            <a:endParaRPr lang="de-CH"/>
          </a:p>
        </p:txBody>
      </p:sp>
    </p:spTree>
    <p:extLst>
      <p:ext uri="{BB962C8B-B14F-4D97-AF65-F5344CB8AC3E}">
        <p14:creationId xmlns:p14="http://schemas.microsoft.com/office/powerpoint/2010/main" val="93412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rgbClr val="FF0000"/>
                </a:solidFill>
              </a:rPr>
              <a:t>Wir haben gesehen, dass es </a:t>
            </a:r>
            <a:r>
              <a:rPr lang="de-DE" sz="1200" b="0" dirty="0" err="1">
                <a:solidFill>
                  <a:srgbClr val="FF0000"/>
                </a:solidFill>
              </a:rPr>
              <a:t>grossen</a:t>
            </a:r>
            <a:r>
              <a:rPr lang="de-DE" sz="1200" b="0" dirty="0">
                <a:solidFill>
                  <a:srgbClr val="FF0000"/>
                </a:solidFill>
              </a:rPr>
              <a:t> Handlungsbedarf für den Schutz der Biodiversität in der Schweiz gibt.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rgbClr val="FF0000"/>
                </a:solidFill>
              </a:rPr>
              <a:t>Der Bundesrat hat deshalb am 25. April 2012 mit der Strategie Biodiversität Schweiz (SBS) den Aufbau der Ökologischen Infrastruktur beschlossen. Die bestehende Naturschutz-Gesetzgebung verlangt das Gleiche. Doch seitdem ist jahrelang nichts passiert. Deshalb wurde die Fertigstellung der Ökologischen Infrastruktur um 20 Jahre verschoben.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solidFill>
                  <a:srgbClr val="FF0000"/>
                </a:solidFill>
              </a:rPr>
              <a:t>*</a:t>
            </a:r>
            <a:r>
              <a:rPr lang="de-DE" sz="1200" dirty="0">
                <a:solidFill>
                  <a:srgbClr val="FF0000"/>
                </a:solidFill>
              </a:rPr>
              <a:t>Bundesratsbeschluss vom 18. Februar 2015: </a:t>
            </a:r>
            <a:r>
              <a:rPr lang="de-DE" sz="1200" b="0" dirty="0">
                <a:solidFill>
                  <a:srgbClr val="FF0000"/>
                </a:solidFill>
              </a:rPr>
              <a:t>Die im Aktionsplan Biodiversität skizzierten </a:t>
            </a:r>
            <a:r>
              <a:rPr lang="de-DE" sz="1200" b="0" dirty="0" err="1">
                <a:solidFill>
                  <a:srgbClr val="FF0000"/>
                </a:solidFill>
              </a:rPr>
              <a:t>Massnahmen</a:t>
            </a:r>
            <a:r>
              <a:rPr lang="de-DE" sz="1200" b="0" dirty="0">
                <a:solidFill>
                  <a:srgbClr val="FF0000"/>
                </a:solidFill>
              </a:rPr>
              <a:t> umfassen zum einen die Minderung schädlicher Nutzungen der Biodiversität, die Unterstützung gefährdeter Arten und die Sensibilisierung für die Biodiversität, umzusetzen bis 2025, zum anderen den </a:t>
            </a:r>
            <a:r>
              <a:rPr lang="de-DE" sz="1200" dirty="0">
                <a:solidFill>
                  <a:srgbClr val="FF0000"/>
                </a:solidFill>
              </a:rPr>
              <a:t>Aufbau und den Unterhalt von Schutz- und Vernetzungsgebieten, umzusetzen bis 2040. </a:t>
            </a:r>
          </a:p>
          <a:p>
            <a:endParaRPr lang="de-DE" dirty="0"/>
          </a:p>
          <a:p>
            <a:r>
              <a:rPr lang="de-DE" dirty="0"/>
              <a:t>Bild: BDM</a:t>
            </a:r>
          </a:p>
        </p:txBody>
      </p:sp>
      <p:sp>
        <p:nvSpPr>
          <p:cNvPr id="4" name="Foliennummernplatzhalter 3"/>
          <p:cNvSpPr>
            <a:spLocks noGrp="1"/>
          </p:cNvSpPr>
          <p:nvPr>
            <p:ph type="sldNum" sz="quarter" idx="5"/>
          </p:nvPr>
        </p:nvSpPr>
        <p:spPr/>
        <p:txBody>
          <a:bodyPr/>
          <a:lstStyle/>
          <a:p>
            <a:fld id="{C8E02887-CE6C-A04B-8094-90805CD85284}" type="slidenum">
              <a:rPr lang="de-DE" smtClean="0"/>
              <a:t>11</a:t>
            </a:fld>
            <a:endParaRPr lang="de-DE"/>
          </a:p>
        </p:txBody>
      </p:sp>
    </p:spTree>
    <p:extLst>
      <p:ext uri="{BB962C8B-B14F-4D97-AF65-F5344CB8AC3E}">
        <p14:creationId xmlns:p14="http://schemas.microsoft.com/office/powerpoint/2010/main" val="388678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was bedeutet der Begriff Ökologische Infrastruktur eigentlich genau, was beinhaltet er?</a:t>
            </a:r>
          </a:p>
          <a:p>
            <a:endParaRPr lang="de-DE" dirty="0"/>
          </a:p>
          <a:p>
            <a:r>
              <a:rPr lang="de-DE" dirty="0"/>
              <a:t>Die Fachgruppe Ökologische Infrastruktur hat eine ausführliche Definition erarbeitet, von der hier ein Auszug gezeigt ist. Die komplette Definition ist zu finden unter https://</a:t>
            </a:r>
            <a:r>
              <a:rPr lang="de-DE" dirty="0" err="1"/>
              <a:t>www.oekologische-infrastruktur.ch</a:t>
            </a:r>
            <a:r>
              <a:rPr lang="de-DE" dirty="0"/>
              <a:t>/</a:t>
            </a:r>
            <a:r>
              <a:rPr lang="de-DE" dirty="0" err="1"/>
              <a:t>node</a:t>
            </a:r>
            <a:r>
              <a:rPr lang="de-DE" dirty="0"/>
              <a:t>/72</a:t>
            </a:r>
          </a:p>
          <a:p>
            <a:r>
              <a:rPr lang="de-DE" dirty="0"/>
              <a:t>Neben dem blauen Pfeil die kurze Erklärung/Beschreibung zur Definition</a:t>
            </a:r>
          </a:p>
          <a:p>
            <a:endParaRPr lang="de-DE" dirty="0"/>
          </a:p>
          <a:p>
            <a:r>
              <a:rPr lang="de-DE" dirty="0"/>
              <a:t>In der Fachgruppe Ökologische Infrastruktur arbeiten Kantone, Städte, </a:t>
            </a:r>
            <a:r>
              <a:rPr lang="de-DE" dirty="0" err="1"/>
              <a:t>InfoSpecies</a:t>
            </a:r>
            <a:r>
              <a:rPr lang="de-DE" dirty="0"/>
              <a:t> (mit Datenzentren), die Wissenschaft mit den Forum Biodiversität der Akademie der Naturwissenschaften </a:t>
            </a:r>
            <a:r>
              <a:rPr lang="de-DE" dirty="0" err="1"/>
              <a:t>scnat</a:t>
            </a:r>
            <a:r>
              <a:rPr lang="de-DE" dirty="0"/>
              <a:t> und mit der Eidgenössischen Forschungsanstalt WSL, das Netzwerk Schweizer </a:t>
            </a:r>
            <a:r>
              <a:rPr lang="de-DE" dirty="0" err="1"/>
              <a:t>Pärke</a:t>
            </a:r>
            <a:r>
              <a:rPr lang="de-DE" dirty="0"/>
              <a:t>, IUCN Schweiz und die Naturschutzorganisationen BirdLife Schweiz, Pro Natura, SL und WWF Schweiz zusammen, um dem Bund und den Kantonen durch Grundlagenarbeit und Beratung beim Ausbau der Ökologischen Infrastruktur zur Seite zu stehen.</a:t>
            </a:r>
          </a:p>
          <a:p>
            <a:endParaRPr lang="de-DE" dirty="0"/>
          </a:p>
          <a:p>
            <a:r>
              <a:rPr lang="de-DE" dirty="0"/>
              <a:t>Bilder:</a:t>
            </a:r>
          </a:p>
          <a:p>
            <a:r>
              <a:rPr lang="de-DE" dirty="0"/>
              <a:t>Flachmoor und Moorbirke: Franziska Wloka</a:t>
            </a:r>
          </a:p>
          <a:p>
            <a:r>
              <a:rPr lang="de-DE" dirty="0"/>
              <a:t>Blumenwiese: Christa Glauser</a:t>
            </a:r>
          </a:p>
        </p:txBody>
      </p:sp>
      <p:sp>
        <p:nvSpPr>
          <p:cNvPr id="4" name="Foliennummernplatzhalter 3"/>
          <p:cNvSpPr>
            <a:spLocks noGrp="1"/>
          </p:cNvSpPr>
          <p:nvPr>
            <p:ph type="sldNum" sz="quarter" idx="5"/>
          </p:nvPr>
        </p:nvSpPr>
        <p:spPr/>
        <p:txBody>
          <a:bodyPr/>
          <a:lstStyle/>
          <a:p>
            <a:fld id="{C8E02887-CE6C-A04B-8094-90805CD85284}" type="slidenum">
              <a:rPr lang="de-DE" smtClean="0"/>
              <a:t>12</a:t>
            </a:fld>
            <a:endParaRPr lang="de-DE"/>
          </a:p>
        </p:txBody>
      </p:sp>
    </p:spTree>
    <p:extLst>
      <p:ext uri="{BB962C8B-B14F-4D97-AF65-F5344CB8AC3E}">
        <p14:creationId xmlns:p14="http://schemas.microsoft.com/office/powerpoint/2010/main" val="2372441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zentralen Elemente der Ö. I. sind Kerngebiete, die juristisch geschützt sind (Schutzgebiete wie z.B. Inventare von nationaler Bedeutung), hier in grün dargestellt. Aus wissenschaftlicher Sicht braucht es 30% Kerngebiete, um die Biodiversität in der Schweiz zu erhalten. Nötig sind nicht allein viele kleine, sondern auch mehr </a:t>
            </a:r>
            <a:r>
              <a:rPr lang="de-DE" dirty="0" err="1"/>
              <a:t>grosse</a:t>
            </a:r>
            <a:r>
              <a:rPr lang="de-DE" dirty="0"/>
              <a:t> Kerngebiete (grün). Der Austausch zwischen den Kerngebieten muss für die Populationen der verschiedenen Arten gewährleistet sein, z.B. durch naturnah bewirtschaftete und ökologisch wertvolle Flächen (orange umrandet) und Trittstein-Elemente (blaue Fünfecke), die den Ansprüchen von Zielarten gerecht werden. Entscheidend ist, dass auch der Rest der Landschaft möglichst biodiversitätsverträglich bewirtschaftet wird. Zusätzliche, spezifische Artenförderungsmassnahmen (rote Sterne) sind sowohl auf den Flächen der Ökologischen Infrastruktur (grün und orange umrandet) als auch </a:t>
            </a:r>
            <a:r>
              <a:rPr lang="de-DE" dirty="0" err="1"/>
              <a:t>ausserhalb</a:t>
            </a:r>
            <a:r>
              <a:rPr lang="de-DE" dirty="0"/>
              <a:t> nötig.</a:t>
            </a:r>
          </a:p>
        </p:txBody>
      </p:sp>
      <p:sp>
        <p:nvSpPr>
          <p:cNvPr id="4" name="Foliennummernplatzhalter 3"/>
          <p:cNvSpPr>
            <a:spLocks noGrp="1"/>
          </p:cNvSpPr>
          <p:nvPr>
            <p:ph type="sldNum" sz="quarter" idx="5"/>
          </p:nvPr>
        </p:nvSpPr>
        <p:spPr/>
        <p:txBody>
          <a:bodyPr/>
          <a:lstStyle/>
          <a:p>
            <a:fld id="{C8E02887-CE6C-A04B-8094-90805CD85284}" type="slidenum">
              <a:rPr lang="de-DE" smtClean="0"/>
              <a:t>13</a:t>
            </a:fld>
            <a:endParaRPr lang="de-DE"/>
          </a:p>
        </p:txBody>
      </p:sp>
    </p:spTree>
    <p:extLst>
      <p:ext uri="{BB962C8B-B14F-4D97-AF65-F5344CB8AC3E}">
        <p14:creationId xmlns:p14="http://schemas.microsoft.com/office/powerpoint/2010/main" val="1819268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Naturschutz kennt man drei ergänzende</a:t>
            </a:r>
            <a:r>
              <a:rPr lang="de-DE" baseline="0" dirty="0"/>
              <a:t> Systeme zur Sicherung der Biodiversität: </a:t>
            </a:r>
          </a:p>
          <a:p>
            <a:endParaRPr lang="de-DE" baseline="0" dirty="0"/>
          </a:p>
          <a:p>
            <a:r>
              <a:rPr lang="de-DE" baseline="0" dirty="0"/>
              <a:t>Ebene Lebensraum auf der ganzen Fläche: Grundsätzlich sollte bereits bei der Nutzung der ganzen Landschaft, soviel wie möglich an naturnahen Strukturen belassen oder wieder erneuert werden, z.B. in Form eines naturnahen Waldbaus oder eines ökologischen Ausgleichs im Siedlungsraum und im Kulturland. </a:t>
            </a:r>
          </a:p>
          <a:p>
            <a:endParaRPr lang="de-DE" baseline="0" dirty="0"/>
          </a:p>
          <a:p>
            <a:r>
              <a:rPr lang="de-DE" baseline="0" dirty="0"/>
              <a:t>Gebietsschutz: Gewisse Lebensräume können heute nur noch durch die Sicherung in Schutzgebieten erhalten werden, wie z.B. Feuchtgebiete, Moore, Auen , Wasservogelreservate, Trockenlebensräume. </a:t>
            </a:r>
          </a:p>
          <a:p>
            <a:endParaRPr lang="de-DE" baseline="0" dirty="0"/>
          </a:p>
          <a:p>
            <a:r>
              <a:rPr lang="de-DE" baseline="0" dirty="0"/>
              <a:t>Artenförderung: Für einen Teil der Arten genügen diese beiden Instrumente nicht, sie benötigen zusätzlich spezifische, auf ihre Bedürfnisse ausgerichtete Artenförderungsprogramme. </a:t>
            </a:r>
          </a:p>
          <a:p>
            <a:endParaRPr lang="de-DE" b="1" baseline="0" dirty="0"/>
          </a:p>
          <a:p>
            <a:r>
              <a:rPr lang="de-DE" b="1" baseline="0" dirty="0"/>
              <a:t>Die Ökologische Infrastruktur setzt mit dem Schutz von Kerngebieten, naturnah bewirtschafteten Flächen und Trittsteinen bei den Gebieten an.</a:t>
            </a:r>
            <a:endParaRPr lang="de-DE" dirty="0"/>
          </a:p>
          <a:p>
            <a:r>
              <a:rPr lang="de-DE" dirty="0"/>
              <a:t>***</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14</a:t>
            </a:fld>
            <a:endParaRPr lang="de-CH"/>
          </a:p>
        </p:txBody>
      </p:sp>
    </p:spTree>
    <p:extLst>
      <p:ext uri="{BB962C8B-B14F-4D97-AF65-F5344CB8AC3E}">
        <p14:creationId xmlns:p14="http://schemas.microsoft.com/office/powerpoint/2010/main" val="1795160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der Ökologischen Infrastruktur geht es um mehr als um Vernetzung! Vor allem die Anzahl und Grösse an wertvollen Flächen und die Qualität der Flächen sind von entscheidender Bedeutung.</a:t>
            </a:r>
          </a:p>
          <a:p>
            <a:endParaRPr lang="de-CH" dirty="0"/>
          </a:p>
          <a:p>
            <a:r>
              <a:rPr lang="de-CH" dirty="0"/>
              <a:t>Dabei gibt es ganz unterschiedliche Ebenen, die sich wiederum aus Teilebenen, auch Gilden genannt, zusammensetzen, die wiederum unterschiedliche Lebensräume beinhalten.</a:t>
            </a:r>
          </a:p>
          <a:p>
            <a:r>
              <a:rPr lang="de-CH" dirty="0"/>
              <a:t>So bilden z.B. extensive Hochstammobstgärten mit Hecken, Feldbäumen, Feldgehölzen und Alleen eine Teilebene der halboffenen baumbestandenen Lebensräume (hier hellgrün eingezeichnet).</a:t>
            </a:r>
          </a:p>
          <a:p>
            <a:r>
              <a:rPr lang="de-CH" dirty="0"/>
              <a:t>Trockenwiesen und –weiden bilden mit trockenen Böschungen, Felsensteppen und offenen Bereichen an südexponierten Waldrändern die Teilebene der Trockenlebensräume (hier in orange dargestellt).</a:t>
            </a:r>
          </a:p>
          <a:p>
            <a:endParaRPr lang="de-CH" dirty="0"/>
          </a:p>
          <a:p>
            <a:r>
              <a:rPr lang="de-CH" dirty="0"/>
              <a:t>Mehr Strukturvielfalt fördert die Biodiversität. Für die Ökologische Infrastruktur ist es aber darüber hinaus wichtig, dass die Teilebenen in Zusammenhang, also in Verbund stehen, damit ein funktionierendes Lebensnetz gegeben ist.</a:t>
            </a: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15</a:t>
            </a:fld>
            <a:endParaRPr lang="de-DE"/>
          </a:p>
        </p:txBody>
      </p:sp>
    </p:spTree>
    <p:extLst>
      <p:ext uri="{BB962C8B-B14F-4D97-AF65-F5344CB8AC3E}">
        <p14:creationId xmlns:p14="http://schemas.microsoft.com/office/powerpoint/2010/main" val="416724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Grundsätze, die der wirksamen Ö. I. zugrunde liegen müssen. Wir gehen in den folgenden Folien auf die einzelnen Grundsätze ein.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Neuntöter: </a:t>
            </a:r>
            <a:r>
              <a:rPr lang="de-DE" baseline="0" dirty="0"/>
              <a:t>Bild Neuntöter: Wikimedia </a:t>
            </a:r>
            <a:r>
              <a:rPr lang="de-DE" baseline="0" dirty="0" err="1"/>
              <a:t>Commons</a:t>
            </a:r>
            <a:r>
              <a:rPr lang="de-DE" baseline="0" dirty="0"/>
              <a:t>: Neunt%C3%B6ter.jpg</a:t>
            </a:r>
            <a:endParaRPr lang="de-DE" dirty="0"/>
          </a:p>
          <a:p>
            <a:r>
              <a:rPr lang="de-DE" dirty="0"/>
              <a:t>Alpenbockkäfer: Franziska Wloka</a:t>
            </a:r>
          </a:p>
          <a:p>
            <a:r>
              <a:rPr lang="de-DE" dirty="0"/>
              <a:t>Erdkröte: Franziska Wloka</a:t>
            </a:r>
          </a:p>
          <a:p>
            <a:r>
              <a:rPr lang="de-DE" dirty="0"/>
              <a:t>Zwergfledermaus: Wikimedia, File: Pipistrellus_flight2.jpg</a:t>
            </a:r>
          </a:p>
        </p:txBody>
      </p:sp>
      <p:sp>
        <p:nvSpPr>
          <p:cNvPr id="4" name="Foliennummernplatzhalter 3"/>
          <p:cNvSpPr>
            <a:spLocks noGrp="1"/>
          </p:cNvSpPr>
          <p:nvPr>
            <p:ph type="sldNum" sz="quarter" idx="5"/>
          </p:nvPr>
        </p:nvSpPr>
        <p:spPr/>
        <p:txBody>
          <a:bodyPr/>
          <a:lstStyle/>
          <a:p>
            <a:fld id="{C8E02887-CE6C-A04B-8094-90805CD85284}" type="slidenum">
              <a:rPr lang="de-DE" smtClean="0"/>
              <a:t>16</a:t>
            </a:fld>
            <a:endParaRPr lang="de-DE"/>
          </a:p>
        </p:txBody>
      </p:sp>
    </p:spTree>
    <p:extLst>
      <p:ext uri="{BB962C8B-B14F-4D97-AF65-F5344CB8AC3E}">
        <p14:creationId xmlns:p14="http://schemas.microsoft.com/office/powerpoint/2010/main" val="3805530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Pflanzen- und Tierarten haben ganz bestimmte Ansprüche und</a:t>
            </a:r>
            <a:r>
              <a:rPr lang="de-DE" baseline="0" dirty="0"/>
              <a:t> sind dadurch an spezifische Orte in der Landschaft gebunden</a:t>
            </a:r>
            <a:r>
              <a:rPr lang="de-DE" dirty="0"/>
              <a:t>. An ihnen muss sich die Wahl der Kerngebiete, Trittsteine und Vernetzungsgebiete orientieren. </a:t>
            </a:r>
            <a:r>
              <a:rPr lang="de-CH" b="0" dirty="0">
                <a:solidFill>
                  <a:srgbClr val="818079"/>
                </a:solidFill>
                <a:ea typeface="ＭＳ Ｐゴシック" charset="0"/>
                <a:cs typeface="ＭＳ Ｐゴシック" charset="0"/>
              </a:rPr>
              <a:t>Die Ökologische Infrastruktur muss dort liegen, wo bereits Populationen vorhanden sind und dort, wo sie mittels Vernetzung neu geschaffen werden können und nicht irgendwo.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0" dirty="0">
              <a:solidFill>
                <a:srgbClr val="818079"/>
              </a:solidFill>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0" dirty="0">
              <a:solidFill>
                <a:srgbClr val="818079"/>
              </a:solidFill>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b="0" dirty="0">
                <a:solidFill>
                  <a:srgbClr val="818079"/>
                </a:solidFill>
                <a:ea typeface="ＭＳ Ｐゴシック" charset="0"/>
                <a:cs typeface="ＭＳ Ｐゴシック" charset="0"/>
              </a:rPr>
              <a:t>Beispiel Steinkauz: Benötigt extensiv genutzte Lebensräume wie Hochstamm-Obstgärten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dirty="0">
                <a:solidFill>
                  <a:srgbClr val="818079"/>
                </a:solidFill>
                <a:ea typeface="ＭＳ Ｐゴシック" charset="0"/>
                <a:cs typeface="ＭＳ Ｐゴシック" charset="0"/>
              </a:rPr>
              <a:t>Beispiel Neuntöter: Benötigt Hecken als Brutgebiete und insektenreiche Jagdgebiete</a:t>
            </a:r>
          </a:p>
          <a:p>
            <a:endParaRPr lang="de-CH" dirty="0"/>
          </a:p>
          <a:p>
            <a:r>
              <a:rPr lang="de-DE" baseline="0" dirty="0"/>
              <a:t>Bild oben links: Russell </a:t>
            </a:r>
            <a:r>
              <a:rPr lang="de-DE" baseline="0" dirty="0" err="1"/>
              <a:t>Savory</a:t>
            </a:r>
            <a:endParaRPr lang="de-DE" baseline="0" dirty="0"/>
          </a:p>
          <a:p>
            <a:r>
              <a:rPr lang="de-DE" baseline="0" dirty="0"/>
              <a:t>Bild oben rechts: Jonas </a:t>
            </a:r>
            <a:r>
              <a:rPr lang="de-DE" baseline="0" dirty="0" err="1"/>
              <a:t>Landolt</a:t>
            </a:r>
            <a:endParaRPr lang="de-DE" baseline="0" dirty="0"/>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17</a:t>
            </a:fld>
            <a:endParaRPr lang="de-DE"/>
          </a:p>
        </p:txBody>
      </p:sp>
    </p:spTree>
    <p:extLst>
      <p:ext uri="{BB962C8B-B14F-4D97-AF65-F5344CB8AC3E}">
        <p14:creationId xmlns:p14="http://schemas.microsoft.com/office/powerpoint/2010/main" val="282983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Jedes Lebewesen hat auch andere Ansprüche wenn man seine lebensfähige Population betrachtet. Während man für manche Arten nur eine Wiese schützt, muss für andere deutlich </a:t>
            </a:r>
            <a:r>
              <a:rPr lang="de-DE" dirty="0" err="1"/>
              <a:t>grössere</a:t>
            </a:r>
            <a:r>
              <a:rPr lang="de-DE" dirty="0"/>
              <a:t> </a:t>
            </a:r>
            <a:r>
              <a:rPr lang="de-DE" dirty="0" err="1"/>
              <a:t>Massstäbe</a:t>
            </a:r>
            <a:r>
              <a:rPr lang="de-DE" dirty="0"/>
              <a:t> angelegt werden um der Population genug Platz zu bieten.</a:t>
            </a: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Beispiel Neuntöter, Vogel des Jahres 2020: Mögliche Jagdreviere (rot umrandet) und Brutplätze (gelbe Punkte) müssen nahe beieinander liegen Ein solches Netzwerk über die gesamte Landschaft als Teil der Ö. I. ist auch für andere Arten wichtig</a:t>
            </a:r>
            <a:r>
              <a:rPr lang="de-D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r>
              <a:rPr lang="de-DE" dirty="0"/>
              <a:t>Der Neuntöter</a:t>
            </a:r>
            <a:r>
              <a:rPr lang="de-DE" baseline="0" dirty="0"/>
              <a:t> braucht vor allem drei Lebensraumelemente: </a:t>
            </a:r>
          </a:p>
          <a:p>
            <a:r>
              <a:rPr lang="de-DE" baseline="0" dirty="0"/>
              <a:t>1. Artenreiche, magere kurze Vegetation mit einer reichhaltigen Insektenfauna</a:t>
            </a:r>
          </a:p>
          <a:p>
            <a:r>
              <a:rPr lang="de-DE" baseline="0" dirty="0"/>
              <a:t>2. Dornbüsche als Nistplatz und um die Beute </a:t>
            </a:r>
            <a:r>
              <a:rPr lang="de-DE" baseline="0" dirty="0" err="1"/>
              <a:t>aufzuspiessen</a:t>
            </a:r>
            <a:endParaRPr lang="de-DE" baseline="0" dirty="0"/>
          </a:p>
          <a:p>
            <a:r>
              <a:rPr lang="de-DE" baseline="0" dirty="0"/>
              <a:t>3. Sitzwarten, damit er auf die Beute lauern kann</a:t>
            </a:r>
          </a:p>
          <a:p>
            <a:endParaRPr lang="de-DE" baseline="0" dirty="0"/>
          </a:p>
          <a:p>
            <a:r>
              <a:rPr lang="de-DE" baseline="0" dirty="0"/>
              <a:t>Die </a:t>
            </a:r>
            <a:r>
              <a:rPr lang="de-DE" baseline="0" dirty="0" err="1"/>
              <a:t>Reviergrösse</a:t>
            </a:r>
            <a:r>
              <a:rPr lang="de-DE" baseline="0" dirty="0"/>
              <a:t> beträgt in Mitteleuropa in guten Gebieten zwischen 1,5ha und 2ha, steigt aber mit mangelhafter Qualität der Lebensräume (zu wenig Nahrung) auf bis zu 6ha an. </a:t>
            </a:r>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18</a:t>
            </a:fld>
            <a:endParaRPr lang="de-CH"/>
          </a:p>
        </p:txBody>
      </p:sp>
    </p:spTree>
    <p:extLst>
      <p:ext uri="{BB962C8B-B14F-4D97-AF65-F5344CB8AC3E}">
        <p14:creationId xmlns:p14="http://schemas.microsoft.com/office/powerpoint/2010/main" val="268198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Vernetzung bedeutet, nicht nur einen linearen Lebensraum (Hecke, Gewässer,...) zu sichern, sondern auch Trittsteine zu schaffen und Hindernisse zu eliminieren. Jeder Art muss ihre Mobilität ermöglicht werden und zwar so, dass Räume zwischen den primären Lebensräumen für sie durchgängig sind und neue Lebensräume sich in Distanzen befinden, die sie überhaupt überwinden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Verschiedene Arten der Mobilität:</a:t>
            </a:r>
            <a:endParaRPr lang="de-DE" dirty="0"/>
          </a:p>
          <a:p>
            <a:pPr marL="228600" indent="-228600">
              <a:buAutoNum type="arabicPeriod"/>
            </a:pPr>
            <a:r>
              <a:rPr lang="de-DE" dirty="0"/>
              <a:t>Tägliche</a:t>
            </a:r>
            <a:r>
              <a:rPr lang="de-DE" baseline="0" dirty="0"/>
              <a:t> Mobilität: Tiere wechseln vom Schlafplatz zum Nahrungsplatz und wieder zurück, sie können auch zwischen verschiedenen Nahrungsplätzen wechseln</a:t>
            </a:r>
          </a:p>
          <a:p>
            <a:pPr marL="228600" indent="-228600">
              <a:buAutoNum type="arabicPeriod"/>
            </a:pPr>
            <a:r>
              <a:rPr lang="de-DE" baseline="0" dirty="0"/>
              <a:t>Saisonale Wanderungen: Z.B. Laichwanderung von Amphibien zu einem Teich und wieder zurück in die Sommerlebensräume, Vogelzug</a:t>
            </a:r>
          </a:p>
          <a:p>
            <a:pPr marL="228600" indent="-228600">
              <a:buAutoNum type="arabicPeriod"/>
            </a:pPr>
            <a:r>
              <a:rPr lang="de-DE" baseline="0" dirty="0"/>
              <a:t>Ausbreitung oder Dispersion: Einzelne Tiere einer Population suchen sich neue Lebensräume, wechseln so zwischen Populationen oder erweitern den Lebensraum einer Art.</a:t>
            </a:r>
          </a:p>
          <a:p>
            <a:pPr marL="0" indent="0">
              <a:buNone/>
            </a:pPr>
            <a:endParaRPr lang="de-DE" baseline="0" dirty="0"/>
          </a:p>
          <a:p>
            <a:r>
              <a:rPr lang="de-DE" dirty="0"/>
              <a:t>Beispiel Steinkauz: Er ist sehr territorial und braucht genügend Platz um ausreichend Nahrung zu finden. Im Sommerhalbjahr braucht er dabei weniger Platz (im Mittel 5 ha) als im Winterhalbjahr wenn er die Nahrung mehr suchen muss (im Mittel 17 ha).  Aber wir müssen auch über die individuellen Bedürfnisse eines Steinkauz-Paars hinaus schauen. Wir brauchen </a:t>
            </a:r>
            <a:r>
              <a:rPr lang="de-DE" dirty="0" err="1"/>
              <a:t>grössere</a:t>
            </a:r>
            <a:r>
              <a:rPr lang="de-DE" dirty="0"/>
              <a:t> Schutzgebiete damit auch die Jungkäuze im Herbst ein neues Territorium finden können. Wir müssen Gefahren wie viel befahrene </a:t>
            </a:r>
            <a:r>
              <a:rPr lang="de-DE" dirty="0" err="1"/>
              <a:t>Strassen</a:t>
            </a:r>
            <a:r>
              <a:rPr lang="de-DE" dirty="0"/>
              <a:t> entschärfen um ihnen eine ungehinderte Wanderung zu ermöglichen. Und Pufferzonen um kleinere Kerngebiete können wertvolle Sinkpopulationen unterstützen.</a:t>
            </a:r>
          </a:p>
          <a:p>
            <a:endParaRPr lang="de-CH" dirty="0"/>
          </a:p>
          <a:p>
            <a:r>
              <a:rPr lang="de-CH" dirty="0"/>
              <a:t>Bilder:</a:t>
            </a:r>
          </a:p>
          <a:p>
            <a:r>
              <a:rPr lang="de-CH" dirty="0"/>
              <a:t>Steinkäuze: </a:t>
            </a:r>
            <a:r>
              <a:rPr lang="de-DE" baseline="0" dirty="0" err="1"/>
              <a:t>www.shutterstock.com</a:t>
            </a:r>
            <a:endParaRPr lang="de-CH" dirty="0"/>
          </a:p>
          <a:p>
            <a:r>
              <a:rPr lang="de-DE" dirty="0"/>
              <a:t>Erdkröte: Franziska Wloka</a:t>
            </a:r>
          </a:p>
          <a:p>
            <a:r>
              <a:rPr lang="de-DE" dirty="0"/>
              <a:t>Zwergfledermaus: Wikimedia, File: Pipistrellus_flight2.jpg</a:t>
            </a: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19</a:t>
            </a:fld>
            <a:endParaRPr lang="de-DE"/>
          </a:p>
        </p:txBody>
      </p:sp>
    </p:spTree>
    <p:extLst>
      <p:ext uri="{BB962C8B-B14F-4D97-AF65-F5344CB8AC3E}">
        <p14:creationId xmlns:p14="http://schemas.microsoft.com/office/powerpoint/2010/main" val="239282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Bitte auf dieser Folie den Namen und Verein der vortragenden Person eintragen</a:t>
            </a:r>
          </a:p>
          <a:p>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2</a:t>
            </a:fld>
            <a:endParaRPr lang="de-DE"/>
          </a:p>
        </p:txBody>
      </p:sp>
    </p:spTree>
    <p:extLst>
      <p:ext uri="{BB962C8B-B14F-4D97-AF65-F5344CB8AC3E}">
        <p14:creationId xmlns:p14="http://schemas.microsoft.com/office/powerpoint/2010/main" val="1267755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86000" y="514350"/>
            <a:ext cx="4572000" cy="2571750"/>
          </a:xfrm>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Die Ökologische Infrastruktur zum Erhalt der Biodiversität braucht Fläche. Teile der Infrastruktur sind bereits vorhanden, wie z.B. die Biotope von nationaler, regionaler und lokaler Bedeutung. Andere Teile müssen noch aufgebaut werden. Sowohl bei der Anzahl und </a:t>
            </a:r>
            <a:r>
              <a:rPr lang="de-DE" baseline="0" dirty="0" err="1"/>
              <a:t>Grösse</a:t>
            </a:r>
            <a:r>
              <a:rPr lang="de-DE" baseline="0" dirty="0"/>
              <a:t> der Kerngebiete als auch bei deren Qualität gibt es jedoch noch viel Nachholbedarf.</a:t>
            </a:r>
          </a:p>
        </p:txBody>
      </p:sp>
      <p:sp>
        <p:nvSpPr>
          <p:cNvPr id="4" name="Foliennummernplatzhalter 3"/>
          <p:cNvSpPr>
            <a:spLocks noGrp="1"/>
          </p:cNvSpPr>
          <p:nvPr>
            <p:ph type="sldNum" sz="quarter" idx="10"/>
          </p:nvPr>
        </p:nvSpPr>
        <p:spPr/>
        <p:txBody>
          <a:bodyPr/>
          <a:lstStyle/>
          <a:p>
            <a:fld id="{677F45CB-4BFB-B44F-A37E-F2ED534325CD}" type="slidenum">
              <a:rPr lang="de-DE" smtClean="0"/>
              <a:t>20</a:t>
            </a:fld>
            <a:endParaRPr lang="de-DE"/>
          </a:p>
        </p:txBody>
      </p:sp>
    </p:spTree>
    <p:extLst>
      <p:ext uri="{BB962C8B-B14F-4D97-AF65-F5344CB8AC3E}">
        <p14:creationId xmlns:p14="http://schemas.microsoft.com/office/powerpoint/2010/main" val="2628370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86000" y="514350"/>
            <a:ext cx="4572000" cy="257175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Die Angabe von einem Drittel basiert auf dem aktuellen Stand wissenschaftlicher Erkenntnisse. Gemäss einer Studie des Forum Biodiversität (</a:t>
            </a:r>
            <a:r>
              <a:rPr lang="de-CH" sz="1200" kern="1200" dirty="0" err="1">
                <a:solidFill>
                  <a:schemeClr val="tx1"/>
                </a:solidFill>
                <a:effectLst/>
                <a:latin typeface="+mn-lt"/>
                <a:ea typeface="+mn-ea"/>
                <a:cs typeface="+mn-cs"/>
              </a:rPr>
              <a:t>Guntern</a:t>
            </a:r>
            <a:r>
              <a:rPr lang="de-CH" sz="1200" kern="1200" dirty="0">
                <a:solidFill>
                  <a:schemeClr val="tx1"/>
                </a:solidFill>
                <a:effectLst/>
                <a:latin typeface="+mn-lt"/>
                <a:ea typeface="+mn-ea"/>
                <a:cs typeface="+mn-cs"/>
              </a:rPr>
              <a:t> et al. 2013) braucht es für die Erhaltung der Biodiversität in der Schweiz gesamthaft eine Fläche von mindestens einem Drittel der Landesfläche. Zwischen Regionen und Lebensräume bestehen dabei Unterschiede.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latin typeface="SyntaxLT"/>
              </a:rPr>
              <a:t>Der Bundesrat hat am 11.08.2021 das Mandat der Schweizer Delegation für die Vertragsparteienkonferenz der Biodiversitätskonvention verabschiedet. Die Schweiz spricht sich damit ebenfalls für das Ziel aus, dass bis 2030 weltweit insgesamt 30% der Landesfläche für die Biodiversität gesichert werden sollen («30 </a:t>
            </a:r>
            <a:r>
              <a:rPr lang="de-CH" dirty="0" err="1">
                <a:latin typeface="SyntaxLT"/>
              </a:rPr>
              <a:t>by</a:t>
            </a:r>
            <a:r>
              <a:rPr lang="de-CH" dirty="0">
                <a:latin typeface="SyntaxLT"/>
              </a:rPr>
              <a:t> 30»).</a:t>
            </a:r>
            <a:endParaRPr lang="de-CH" dirty="0">
              <a:effectLst/>
            </a:endParaRPr>
          </a:p>
          <a:p>
            <a:endParaRPr lang="de-CH"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a:latin typeface="SyntaxLT"/>
              </a:rPr>
              <a:t>Auch die EU hat diese Zielsetzung am 20. Mai 2020 in ihrer Biodiversitätsstrategie 2030 veröffentlicht: «Zum Wohle unserer Umwelt und unserer Wirtschaft, und um die Erholung der EU von der COVID-19-Krise zu unterst</a:t>
            </a:r>
            <a:r>
              <a:rPr lang="de-CH" sz="1200" kern="1200" dirty="0">
                <a:solidFill>
                  <a:schemeClr val="tx1"/>
                </a:solidFill>
                <a:effectLst/>
                <a:latin typeface="+mn-lt"/>
                <a:ea typeface="+mn-ea"/>
                <a:cs typeface="+mn-cs"/>
              </a:rPr>
              <a:t>ü</a:t>
            </a:r>
            <a:r>
              <a:rPr lang="de-CH" dirty="0">
                <a:latin typeface="SyntaxLT"/>
              </a:rPr>
              <a:t>tzen, m</a:t>
            </a:r>
            <a:r>
              <a:rPr lang="de-CH" sz="1200" kern="1200" dirty="0">
                <a:solidFill>
                  <a:schemeClr val="tx1"/>
                </a:solidFill>
                <a:effectLst/>
                <a:latin typeface="+mn-lt"/>
                <a:ea typeface="+mn-ea"/>
                <a:cs typeface="+mn-cs"/>
              </a:rPr>
              <a:t>ü</a:t>
            </a:r>
            <a:r>
              <a:rPr lang="de-CH" dirty="0">
                <a:latin typeface="SyntaxLT"/>
              </a:rPr>
              <a:t>ssen wir mehr Natur sch</a:t>
            </a:r>
            <a:r>
              <a:rPr lang="de-CH" sz="1200" kern="1200" dirty="0">
                <a:solidFill>
                  <a:schemeClr val="tx1"/>
                </a:solidFill>
                <a:effectLst/>
                <a:latin typeface="+mn-lt"/>
                <a:ea typeface="+mn-ea"/>
                <a:cs typeface="+mn-cs"/>
              </a:rPr>
              <a:t>ü</a:t>
            </a:r>
            <a:r>
              <a:rPr lang="de-CH" dirty="0">
                <a:latin typeface="SyntaxLT"/>
              </a:rPr>
              <a:t>tzen. Zu diesem Zweck sollten mindestens 30% der Landfl</a:t>
            </a:r>
            <a:r>
              <a:rPr lang="de-CH" sz="1200" kern="1200" dirty="0">
                <a:solidFill>
                  <a:schemeClr val="tx1"/>
                </a:solidFill>
                <a:effectLst/>
                <a:latin typeface="+mn-lt"/>
                <a:ea typeface="+mn-ea"/>
                <a:cs typeface="+mn-cs"/>
              </a:rPr>
              <a:t>ä</a:t>
            </a:r>
            <a:r>
              <a:rPr lang="de-CH" dirty="0">
                <a:latin typeface="SyntaxLT"/>
              </a:rPr>
              <a:t>che und 30% der Meere in der EU gesch</a:t>
            </a:r>
            <a:r>
              <a:rPr lang="de-CH" sz="1200" kern="1200" dirty="0">
                <a:solidFill>
                  <a:schemeClr val="tx1"/>
                </a:solidFill>
                <a:effectLst/>
                <a:latin typeface="+mn-lt"/>
                <a:ea typeface="+mn-ea"/>
                <a:cs typeface="+mn-cs"/>
              </a:rPr>
              <a:t>ü</a:t>
            </a:r>
            <a:r>
              <a:rPr lang="de-CH" dirty="0">
                <a:latin typeface="SyntaxLT"/>
              </a:rPr>
              <a:t>tzt werden».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dirty="0">
              <a:latin typeface="Syntax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677F45CB-4BFB-B44F-A37E-F2ED534325CD}" type="slidenum">
              <a:rPr lang="de-DE" smtClean="0"/>
              <a:t>21</a:t>
            </a:fld>
            <a:endParaRPr lang="de-DE"/>
          </a:p>
        </p:txBody>
      </p:sp>
    </p:spTree>
    <p:extLst>
      <p:ext uri="{BB962C8B-B14F-4D97-AF65-F5344CB8AC3E}">
        <p14:creationId xmlns:p14="http://schemas.microsoft.com/office/powerpoint/2010/main" val="3258092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bestehenden Schutzgebiete bilden die Basis für den Aufbau der Ö. I. </a:t>
            </a:r>
          </a:p>
          <a:p>
            <a:r>
              <a:rPr lang="de-CH" dirty="0"/>
              <a:t>Momentangibt es jedoch zu wenige Schutzgebiete, die oft zersplittert oder isoliert sind. Beispielsweise fehlen den Amphibien die Landlebensräume oder grösseren Wildtieren die Talgebiete im Nationalpark. Ausserdem sind die Schutzgebiete oftmals in schlechtem Zustand und müssten dringend ökologisch wieder aufgewertet werden müssten. So trocknen Hochmoore weiter aus, Flachmoore </a:t>
            </a:r>
            <a:r>
              <a:rPr lang="de-CH" dirty="0" err="1"/>
              <a:t>verbuschen</a:t>
            </a:r>
            <a:r>
              <a:rPr lang="de-CH" dirty="0"/>
              <a:t> oder werden überdüngt, und Auenwäldern und Amphibienlaichgebieten fehlen die natürliche Dynamik.</a:t>
            </a:r>
          </a:p>
          <a:p>
            <a:endParaRPr lang="de-CH" dirty="0"/>
          </a:p>
          <a:p>
            <a:r>
              <a:rPr lang="de-CH" dirty="0"/>
              <a:t>Eine wichtige Grundlage für den erfolgreichen Aufbau der Kerngebiete ist deshalb der Erhalt und die Pflege der Kerngebiete.</a:t>
            </a:r>
          </a:p>
          <a:p>
            <a:endParaRPr lang="de-CH" dirty="0"/>
          </a:p>
          <a:p>
            <a:r>
              <a:rPr lang="de-CH" dirty="0"/>
              <a:t>Bild: Stefan Bachmann</a:t>
            </a:r>
          </a:p>
        </p:txBody>
      </p:sp>
      <p:sp>
        <p:nvSpPr>
          <p:cNvPr id="4" name="Foliennummernplatzhalter 3"/>
          <p:cNvSpPr>
            <a:spLocks noGrp="1"/>
          </p:cNvSpPr>
          <p:nvPr>
            <p:ph type="sldNum" sz="quarter" idx="5"/>
          </p:nvPr>
        </p:nvSpPr>
        <p:spPr/>
        <p:txBody>
          <a:bodyPr/>
          <a:lstStyle/>
          <a:p>
            <a:fld id="{C8E02887-CE6C-A04B-8094-90805CD85284}" type="slidenum">
              <a:rPr lang="de-DE" smtClean="0"/>
              <a:t>22</a:t>
            </a:fld>
            <a:endParaRPr lang="de-DE"/>
          </a:p>
        </p:txBody>
      </p:sp>
    </p:spTree>
    <p:extLst>
      <p:ext uri="{BB962C8B-B14F-4D97-AF65-F5344CB8AC3E}">
        <p14:creationId xmlns:p14="http://schemas.microsoft.com/office/powerpoint/2010/main" val="343934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Noch ist die Schweiz weit entfernt vom Ziel des Flächenschutzes in Höhe von ca. 30 % der Landesfläche. Auch wenn es nicht um das Erreichen von exakten Prozentzahlen geht, sondern um den Aufbau eines funktionierenden Schutzgebietssystems, hinkt die Schweiz dieser Zielerreichung meilenweit hinterher. Die «Kronjuwelen» des Schweizer Naturschutzes, die Biotope von nationaler Bedeutung, machen insgesamt nur 2,2% der Gesamtfläche aus. </a:t>
            </a:r>
          </a:p>
          <a:p>
            <a:endParaRPr lang="de-CH" dirty="0"/>
          </a:p>
          <a:p>
            <a:r>
              <a:rPr lang="de-CH" dirty="0"/>
              <a:t>Zwischen den Schutzgebietskategorien gibt es viele Überlappungen und manche Flächen haben einen doppelten oder sogar dreifachen Schutzstatus (z.B. bei den Flachmooren, den Auen und den Amphibienlaichgebieten von nationaler Bedeutung). Bei den Amphibienlaichgebieten liegt fast ein Drittel innerhalb anderer Biotope von nationaler Bedeutung. </a:t>
            </a:r>
          </a:p>
          <a:p>
            <a:endParaRPr lang="de-CH" dirty="0"/>
          </a:p>
          <a:p>
            <a:r>
              <a:rPr lang="de-CH" dirty="0"/>
              <a:t>Flächenmässig grosse Schutzgebietskategorien wie Jagdbanngebiete und die Wasser- und Zugvogelreservate von internationaler und nationaler Bedeutung schützen nur bestimmte Artengruppen (Wildtiere bzw. Wasser- und Zugvögel).</a:t>
            </a:r>
          </a:p>
          <a:p>
            <a:endParaRPr lang="de-CH" dirty="0"/>
          </a:p>
          <a:p>
            <a:r>
              <a:rPr lang="de-CH" dirty="0"/>
              <a:t>Nach vom Bundesamt für Umwelt BAFU geführten offiziellen Indikatoren zu nationalen Schutzgebieten und ausgewiesenen Flächen für die Biodiversität (https://</a:t>
            </a:r>
            <a:r>
              <a:rPr lang="de-CH" dirty="0" err="1"/>
              <a:t>www.bafu.admin.ch</a:t>
            </a:r>
            <a:r>
              <a:rPr lang="de-CH" dirty="0"/>
              <a:t>/</a:t>
            </a:r>
            <a:r>
              <a:rPr lang="de-CH" dirty="0" err="1"/>
              <a:t>bafu</a:t>
            </a:r>
            <a:r>
              <a:rPr lang="de-CH" dirty="0"/>
              <a:t>/de/</a:t>
            </a:r>
            <a:r>
              <a:rPr lang="de-CH" dirty="0" err="1"/>
              <a:t>home</a:t>
            </a:r>
            <a:r>
              <a:rPr lang="de-CH" dirty="0"/>
              <a:t>/</a:t>
            </a:r>
            <a:r>
              <a:rPr lang="de-CH" dirty="0" err="1"/>
              <a:t>themen</a:t>
            </a:r>
            <a:r>
              <a:rPr lang="de-CH" dirty="0"/>
              <a:t>/</a:t>
            </a:r>
            <a:r>
              <a:rPr lang="de-CH" dirty="0" err="1"/>
              <a:t>biodiversitaet</a:t>
            </a:r>
            <a:r>
              <a:rPr lang="de-CH" dirty="0"/>
              <a:t>/zustand/</a:t>
            </a:r>
            <a:r>
              <a:rPr lang="de-CH" dirty="0" err="1"/>
              <a:t>indikatoren.html</a:t>
            </a:r>
            <a:r>
              <a:rPr lang="de-CH" dirty="0"/>
              <a:t>) hat die Schweiz 5,9% umfassende Schutzgebiete. Werden Gebiete mit schwachem Schutz (Jagdbanngebiete und Wasser- und Zugvogelreservate) hinzugezählt, sind es 9,9%. </a:t>
            </a:r>
          </a:p>
        </p:txBody>
      </p:sp>
      <p:sp>
        <p:nvSpPr>
          <p:cNvPr id="4" name="Foliennummernplatzhalter 3"/>
          <p:cNvSpPr>
            <a:spLocks noGrp="1"/>
          </p:cNvSpPr>
          <p:nvPr>
            <p:ph type="sldNum" sz="quarter" idx="5"/>
          </p:nvPr>
        </p:nvSpPr>
        <p:spPr/>
        <p:txBody>
          <a:bodyPr/>
          <a:lstStyle/>
          <a:p>
            <a:fld id="{C8E02887-CE6C-A04B-8094-90805CD85284}" type="slidenum">
              <a:rPr lang="de-DE" smtClean="0"/>
              <a:t>23</a:t>
            </a:fld>
            <a:endParaRPr lang="de-DE"/>
          </a:p>
        </p:txBody>
      </p:sp>
    </p:spTree>
    <p:extLst>
      <p:ext uri="{BB962C8B-B14F-4D97-AF65-F5344CB8AC3E}">
        <p14:creationId xmlns:p14="http://schemas.microsoft.com/office/powerpoint/2010/main" val="2051492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Zahl von 5 nationalen Biotopinventaren ist willkürlich. Es gibt noch zahlreiche weitere wertvolle Lebensräume, die bisher keinen ausreichenden Schutz geniessen. Wieso gibt es ein Inventar der Flachmoore, aber keines für Wälder von nationaler Bedeutung? Warum gibt es ein Inventar für Amphibienlaichgebiete, aber keines für die ebenfalls stark bedrohten Wiesenbrüter oder für qualitativ wertvolle Hochstammobstgärten oder halboffene Landschaften?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24</a:t>
            </a:fld>
            <a:endParaRPr lang="de-DE"/>
          </a:p>
        </p:txBody>
      </p:sp>
    </p:spTree>
    <p:extLst>
      <p:ext uri="{BB962C8B-B14F-4D97-AF65-F5344CB8AC3E}">
        <p14:creationId xmlns:p14="http://schemas.microsoft.com/office/powerpoint/2010/main" val="593935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dirty="0">
                <a:solidFill>
                  <a:schemeClr val="tx1"/>
                </a:solidFill>
                <a:effectLst/>
                <a:latin typeface="+mn-lt"/>
                <a:ea typeface="+mn-ea"/>
                <a:cs typeface="+mn-cs"/>
              </a:rPr>
              <a:t>Selbst die Qualität der Biotope von nationaler Bedeutung sinkt jedes Jahr: Hochmoore trocknen aus, Flachmoore </a:t>
            </a:r>
            <a:r>
              <a:rPr lang="de-CH" sz="1200" b="0" i="0" u="none" strike="noStrike" kern="1200" dirty="0" err="1">
                <a:solidFill>
                  <a:schemeClr val="tx1"/>
                </a:solidFill>
                <a:effectLst/>
                <a:latin typeface="+mn-lt"/>
                <a:ea typeface="+mn-ea"/>
                <a:cs typeface="+mn-cs"/>
              </a:rPr>
              <a:t>verbuschen</a:t>
            </a:r>
            <a:r>
              <a:rPr lang="de-CH" sz="1200" b="0" i="0" u="none" strike="noStrike" kern="1200" dirty="0">
                <a:solidFill>
                  <a:schemeClr val="tx1"/>
                </a:solidFill>
                <a:effectLst/>
                <a:latin typeface="+mn-lt"/>
                <a:ea typeface="+mn-ea"/>
                <a:cs typeface="+mn-cs"/>
              </a:rPr>
              <a:t> und werden überdüngt, die Dynamik fehlt in den Auenwäldern und Amphibienlaichgebieten</a:t>
            </a:r>
          </a:p>
          <a:p>
            <a:endParaRPr lang="de-CH" sz="1200" b="0" i="0" u="none" strike="noStrike" kern="1200" dirty="0">
              <a:solidFill>
                <a:schemeClr val="tx1"/>
              </a:solidFill>
              <a:effectLst/>
              <a:latin typeface="+mn-lt"/>
              <a:ea typeface="+mn-ea"/>
              <a:cs typeface="+mn-cs"/>
            </a:endParaRPr>
          </a:p>
          <a:p>
            <a:r>
              <a:rPr lang="de-CH" sz="1200" b="0" i="0" u="none" strike="noStrike" kern="1200" dirty="0" err="1">
                <a:solidFill>
                  <a:schemeClr val="tx1"/>
                </a:solidFill>
                <a:effectLst/>
                <a:latin typeface="+mn-lt"/>
                <a:ea typeface="+mn-ea"/>
                <a:cs typeface="+mn-cs"/>
              </a:rPr>
              <a:t>Fromentalwiesen</a:t>
            </a:r>
            <a:r>
              <a:rPr lang="de-CH" sz="1200" b="0" i="0" u="none" strike="noStrike" kern="1200" dirty="0">
                <a:solidFill>
                  <a:schemeClr val="tx1"/>
                </a:solidFill>
                <a:effectLst/>
                <a:latin typeface="+mn-lt"/>
                <a:ea typeface="+mn-ea"/>
                <a:cs typeface="+mn-cs"/>
              </a:rPr>
              <a:t> (im Volksmund auch «Magerwiesen», auch wenn es eigentlich Fettwiesen sind) oder Trockenwiesen müssen z.B. richtig gepflegt werden oder Potenzialflächen aufzuwerten (z.B. zu </a:t>
            </a:r>
            <a:r>
              <a:rPr lang="de-CH" sz="1200" b="0" i="0" u="none" strike="noStrike" kern="1200" dirty="0" err="1">
                <a:solidFill>
                  <a:schemeClr val="tx1"/>
                </a:solidFill>
                <a:effectLst/>
                <a:latin typeface="+mn-lt"/>
                <a:ea typeface="+mn-ea"/>
                <a:cs typeface="+mn-cs"/>
              </a:rPr>
              <a:t>entbuschen</a:t>
            </a:r>
            <a:r>
              <a:rPr lang="de-CH" sz="1200" b="0" i="0" u="none" strike="noStrike" kern="1200" dirty="0">
                <a:solidFill>
                  <a:schemeClr val="tx1"/>
                </a:solidFill>
                <a:effectLst/>
                <a:latin typeface="+mn-lt"/>
                <a:ea typeface="+mn-ea"/>
                <a:cs typeface="+mn-cs"/>
              </a:rPr>
              <a:t> und durch Nutzung mit weniger Düngung und reduzierter Mahd zu extensivieren). Sie sind ein Lebensraum der Gelben Ebene.</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Talfettwiese (</a:t>
            </a:r>
            <a:r>
              <a:rPr lang="de-CH" sz="1200" b="0" i="0" u="none" strike="noStrike" kern="1200" dirty="0" err="1">
                <a:solidFill>
                  <a:schemeClr val="tx1"/>
                </a:solidFill>
                <a:effectLst/>
                <a:latin typeface="+mn-lt"/>
                <a:ea typeface="+mn-ea"/>
                <a:cs typeface="+mn-cs"/>
              </a:rPr>
              <a:t>Fromentalwiese</a:t>
            </a:r>
            <a:r>
              <a:rPr lang="de-CH" sz="1200" b="0" i="0" u="none" strike="noStrike" kern="1200" dirty="0">
                <a:solidFill>
                  <a:schemeClr val="tx1"/>
                </a:solidFill>
                <a:effectLst/>
                <a:latin typeface="+mn-lt"/>
                <a:ea typeface="+mn-ea"/>
                <a:cs typeface="+mn-cs"/>
              </a:rPr>
              <a:t>): Dicht geschlossenen Grasbestand, der zur Blütezeit  70 bis 100 cm hoch sein kann. Das </a:t>
            </a:r>
            <a:r>
              <a:rPr lang="de-CH" sz="1200" b="0" i="0" u="none" strike="noStrike" kern="1200" dirty="0" err="1">
                <a:solidFill>
                  <a:schemeClr val="tx1"/>
                </a:solidFill>
                <a:effectLst/>
                <a:latin typeface="+mn-lt"/>
                <a:ea typeface="+mn-ea"/>
                <a:cs typeface="+mn-cs"/>
              </a:rPr>
              <a:t>Fromental</a:t>
            </a:r>
            <a:r>
              <a:rPr lang="de-CH" sz="1200" b="0" i="0" u="none" strike="noStrike" kern="1200" dirty="0">
                <a:solidFill>
                  <a:schemeClr val="tx1"/>
                </a:solidFill>
                <a:effectLst/>
                <a:latin typeface="+mn-lt"/>
                <a:ea typeface="+mn-ea"/>
                <a:cs typeface="+mn-cs"/>
              </a:rPr>
              <a:t> (=Glatthafer, </a:t>
            </a:r>
            <a:r>
              <a:rPr lang="de-CH" sz="1200" b="0" i="1" u="none" strike="noStrike" kern="1200" dirty="0" err="1">
                <a:solidFill>
                  <a:schemeClr val="tx1"/>
                </a:solidFill>
                <a:effectLst/>
                <a:latin typeface="+mn-lt"/>
                <a:ea typeface="+mn-ea"/>
                <a:cs typeface="+mn-cs"/>
              </a:rPr>
              <a:t>Arrhenatherum</a:t>
            </a:r>
            <a:r>
              <a:rPr lang="de-CH" sz="1200" b="0" i="1" u="none" strike="noStrike" kern="1200" dirty="0">
                <a:solidFill>
                  <a:schemeClr val="tx1"/>
                </a:solidFill>
                <a:effectLst/>
                <a:latin typeface="+mn-lt"/>
                <a:ea typeface="+mn-ea"/>
                <a:cs typeface="+mn-cs"/>
              </a:rPr>
              <a:t> </a:t>
            </a:r>
            <a:r>
              <a:rPr lang="de-CH" sz="1200" b="0" i="1" u="none" strike="noStrike" kern="1200" dirty="0" err="1">
                <a:solidFill>
                  <a:schemeClr val="tx1"/>
                </a:solidFill>
                <a:effectLst/>
                <a:latin typeface="+mn-lt"/>
                <a:ea typeface="+mn-ea"/>
                <a:cs typeface="+mn-cs"/>
              </a:rPr>
              <a:t>elatius</a:t>
            </a:r>
            <a:r>
              <a:rPr lang="de-CH" sz="1200" b="0" i="0" u="none" strike="noStrike" kern="1200" dirty="0">
                <a:solidFill>
                  <a:schemeClr val="tx1"/>
                </a:solidFill>
                <a:effectLst/>
                <a:latin typeface="+mn-lt"/>
                <a:ea typeface="+mn-ea"/>
                <a:cs typeface="+mn-cs"/>
              </a:rPr>
              <a:t>) dominiert meistens, begleitet von verschiedenen </a:t>
            </a:r>
            <a:r>
              <a:rPr lang="de-CH" sz="1200" b="0" i="0" u="none" strike="noStrike" kern="1200" dirty="0" err="1">
                <a:solidFill>
                  <a:schemeClr val="tx1"/>
                </a:solidFill>
                <a:effectLst/>
                <a:latin typeface="+mn-lt"/>
                <a:ea typeface="+mn-ea"/>
                <a:cs typeface="+mn-cs"/>
              </a:rPr>
              <a:t>Gräserarten</a:t>
            </a:r>
            <a:r>
              <a:rPr lang="de-CH" sz="1200" b="0" i="0" u="none" strike="noStrike" kern="1200" dirty="0">
                <a:solidFill>
                  <a:schemeClr val="tx1"/>
                </a:solidFill>
                <a:effectLst/>
                <a:latin typeface="+mn-lt"/>
                <a:ea typeface="+mn-ea"/>
                <a:cs typeface="+mn-cs"/>
              </a:rPr>
              <a:t>. Durch das Mähen gibt es verschiedene Phasen im Jahr mit unterschiedlichen farbgebenden Blüten. Typische Pflanzenvertreter sind der Zottige Klappertopf (</a:t>
            </a:r>
            <a:r>
              <a:rPr lang="de-CH" sz="1200" b="0" i="1" u="none" strike="noStrike" kern="1200" dirty="0" err="1">
                <a:solidFill>
                  <a:schemeClr val="tx1"/>
                </a:solidFill>
                <a:effectLst/>
                <a:latin typeface="+mn-lt"/>
                <a:ea typeface="+mn-ea"/>
                <a:cs typeface="+mn-cs"/>
              </a:rPr>
              <a:t>Rhinanthus</a:t>
            </a:r>
            <a:r>
              <a:rPr lang="de-CH" sz="1200" b="0" i="1" u="none" strike="noStrike" kern="1200" dirty="0">
                <a:solidFill>
                  <a:schemeClr val="tx1"/>
                </a:solidFill>
                <a:effectLst/>
                <a:latin typeface="+mn-lt"/>
                <a:ea typeface="+mn-ea"/>
                <a:cs typeface="+mn-cs"/>
              </a:rPr>
              <a:t> </a:t>
            </a:r>
            <a:r>
              <a:rPr lang="de-CH" sz="1200" b="0" i="1" u="none" strike="noStrike" kern="1200" dirty="0" err="1">
                <a:solidFill>
                  <a:schemeClr val="tx1"/>
                </a:solidFill>
                <a:effectLst/>
                <a:latin typeface="+mn-lt"/>
                <a:ea typeface="+mn-ea"/>
                <a:cs typeface="+mn-cs"/>
              </a:rPr>
              <a:t>alectorolophus</a:t>
            </a:r>
            <a:r>
              <a:rPr lang="de-CH" sz="1200" b="0" i="0" u="none" strike="noStrike" kern="1200" dirty="0">
                <a:solidFill>
                  <a:schemeClr val="tx1"/>
                </a:solidFill>
                <a:effectLst/>
                <a:latin typeface="+mn-lt"/>
                <a:ea typeface="+mn-ea"/>
                <a:cs typeface="+mn-cs"/>
              </a:rPr>
              <a:t>), Wiesen-Pippau (</a:t>
            </a:r>
            <a:r>
              <a:rPr lang="de-CH" sz="1200" b="0" i="1" u="none" strike="noStrike" kern="1200" dirty="0" err="1">
                <a:solidFill>
                  <a:schemeClr val="tx1"/>
                </a:solidFill>
                <a:effectLst/>
                <a:latin typeface="+mn-lt"/>
                <a:ea typeface="+mn-ea"/>
                <a:cs typeface="+mn-cs"/>
              </a:rPr>
              <a:t>Crepis</a:t>
            </a:r>
            <a:r>
              <a:rPr lang="de-CH" sz="1200" b="0" i="1" u="none" strike="noStrike" kern="1200" dirty="0">
                <a:solidFill>
                  <a:schemeClr val="tx1"/>
                </a:solidFill>
                <a:effectLst/>
                <a:latin typeface="+mn-lt"/>
                <a:ea typeface="+mn-ea"/>
                <a:cs typeface="+mn-cs"/>
              </a:rPr>
              <a:t> </a:t>
            </a:r>
            <a:r>
              <a:rPr lang="de-CH" sz="1200" b="0" i="1" u="none" strike="noStrike" kern="1200" dirty="0" err="1">
                <a:solidFill>
                  <a:schemeClr val="tx1"/>
                </a:solidFill>
                <a:effectLst/>
                <a:latin typeface="+mn-lt"/>
                <a:ea typeface="+mn-ea"/>
                <a:cs typeface="+mn-cs"/>
              </a:rPr>
              <a:t>biennis</a:t>
            </a:r>
            <a:r>
              <a:rPr lang="de-CH" sz="1200" b="0" i="0" u="none" strike="noStrike" kern="1200" dirty="0">
                <a:solidFill>
                  <a:schemeClr val="tx1"/>
                </a:solidFill>
                <a:effectLst/>
                <a:latin typeface="+mn-lt"/>
                <a:ea typeface="+mn-ea"/>
                <a:cs typeface="+mn-cs"/>
              </a:rPr>
              <a:t>), Acker-Witwenblume (</a:t>
            </a:r>
            <a:r>
              <a:rPr lang="de-CH" sz="1200" b="0" i="1" u="none" strike="noStrike" kern="1200" dirty="0" err="1">
                <a:solidFill>
                  <a:schemeClr val="tx1"/>
                </a:solidFill>
                <a:effectLst/>
                <a:latin typeface="+mn-lt"/>
                <a:ea typeface="+mn-ea"/>
                <a:cs typeface="+mn-cs"/>
              </a:rPr>
              <a:t>Knautia</a:t>
            </a:r>
            <a:r>
              <a:rPr lang="de-CH" sz="1200" b="0" i="1" u="none" strike="noStrike" kern="1200" dirty="0">
                <a:solidFill>
                  <a:schemeClr val="tx1"/>
                </a:solidFill>
                <a:effectLst/>
                <a:latin typeface="+mn-lt"/>
                <a:ea typeface="+mn-ea"/>
                <a:cs typeface="+mn-cs"/>
              </a:rPr>
              <a:t> </a:t>
            </a:r>
            <a:r>
              <a:rPr lang="de-CH" sz="1200" b="0" i="1" u="none" strike="noStrike" kern="1200" dirty="0" err="1">
                <a:solidFill>
                  <a:schemeClr val="tx1"/>
                </a:solidFill>
                <a:effectLst/>
                <a:latin typeface="+mn-lt"/>
                <a:ea typeface="+mn-ea"/>
                <a:cs typeface="+mn-cs"/>
              </a:rPr>
              <a:t>arvensis</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Fromentalwiesen</a:t>
            </a:r>
            <a:r>
              <a:rPr lang="de-CH" sz="1200" b="0" i="0" u="none" strike="noStrike" kern="1200" dirty="0">
                <a:solidFill>
                  <a:schemeClr val="tx1"/>
                </a:solidFill>
                <a:effectLst/>
                <a:latin typeface="+mn-lt"/>
                <a:ea typeface="+mn-ea"/>
                <a:cs typeface="+mn-cs"/>
              </a:rPr>
              <a:t> sind ein Lebensraum der Gelben Ebene. (weitere </a:t>
            </a:r>
            <a:r>
              <a:rPr lang="de-CH" sz="1200" b="0" i="0" u="none" strike="noStrike" kern="1200" dirty="0" err="1">
                <a:solidFill>
                  <a:schemeClr val="tx1"/>
                </a:solidFill>
                <a:effectLst/>
                <a:latin typeface="+mn-lt"/>
                <a:ea typeface="+mn-ea"/>
                <a:cs typeface="+mn-cs"/>
              </a:rPr>
              <a:t>Infos:https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www.infoflora.ch</a:t>
            </a:r>
            <a:r>
              <a:rPr lang="de-CH" sz="1200" b="0" i="0" u="none" strike="noStrike" kern="1200" dirty="0">
                <a:solidFill>
                  <a:schemeClr val="tx1"/>
                </a:solidFill>
                <a:effectLst/>
                <a:latin typeface="+mn-lt"/>
                <a:ea typeface="+mn-ea"/>
                <a:cs typeface="+mn-cs"/>
              </a:rPr>
              <a:t>/de/</a:t>
            </a:r>
            <a:r>
              <a:rPr lang="de-CH" sz="1200" b="0" i="0" u="none" strike="noStrike" kern="1200" dirty="0" err="1">
                <a:solidFill>
                  <a:schemeClr val="tx1"/>
                </a:solidFill>
                <a:effectLst/>
                <a:latin typeface="+mn-lt"/>
                <a:ea typeface="+mn-ea"/>
                <a:cs typeface="+mn-cs"/>
              </a:rPr>
              <a:t>lebensraeume</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typoch</a:t>
            </a:r>
            <a:r>
              <a:rPr lang="de-CH" sz="1200" b="0" i="0" u="none" strike="noStrike" kern="1200" dirty="0">
                <a:solidFill>
                  <a:schemeClr val="tx1"/>
                </a:solidFill>
                <a:effectLst/>
                <a:latin typeface="+mn-lt"/>
                <a:ea typeface="+mn-ea"/>
                <a:cs typeface="+mn-cs"/>
              </a:rPr>
              <a:t>/4.5.1-talfettwiesen-fromentalwiese.html#status)</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Halbtrockenrasen gehören zur Orangenen Ebene: Geschlossene bis leicht </a:t>
            </a:r>
            <a:r>
              <a:rPr lang="de-CH" sz="1200" b="0" i="0" u="none" strike="noStrike" kern="1200" dirty="0" err="1">
                <a:solidFill>
                  <a:schemeClr val="tx1"/>
                </a:solidFill>
                <a:effectLst/>
                <a:latin typeface="+mn-lt"/>
                <a:ea typeface="+mn-ea"/>
                <a:cs typeface="+mn-cs"/>
              </a:rPr>
              <a:t>lückige</a:t>
            </a:r>
            <a:r>
              <a:rPr lang="de-CH" sz="1200" b="0" i="0" u="none" strike="noStrike" kern="1200" dirty="0">
                <a:solidFill>
                  <a:schemeClr val="tx1"/>
                </a:solidFill>
                <a:effectLst/>
                <a:latin typeface="+mn-lt"/>
                <a:ea typeface="+mn-ea"/>
                <a:cs typeface="+mn-cs"/>
              </a:rPr>
              <a:t> Grünlandgesellschaften von eher geringer Wuchshöhe, die von Gräsern und Leguminosen dominiert werden. Typische Pflanzenarten sind die Saat-Esparsette (</a:t>
            </a:r>
            <a:r>
              <a:rPr lang="de-CH" sz="1200" b="0" i="1" u="none" strike="noStrike" kern="1200" dirty="0" err="1">
                <a:solidFill>
                  <a:schemeClr val="tx1"/>
                </a:solidFill>
                <a:effectLst/>
                <a:latin typeface="+mn-lt"/>
                <a:ea typeface="+mn-ea"/>
                <a:cs typeface="+mn-cs"/>
              </a:rPr>
              <a:t>Onobrychis</a:t>
            </a:r>
            <a:r>
              <a:rPr lang="de-CH" sz="1200" b="0" i="1" u="none" strike="noStrike" kern="1200" dirty="0">
                <a:solidFill>
                  <a:schemeClr val="tx1"/>
                </a:solidFill>
                <a:effectLst/>
                <a:latin typeface="+mn-lt"/>
                <a:ea typeface="+mn-ea"/>
                <a:cs typeface="+mn-cs"/>
              </a:rPr>
              <a:t> </a:t>
            </a:r>
            <a:r>
              <a:rPr lang="de-CH" sz="1200" b="0" i="1" u="none" strike="noStrike" kern="1200" dirty="0" err="1">
                <a:solidFill>
                  <a:schemeClr val="tx1"/>
                </a:solidFill>
                <a:effectLst/>
                <a:latin typeface="+mn-lt"/>
                <a:ea typeface="+mn-ea"/>
                <a:cs typeface="+mn-cs"/>
              </a:rPr>
              <a:t>viciifolia</a:t>
            </a:r>
            <a:r>
              <a:rPr lang="de-CH" sz="1200" b="0" i="0" u="none" strike="noStrike" kern="1200" dirty="0">
                <a:solidFill>
                  <a:schemeClr val="tx1"/>
                </a:solidFill>
                <a:effectLst/>
                <a:latin typeface="+mn-lt"/>
                <a:ea typeface="+mn-ea"/>
                <a:cs typeface="+mn-cs"/>
              </a:rPr>
              <a:t>) oder verschiedenen Orchideen-Arten.</a:t>
            </a:r>
          </a:p>
          <a:p>
            <a:r>
              <a:rPr lang="de-CH" sz="1200" b="0" i="0" u="none" strike="noStrike" kern="1200" dirty="0">
                <a:solidFill>
                  <a:schemeClr val="tx1"/>
                </a:solidFill>
                <a:effectLst/>
                <a:latin typeface="+mn-lt"/>
                <a:ea typeface="+mn-ea"/>
                <a:cs typeface="+mn-cs"/>
              </a:rPr>
              <a:t>Zur Erhaltung der Qualität müssen die Wiesen einmal jährlich geschnitten werden und nicht oder nur leicht gedüngt werden. Beweidung erfolgt jeweils erst in der zweiten Jahreshälfte. Halbtrockenrasen haben eine geringe landwirtschaftliche Produktivität.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aseline="0" dirty="0"/>
              <a:t>(weitere Infos: https://</a:t>
            </a:r>
            <a:r>
              <a:rPr lang="de-CH" baseline="0" dirty="0" err="1"/>
              <a:t>www.infoflora.ch</a:t>
            </a:r>
            <a:r>
              <a:rPr lang="de-CH" baseline="0" dirty="0"/>
              <a:t>/de/</a:t>
            </a:r>
            <a:r>
              <a:rPr lang="de-CH" baseline="0" dirty="0" err="1"/>
              <a:t>lebensraeume</a:t>
            </a:r>
            <a:r>
              <a:rPr lang="de-CH" baseline="0" dirty="0"/>
              <a:t>/</a:t>
            </a:r>
            <a:r>
              <a:rPr lang="de-CH" baseline="0" dirty="0" err="1"/>
              <a:t>typoch</a:t>
            </a:r>
            <a:r>
              <a:rPr lang="de-CH" baseline="0" dirty="0"/>
              <a:t>/4.2.4-mitteleuropaeischer-halbtrockenrasen.html#status)</a:t>
            </a:r>
            <a:endParaRPr lang="de-CH" sz="1200" b="0" i="0" u="none" strike="noStrike" kern="1200" dirty="0">
              <a:solidFill>
                <a:schemeClr val="tx1"/>
              </a:solidFill>
              <a:effectLst/>
              <a:latin typeface="+mn-lt"/>
              <a:ea typeface="+mn-ea"/>
              <a:cs typeface="+mn-cs"/>
            </a:endParaRP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Rechtes Bild: Von </a:t>
            </a:r>
            <a:r>
              <a:rPr lang="de-CH" sz="1200" b="0" i="0" u="none" strike="noStrike" kern="1200" dirty="0" err="1">
                <a:solidFill>
                  <a:schemeClr val="tx1"/>
                </a:solidFill>
                <a:effectLst/>
                <a:latin typeface="+mn-lt"/>
                <a:ea typeface="+mn-ea"/>
                <a:cs typeface="+mn-cs"/>
              </a:rPr>
              <a:t>Meloe</a:t>
            </a:r>
            <a:r>
              <a:rPr lang="de-CH" sz="1200" b="0" i="0" u="none" strike="noStrike" kern="1200" dirty="0">
                <a:solidFill>
                  <a:schemeClr val="tx1"/>
                </a:solidFill>
                <a:effectLst/>
                <a:latin typeface="+mn-lt"/>
                <a:ea typeface="+mn-ea"/>
                <a:cs typeface="+mn-cs"/>
              </a:rPr>
              <a:t>, CC BY-SA 4.0, https://</a:t>
            </a:r>
            <a:r>
              <a:rPr lang="de-CH" sz="1200" b="0" i="0" u="none" strike="noStrike" kern="1200" dirty="0" err="1">
                <a:solidFill>
                  <a:schemeClr val="tx1"/>
                </a:solidFill>
                <a:effectLst/>
                <a:latin typeface="+mn-lt"/>
                <a:ea typeface="+mn-ea"/>
                <a:cs typeface="+mn-cs"/>
              </a:rPr>
              <a:t>commons.wikimedia.org</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w</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index.php?curid</a:t>
            </a:r>
            <a:r>
              <a:rPr lang="de-CH" sz="1200" b="0" i="0" u="none" strike="noStrike" kern="1200" dirty="0">
                <a:solidFill>
                  <a:schemeClr val="tx1"/>
                </a:solidFill>
                <a:effectLst/>
                <a:latin typeface="+mn-lt"/>
                <a:ea typeface="+mn-ea"/>
                <a:cs typeface="+mn-cs"/>
              </a:rPr>
              <a:t>=60118715</a:t>
            </a:r>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25</a:t>
            </a:fld>
            <a:endParaRPr lang="de-DE"/>
          </a:p>
        </p:txBody>
      </p:sp>
    </p:spTree>
    <p:extLst>
      <p:ext uri="{BB962C8B-B14F-4D97-AF65-F5344CB8AC3E}">
        <p14:creationId xmlns:p14="http://schemas.microsoft.com/office/powerpoint/2010/main" val="245634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a:t>Hier sehen wir zwei Lebensraum-Typen der dunkelblauen Ebene/</a:t>
            </a:r>
          </a:p>
          <a:p>
            <a:endParaRPr lang="de-CH" baseline="0" dirty="0"/>
          </a:p>
          <a:p>
            <a:r>
              <a:rPr lang="de-CH" baseline="0" dirty="0" err="1"/>
              <a:t>Grossseggenriede</a:t>
            </a:r>
            <a:r>
              <a:rPr lang="de-CH" baseline="0" dirty="0"/>
              <a:t> zeichnen sich vor allem durch grosswüchsige </a:t>
            </a:r>
            <a:r>
              <a:rPr lang="de-CH" baseline="0" dirty="0" err="1"/>
              <a:t>Seggenarten</a:t>
            </a:r>
            <a:r>
              <a:rPr lang="de-CH" baseline="0" dirty="0"/>
              <a:t> aus, die «</a:t>
            </a:r>
            <a:r>
              <a:rPr lang="de-CH" baseline="0" dirty="0" err="1"/>
              <a:t>Bulten</a:t>
            </a:r>
            <a:r>
              <a:rPr lang="de-CH" baseline="0" dirty="0"/>
              <a:t>» bilden. Die Vegetation übersteht längere Überschwemmungsperioden.</a:t>
            </a:r>
          </a:p>
          <a:p>
            <a:r>
              <a:rPr lang="de-CH" baseline="0" dirty="0"/>
              <a:t>Früher wurden die Riede für Einstreu gemäht, heute gibt es dafür kein wirtschaftliches Interesse mehr, was über längere Zeit ohne Pflege zur </a:t>
            </a:r>
            <a:r>
              <a:rPr lang="de-CH" baseline="0" dirty="0" err="1"/>
              <a:t>Verbuschung</a:t>
            </a:r>
            <a:r>
              <a:rPr lang="de-CH" baseline="0" dirty="0"/>
              <a:t> führt. </a:t>
            </a:r>
            <a:r>
              <a:rPr lang="de-CH" baseline="0" dirty="0" err="1"/>
              <a:t>Grossseggenriede</a:t>
            </a:r>
            <a:r>
              <a:rPr lang="de-CH" baseline="0" dirty="0"/>
              <a:t> kommen zwar noch grossflächig in Schutzgebieten vor, sind aber insgesamt stark zurück gegangen innerhalb der letzten 100 Jahre und gelten als gefährdet. Viele der Kennarten sind gefährdet oder vom Aussterben bedroht. (weitere Infos: https://</a:t>
            </a:r>
            <a:r>
              <a:rPr lang="de-CH" baseline="0" dirty="0" err="1"/>
              <a:t>www.infoflora.ch</a:t>
            </a:r>
            <a:r>
              <a:rPr lang="de-CH" baseline="0" dirty="0"/>
              <a:t>/de/</a:t>
            </a:r>
            <a:r>
              <a:rPr lang="de-CH" baseline="0" dirty="0" err="1"/>
              <a:t>lebensraeume</a:t>
            </a:r>
            <a:r>
              <a:rPr lang="de-CH" baseline="0" dirty="0"/>
              <a:t>/</a:t>
            </a:r>
            <a:r>
              <a:rPr lang="de-CH" baseline="0" dirty="0" err="1"/>
              <a:t>typoch</a:t>
            </a:r>
            <a:r>
              <a:rPr lang="de-CH" baseline="0" dirty="0"/>
              <a:t>/2.2.1.1-grossseggenried.html#status)</a:t>
            </a:r>
          </a:p>
          <a:p>
            <a:endParaRPr lang="de-CH" baseline="0" dirty="0"/>
          </a:p>
          <a:p>
            <a:r>
              <a:rPr lang="de-CH" baseline="0" dirty="0"/>
              <a:t>Pfeifengraswiesen sind Feuchtwiesen, in denen Pfeifengras (</a:t>
            </a:r>
            <a:r>
              <a:rPr lang="de-CH" baseline="0" dirty="0" err="1"/>
              <a:t>Molinia</a:t>
            </a:r>
            <a:r>
              <a:rPr lang="de-CH" baseline="0" dirty="0"/>
              <a:t> </a:t>
            </a:r>
            <a:r>
              <a:rPr lang="de-CH" baseline="0" dirty="0" err="1"/>
              <a:t>caerulea</a:t>
            </a:r>
            <a:r>
              <a:rPr lang="de-CH" baseline="0" dirty="0"/>
              <a:t> oder  M. </a:t>
            </a:r>
            <a:r>
              <a:rPr lang="de-CH" baseline="0" dirty="0" err="1"/>
              <a:t>arundinacea</a:t>
            </a:r>
            <a:r>
              <a:rPr lang="de-CH" baseline="0" dirty="0"/>
              <a:t>) bestandsbilden wirken und in der Sommerzeit bis zu 1 m hoch wachsen können. Typische Charakterart ist unter anderem die </a:t>
            </a:r>
            <a:r>
              <a:rPr lang="de-CH" baseline="0" dirty="0" err="1"/>
              <a:t>Sibische</a:t>
            </a:r>
            <a:r>
              <a:rPr lang="de-CH" baseline="0" dirty="0"/>
              <a:t> Schwertlilie (Iris </a:t>
            </a:r>
            <a:r>
              <a:rPr lang="de-CH" baseline="0" dirty="0" err="1"/>
              <a:t>sibiraca</a:t>
            </a:r>
            <a:r>
              <a:rPr lang="de-CH" baseline="0" dirty="0"/>
              <a:t>) oder die Sumpf-Gladiole (</a:t>
            </a:r>
            <a:r>
              <a:rPr lang="de-CH" baseline="0" dirty="0" err="1"/>
              <a:t>Gladiolus</a:t>
            </a:r>
            <a:r>
              <a:rPr lang="de-CH" baseline="0" dirty="0"/>
              <a:t> </a:t>
            </a:r>
            <a:r>
              <a:rPr lang="de-CH" baseline="0" dirty="0" err="1"/>
              <a:t>palustris</a:t>
            </a:r>
            <a:r>
              <a:rPr lang="de-CH" baseline="0" dirty="0"/>
              <a:t>) oder der </a:t>
            </a:r>
            <a:r>
              <a:rPr lang="de-CH" baseline="0" dirty="0" err="1"/>
              <a:t>Schwalbenwurzenzian</a:t>
            </a:r>
            <a:r>
              <a:rPr lang="de-CH" baseline="0" dirty="0"/>
              <a:t> (</a:t>
            </a:r>
            <a:r>
              <a:rPr lang="de-CH" baseline="0" dirty="0" err="1"/>
              <a:t>Gentiana</a:t>
            </a:r>
            <a:r>
              <a:rPr lang="de-CH" baseline="0" dirty="0"/>
              <a:t> </a:t>
            </a:r>
            <a:r>
              <a:rPr lang="de-CH" baseline="0" dirty="0" err="1"/>
              <a:t>asclepiadea</a:t>
            </a:r>
            <a:r>
              <a:rPr lang="de-CH" baseline="0" dirty="0"/>
              <a:t>). Auch die Pfeifengraswiesen benötigen für ihren Erhalt eine späte Mahd mit Abfuhr des Schnittgutes. Sie vertragen zudem keine Düngung oder Entwässerung. Viele der Wiesen sind in der Schweiz schon verschwunden, der Lebensraum und die meisten seiner Kennarten sind bedroht. (https://</a:t>
            </a:r>
            <a:r>
              <a:rPr lang="de-CH" baseline="0" dirty="0" err="1"/>
              <a:t>www.infoflora.ch</a:t>
            </a:r>
            <a:r>
              <a:rPr lang="de-CH" baseline="0" dirty="0"/>
              <a:t>/de/</a:t>
            </a:r>
            <a:r>
              <a:rPr lang="de-CH" baseline="0" dirty="0" err="1"/>
              <a:t>lebensraeume</a:t>
            </a:r>
            <a:r>
              <a:rPr lang="de-CH" baseline="0" dirty="0"/>
              <a:t>/</a:t>
            </a:r>
            <a:r>
              <a:rPr lang="de-CH" baseline="0" dirty="0" err="1"/>
              <a:t>typoch</a:t>
            </a:r>
            <a:r>
              <a:rPr lang="de-CH" baseline="0" dirty="0"/>
              <a:t>/2.3.1-pfeifengraswiese.html#status)</a:t>
            </a:r>
          </a:p>
          <a:p>
            <a:r>
              <a:rPr lang="de-CH" baseline="0" dirty="0"/>
              <a:t>Foto links: Franziska Wloka</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Foto rechts (Schwertlilien):</a:t>
            </a:r>
            <a:r>
              <a:rPr lang="de-CH" baseline="0" dirty="0"/>
              <a:t>  Gerhard Kersting</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26</a:t>
            </a:fld>
            <a:endParaRPr lang="de-DE"/>
          </a:p>
        </p:txBody>
      </p:sp>
    </p:spTree>
    <p:extLst>
      <p:ext uri="{BB962C8B-B14F-4D97-AF65-F5344CB8AC3E}">
        <p14:creationId xmlns:p14="http://schemas.microsoft.com/office/powerpoint/2010/main" val="1255230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solidFill>
                  <a:srgbClr val="7D7D7D"/>
                </a:solidFill>
              </a:rPr>
              <a:t>Die Kerngebiete müssen derart miteinander verbunden sein, dass den Arten ein Austausch bzw. ihre spezifische Mobilität möglich ist. Dafür eignen sich </a:t>
            </a:r>
            <a:r>
              <a:rPr lang="de-DE" dirty="0"/>
              <a:t>naturnah bewirtschaftete und ökologisch wertvolle Flächen oder Trittstein-Elemente, die den Ansprüchen von Zielarten gerecht werden. Entscheidend ist, dass auch der Rest der Landschaft möglichst biodiversitätsverträglich bewirtschaftet wird. </a:t>
            </a:r>
            <a:endParaRPr lang="de-CH" sz="1200" dirty="0">
              <a:solidFill>
                <a:srgbClr val="7D7D7D"/>
              </a:solidFill>
            </a:endParaRPr>
          </a:p>
          <a:p>
            <a:endParaRPr lang="de-CH" sz="1200" dirty="0">
              <a:solidFill>
                <a:srgbClr val="7D7D7D"/>
              </a:solidFill>
            </a:endParaRPr>
          </a:p>
          <a:p>
            <a:r>
              <a:rPr lang="de-CH" sz="1200" kern="1200" dirty="0">
                <a:solidFill>
                  <a:schemeClr val="tx1"/>
                </a:solidFill>
                <a:effectLst/>
                <a:latin typeface="+mn-lt"/>
                <a:ea typeface="+mn-ea"/>
                <a:cs typeface="+mn-cs"/>
              </a:rPr>
              <a:t>Derzeit leben viele bedrohte und National Prioritäre Arten ausserhalb von Schutzgebieten in der Kulturlandschaft.</a:t>
            </a:r>
            <a:r>
              <a:rPr lang="en-CH" dirty="0">
                <a:effectLst/>
              </a:rPr>
              <a:t> </a:t>
            </a:r>
            <a:r>
              <a:rPr lang="de-CH" sz="1200" dirty="0">
                <a:solidFill>
                  <a:srgbClr val="7D7D7D"/>
                </a:solidFill>
              </a:rPr>
              <a:t>Dazu gehören Arten, die nicht in den drei bisher als Biotope von nationaler Bedeutung geschützten Lebensräumen Moore, Auen und Trockenwiesen und -weiden leben und die nicht zu den Amphibien gehören. Zusätzlich zu sichern sind die Lebensräume der Arten der anderen Biotoptypen und zusätzlich der Arten, die ein grosses Streifgebiet aufweisen, saisonal wandern oder auf spezielle Standorte angewiesen sind.</a:t>
            </a:r>
          </a:p>
          <a:p>
            <a:endParaRPr lang="de-CH" sz="1200" dirty="0">
              <a:solidFill>
                <a:srgbClr val="7D7D7D"/>
              </a:solidFill>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27</a:t>
            </a:fld>
            <a:endParaRPr lang="de-DE"/>
          </a:p>
        </p:txBody>
      </p:sp>
    </p:spTree>
    <p:extLst>
      <p:ext uri="{BB962C8B-B14F-4D97-AF65-F5344CB8AC3E}">
        <p14:creationId xmlns:p14="http://schemas.microsoft.com/office/powerpoint/2010/main" val="1080182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dirty="0">
                <a:solidFill>
                  <a:schemeClr val="tx1"/>
                </a:solidFill>
                <a:effectLst/>
                <a:latin typeface="+mn-lt"/>
                <a:ea typeface="+mn-ea"/>
                <a:cs typeface="+mn-cs"/>
              </a:rPr>
              <a:t>Als Planungsgrundlage braucht es ein aktuelles Inventar der vorhandenen Naturwerte: Bestehende Kerngebiete (= Schutzgebiete) und andere wertvolle Lebensräume, die bisher noch nicht als Schutzgebiet geschützt sind.</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Informationen zu Zielarten helfen dabei zu identifizieren, wo es ausserdem noch Kerngebiete oder Vernetzungsgebiete bedarf.</a:t>
            </a:r>
          </a:p>
          <a:p>
            <a:r>
              <a:rPr lang="de-CH" sz="1200" b="0" i="0" u="none" strike="noStrike" kern="1200" dirty="0">
                <a:solidFill>
                  <a:schemeClr val="tx1"/>
                </a:solidFill>
                <a:effectLst/>
                <a:latin typeface="+mn-lt"/>
                <a:ea typeface="+mn-ea"/>
                <a:cs typeface="+mn-cs"/>
              </a:rPr>
              <a:t>Die geschützten und schützenswerten (aber bisher noch nicht gesicherten) Flächen stellen den derzeitigen IST-Zustand dar. Dieser Zustand ist jedoch das Resultat jahrzehntelanger Verluste an wertvollen Flächen. Der IST-Zustand ist nicht ausreichend, um die Biodiversität langfristig zu schützen. Es braucht eine Erweiterung der Kerngebietsflächen, um den SOLL-Zustand zu erreichen, also den Anteil an schutzwürdigen Flächen zu erreichen, die in der Schweiz mindestens nötig sind, um ihre Arten und Lebensräume zu sichern.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none" strike="noStrike" kern="1200" dirty="0">
                <a:solidFill>
                  <a:schemeClr val="tx1"/>
                </a:solidFill>
                <a:effectLst/>
                <a:latin typeface="+mn-lt"/>
                <a:ea typeface="+mn-ea"/>
                <a:cs typeface="+mn-cs"/>
              </a:rPr>
              <a:t>Die Landschaft muss für die Arten so durchlässig sein, dass die artspezifische Mobilität zwischen den Kerngebieten möglich ist. Diese Mobilität kann z.B. durch Trittsteinelemente und naturnah bewirtschaftete Flächen gewährleistet werden. Mancherorts ist dieses Vernetzungspotenzial bereits gegeben, doch vielerorts bedarf es zusätzlicher Bemühungen, um die Landschaft durchlässiger zu machen (Trittsteine schaffen, Lebensräume in erreichbaren Distanzen sichern und Hindernissen ausräumen oder überbrückbar machen).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u="sng" strike="noStrike" kern="1200" dirty="0">
                <a:solidFill>
                  <a:schemeClr val="tx1"/>
                </a:solidFill>
                <a:effectLst/>
                <a:latin typeface="+mn-lt"/>
                <a:ea typeface="+mn-ea"/>
                <a:cs typeface="+mn-cs"/>
              </a:rPr>
              <a:t>Ganz wichtig: Dieses Vorgehen muss differenziert für die verschiedenen Ebenen und Teilebenen gelten! Also z.B. differenziert nach den Lebensräumen der hellgrünen Ebene, der dunkelblauen Ebene und der gelben Ebene.</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Weitere Informationen dazu bei der Fachgruppe Ökologische Infrastruktur: https://</a:t>
            </a:r>
            <a:r>
              <a:rPr lang="de-CH" sz="1200" b="0" i="0" u="none" strike="noStrike" kern="1200" dirty="0" err="1">
                <a:solidFill>
                  <a:schemeClr val="tx1"/>
                </a:solidFill>
                <a:effectLst/>
                <a:latin typeface="+mn-lt"/>
                <a:ea typeface="+mn-ea"/>
                <a:cs typeface="+mn-cs"/>
              </a:rPr>
              <a:t>www.oekologische-infrastruktur.ch</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sites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default</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files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documents</a:t>
            </a:r>
            <a:r>
              <a:rPr lang="de-CH" sz="1200" b="0" i="0" u="none" strike="noStrike" kern="1200" dirty="0">
                <a:solidFill>
                  <a:schemeClr val="tx1"/>
                </a:solidFill>
                <a:effectLst/>
                <a:latin typeface="+mn-lt"/>
                <a:ea typeface="+mn-ea"/>
                <a:cs typeface="+mn-cs"/>
              </a:rPr>
              <a:t>/FG_Positionspapier_Sicherung_%C3%96I_D.pdf</a:t>
            </a:r>
          </a:p>
          <a:p>
            <a:endParaRPr lang="de-CH"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CH" sz="1200" b="0"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28</a:t>
            </a:fld>
            <a:endParaRPr lang="de-DE"/>
          </a:p>
        </p:txBody>
      </p:sp>
    </p:spTree>
    <p:extLst>
      <p:ext uri="{BB962C8B-B14F-4D97-AF65-F5344CB8AC3E}">
        <p14:creationId xmlns:p14="http://schemas.microsoft.com/office/powerpoint/2010/main" val="102641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 Positionspapier der Fachgruppe Ökologische Infrastruktur zeigt auf, welche Instrumente und welches Vorgehen die Fachgruppe als </a:t>
            </a:r>
            <a:r>
              <a:rPr lang="de-DE" dirty="0" err="1"/>
              <a:t>zweckmässig</a:t>
            </a:r>
            <a:r>
              <a:rPr lang="de-DE" dirty="0"/>
              <a:t> erachtet, um eine langfristige Sicherung der Ökologischen Infrastruktur zu gewährleisten (abrufbar unter </a:t>
            </a:r>
            <a:r>
              <a:rPr lang="de-CH" sz="1200" b="0" i="0" u="none" strike="noStrike" kern="1200" dirty="0">
                <a:solidFill>
                  <a:schemeClr val="tx1"/>
                </a:solidFill>
                <a:effectLst/>
                <a:latin typeface="+mn-lt"/>
                <a:ea typeface="+mn-ea"/>
                <a:cs typeface="+mn-cs"/>
              </a:rPr>
              <a:t>https://</a:t>
            </a:r>
            <a:r>
              <a:rPr lang="de-CH" sz="1200" b="0" i="0" u="none" strike="noStrike" kern="1200" dirty="0" err="1">
                <a:solidFill>
                  <a:schemeClr val="tx1"/>
                </a:solidFill>
                <a:effectLst/>
                <a:latin typeface="+mn-lt"/>
                <a:ea typeface="+mn-ea"/>
                <a:cs typeface="+mn-cs"/>
              </a:rPr>
              <a:t>www.oekologische-infrastruktur.ch</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sites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default</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files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documents</a:t>
            </a:r>
            <a:r>
              <a:rPr lang="de-CH" sz="1200" b="0" i="0" u="none" strike="noStrike" kern="1200" dirty="0">
                <a:solidFill>
                  <a:schemeClr val="tx1"/>
                </a:solidFill>
                <a:effectLst/>
                <a:latin typeface="+mn-lt"/>
                <a:ea typeface="+mn-ea"/>
                <a:cs typeface="+mn-cs"/>
              </a:rPr>
              <a:t>/FG_Positionspapier_Sicherung_%C3%96I_D.pdf)</a:t>
            </a:r>
            <a:r>
              <a:rPr lang="de-DE" dirty="0"/>
              <a: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die Sicherung schützenswerter Flächen bietet sich als geeignetstes Instrument ein neues Bundesinventar an: Dadurch können bisher nicht gesicherten schutzwürdige Flächen als verbindliche Kerngebebiete geschützt werden. Auszug Positionspapier: „</a:t>
            </a:r>
            <a:r>
              <a:rPr lang="de-CH" sz="1200" kern="1200" dirty="0">
                <a:solidFill>
                  <a:schemeClr val="tx1"/>
                </a:solidFill>
                <a:effectLst/>
                <a:latin typeface="+mn-lt"/>
                <a:ea typeface="+mn-ea"/>
                <a:cs typeface="+mn-cs"/>
              </a:rPr>
              <a:t>Begründung: Wertvolle vorhandene Kerngebiete lassen sich nicht einfach, z.B. aufgrund von raumplanerischen Interessensabwägungen, verschieben – ihre Lage ist gegeben. Die Kerngebiete brauchen einen Schutz vor Ort. Das Instrument der Bundesinventare ist das beste vorhandene Instrument dafür.»</a:t>
            </a:r>
            <a:endParaRPr lang="de-DE" dirty="0"/>
          </a:p>
          <a:p>
            <a:endParaRPr lang="de-CH" dirty="0">
              <a:effectLst/>
            </a:endParaRPr>
          </a:p>
          <a:p>
            <a:r>
              <a:rPr lang="de-CH" sz="1200" kern="1200" dirty="0">
                <a:solidFill>
                  <a:schemeClr val="tx1"/>
                </a:solidFill>
                <a:effectLst/>
                <a:latin typeface="+mn-lt"/>
                <a:ea typeface="+mn-ea"/>
                <a:cs typeface="+mn-cs"/>
              </a:rPr>
              <a:t>Der heutige Zustand an IST-Flächen ist das Ergebnis jahrzehntlanger Abnahmen von schutzwürdigen Flächen und entspricht nicht dem, was für die Sicherung der Arten und Lebensräume in der Schweiz wirklich nötig ist. Für eine funktionierende Ökologische Infrastruktur braucht es zwingend eine Erweiterung der Kerngebietsfläche (SOLL-Zustand). Die Fachgruppe Ökologische Infrastruktur erachtet ein Konzept des Bundes nach Art. 13 RPG und darauffolgend die kantonalen Richtpläne als geeignetste Instrumente für die Erreichung des für eine funktionierende ÖI notwendigen SOLL-Zustands. Die Fachgruppe sagt: «Mit dem </a:t>
            </a:r>
            <a:r>
              <a:rPr lang="de-CH" sz="1200" b="1" kern="1200" dirty="0">
                <a:solidFill>
                  <a:schemeClr val="tx1"/>
                </a:solidFill>
                <a:effectLst/>
                <a:latin typeface="+mn-lt"/>
                <a:ea typeface="+mn-ea"/>
                <a:cs typeface="+mn-cs"/>
              </a:rPr>
              <a:t>Konzept </a:t>
            </a:r>
            <a:r>
              <a:rPr lang="de-CH" sz="1200" kern="1200" dirty="0">
                <a:solidFill>
                  <a:schemeClr val="tx1"/>
                </a:solidFill>
                <a:effectLst/>
                <a:latin typeface="+mn-lt"/>
                <a:ea typeface="+mn-ea"/>
                <a:cs typeface="+mn-cs"/>
              </a:rPr>
              <a:t>gibt der Bund – analog des Sachplans Fruchtfolgeflächen, der eigentlich ein Konzept ist – vor, welche schutzwürdigen Flächen in der Schweiz mindestens nötig sind, um ihre Arten und Lebensräume zu sichern (SOLL minimal). </a:t>
            </a:r>
            <a:endParaRPr lang="de-CH" dirty="0"/>
          </a:p>
          <a:p>
            <a:r>
              <a:rPr lang="de-CH" sz="1200" kern="1200" dirty="0">
                <a:solidFill>
                  <a:schemeClr val="tx1"/>
                </a:solidFill>
                <a:effectLst/>
                <a:latin typeface="+mn-lt"/>
                <a:ea typeface="+mn-ea"/>
                <a:cs typeface="+mn-cs"/>
              </a:rPr>
              <a:t>Das Konzept, das die Ziele gemäss der Studie der Datenzentren aufnimmt, gibt den Kantonen den nötigen Spielraum, die vom Bund erwarteten neuen Flächen pro Gilde/Lebensraumtyp dort anzulegen, wo es den örtlichen Gegebenheiten entspricht.»</a:t>
            </a:r>
            <a:endParaRPr lang="de-CH" dirty="0"/>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Für die Vernetzung der Kerngebiete schlägt die Fachgruppe vor: „Die Fachgruppe Ökologische Infrastruktur erachtet einen </a:t>
            </a:r>
            <a:r>
              <a:rPr lang="de-DE" sz="1200" kern="1200" dirty="0" err="1">
                <a:solidFill>
                  <a:schemeClr val="tx1"/>
                </a:solidFill>
                <a:effectLst/>
                <a:latin typeface="+mn-lt"/>
                <a:ea typeface="+mn-ea"/>
                <a:cs typeface="+mn-cs"/>
              </a:rPr>
              <a:t>Sachplan</a:t>
            </a:r>
            <a:r>
              <a:rPr lang="de-DE" sz="1200" kern="1200" dirty="0">
                <a:solidFill>
                  <a:schemeClr val="tx1"/>
                </a:solidFill>
                <a:effectLst/>
                <a:latin typeface="+mn-lt"/>
                <a:ea typeface="+mn-ea"/>
                <a:cs typeface="+mn-cs"/>
              </a:rPr>
              <a:t> des Bundes nach Art. 13 RPG und die kantonalen Richtpläne für die geeignetsten Instrumente für die Erreichung der für eine funktionierende Ökologische Infrastruktur notwendigen Vernetzung. Mit dem </a:t>
            </a:r>
            <a:r>
              <a:rPr lang="de-DE" sz="1200" kern="1200" dirty="0" err="1">
                <a:solidFill>
                  <a:schemeClr val="tx1"/>
                </a:solidFill>
                <a:effectLst/>
                <a:latin typeface="+mn-lt"/>
                <a:ea typeface="+mn-ea"/>
                <a:cs typeface="+mn-cs"/>
              </a:rPr>
              <a:t>Sachplan</a:t>
            </a:r>
            <a:r>
              <a:rPr lang="de-DE" sz="1200" kern="1200" dirty="0">
                <a:solidFill>
                  <a:schemeClr val="tx1"/>
                </a:solidFill>
                <a:effectLst/>
                <a:latin typeface="+mn-lt"/>
                <a:ea typeface="+mn-ea"/>
                <a:cs typeface="+mn-cs"/>
              </a:rPr>
              <a:t> gibt der Bund vor, welche Vernetzungsachsen in der Schweiz nötig sind, um ihre Arten und Lebensräume zu sichern. Bei der Festlegung dieser Vernetzungsachsen besteht ein gewisser Spielraum. Sachpläne des Bundes sind immer das Ergebnis von Aushandlungsprozessen zwischen den verschiedenen Ansprüchen an den Raum. Während den bestehenden schutzwürdigen, noch zu sichernden Flächen kein solcher Aushandlungsprozess möglich ist, da sie ortsgebunden sind, besteht diese Möglichkeit bei der Vernetzung.“</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Ausführliche Infos unter https://</a:t>
            </a:r>
            <a:r>
              <a:rPr lang="de-DE" sz="1200" kern="1200" dirty="0" err="1">
                <a:solidFill>
                  <a:schemeClr val="tx1"/>
                </a:solidFill>
                <a:effectLst/>
                <a:latin typeface="+mn-lt"/>
                <a:ea typeface="+mn-ea"/>
                <a:cs typeface="+mn-cs"/>
              </a:rPr>
              <a:t>www.oekologische-infrastruktur.ch</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29</a:t>
            </a:fld>
            <a:endParaRPr lang="de-DE"/>
          </a:p>
        </p:txBody>
      </p:sp>
    </p:spTree>
    <p:extLst>
      <p:ext uri="{BB962C8B-B14F-4D97-AF65-F5344CB8AC3E}">
        <p14:creationId xmlns:p14="http://schemas.microsoft.com/office/powerpoint/2010/main" val="113396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bitte entsprechende Sektion, Kantonalverband und die zugehörigen Logos ergänzen</a:t>
            </a:r>
          </a:p>
        </p:txBody>
      </p:sp>
      <p:sp>
        <p:nvSpPr>
          <p:cNvPr id="4" name="Foliennummernplatzhalter 3"/>
          <p:cNvSpPr>
            <a:spLocks noGrp="1"/>
          </p:cNvSpPr>
          <p:nvPr>
            <p:ph type="sldNum" sz="quarter" idx="5"/>
          </p:nvPr>
        </p:nvSpPr>
        <p:spPr/>
        <p:txBody>
          <a:bodyPr/>
          <a:lstStyle/>
          <a:p>
            <a:fld id="{C8E02887-CE6C-A04B-8094-90805CD85284}" type="slidenum">
              <a:rPr lang="de-DE" smtClean="0"/>
              <a:t>3</a:t>
            </a:fld>
            <a:endParaRPr lang="de-DE"/>
          </a:p>
        </p:txBody>
      </p:sp>
    </p:spTree>
    <p:extLst>
      <p:ext uri="{BB962C8B-B14F-4D97-AF65-F5344CB8AC3E}">
        <p14:creationId xmlns:p14="http://schemas.microsoft.com/office/powerpoint/2010/main" val="2635038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DE" sz="1600" b="0" dirty="0">
                <a:solidFill>
                  <a:srgbClr val="C00000"/>
                </a:solidFill>
              </a:rPr>
              <a:t>Laut </a:t>
            </a:r>
            <a:r>
              <a:rPr lang="de-DE" sz="1600" dirty="0">
                <a:solidFill>
                  <a:srgbClr val="C00000"/>
                </a:solidFill>
              </a:rPr>
              <a:t>Bundesratsbeschluss vom 18. Februar 2015 muss die </a:t>
            </a:r>
            <a:r>
              <a:rPr lang="de-CH" sz="1600" kern="1200" dirty="0">
                <a:solidFill>
                  <a:schemeClr val="tx1"/>
                </a:solidFill>
                <a:effectLst/>
                <a:latin typeface="+mn-lt"/>
                <a:ea typeface="+mn-ea"/>
                <a:cs typeface="+mn-cs"/>
              </a:rPr>
              <a:t>Ökologischen</a:t>
            </a:r>
            <a:r>
              <a:rPr lang="de-DE" sz="1600" dirty="0">
                <a:solidFill>
                  <a:srgbClr val="C00000"/>
                </a:solidFill>
              </a:rPr>
              <a:t> Infrastruktur bis</a:t>
            </a:r>
            <a:r>
              <a:rPr lang="de-DE" sz="1600" b="0" dirty="0">
                <a:solidFill>
                  <a:srgbClr val="7D7D7D"/>
                </a:solidFill>
              </a:rPr>
              <a:t> 2040 fertig gestellt werden.</a:t>
            </a:r>
            <a:r>
              <a:rPr lang="de-CH" sz="1600" kern="1200" dirty="0">
                <a:solidFill>
                  <a:schemeClr val="tx1"/>
                </a:solidFill>
                <a:effectLst/>
                <a:latin typeface="+mn-lt"/>
                <a:ea typeface="+mn-ea"/>
                <a:cs typeface="+mn-cs"/>
              </a:rPr>
              <a:t> 2017 wurde der Aktionsplan Strategie Biodiversität Schweiz vom Bundesrat genehmigt. In diesem Aktionsplan ist festgehalten, dass bis 2023 der Bund in enger Zusammenarbeit mit den Kantonen und weiteren interessierten Kreisen konzeptionelle Grundlagen für die Weiterentwicklung der Ökologischen Infrastruktur erarbeitet. Die Kantone haben vom Bund den Auftrag erhalten, bis 2023/24 eine Fachplanung zu erstellen, in der räumliche Potenziale für die Ö. I. identifiziert werden.  Die Gebietsfestlegung soll räumlich möglichst konkret erfolgen, muss jedoch nicht parzellenscharf sein (letzteres soll in der Umsetzung erfolgen). Wenn eine konkrete Festlegung nicht möglich ist, können auch Schwerpunkträume ausgewiesen werden. Anfang </a:t>
            </a:r>
            <a:r>
              <a:rPr lang="de-DE" sz="1600" b="0" dirty="0">
                <a:solidFill>
                  <a:srgbClr val="7D7D7D"/>
                </a:solidFill>
                <a:sym typeface="Wingdings" pitchFamily="2" charset="2"/>
              </a:rPr>
              <a:t>2024 sollen die Fachplanungen zur Ö. I. in allen Kantonen vorliegen und der Zusammenzug der Planungen auf nationaler Ebene erfolgen.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e-CH" sz="1600" kern="1200" dirty="0">
              <a:solidFill>
                <a:schemeClr val="tx1"/>
              </a:solidFill>
              <a:effectLst/>
              <a:latin typeface="+mn-lt"/>
              <a:ea typeface="+mn-ea"/>
              <a:cs typeface="+mn-cs"/>
            </a:endParaRPr>
          </a:p>
          <a:p>
            <a:pPr eaLnBrk="1" hangingPunct="1">
              <a:spcAft>
                <a:spcPts val="600"/>
              </a:spcAft>
            </a:pPr>
            <a:endParaRPr lang="de-DE" sz="1600" b="0" dirty="0">
              <a:solidFill>
                <a:srgbClr val="7D7D7D"/>
              </a:solidFill>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30</a:t>
            </a:fld>
            <a:endParaRPr lang="de-DE"/>
          </a:p>
        </p:txBody>
      </p:sp>
    </p:spTree>
    <p:extLst>
      <p:ext uri="{BB962C8B-B14F-4D97-AF65-F5344CB8AC3E}">
        <p14:creationId xmlns:p14="http://schemas.microsoft.com/office/powerpoint/2010/main" val="147861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DE" sz="1600" b="0" dirty="0">
                <a:solidFill>
                  <a:srgbClr val="7D7D7D"/>
                </a:solidFill>
              </a:rPr>
              <a:t>Auch die Wissenschaft und die Zivilgesellschaft beteiligt sich an den Arbeiten zur Ökologische Infrastruktur. Die Fachgruppe Ökologische Infrastruktur </a:t>
            </a:r>
            <a:r>
              <a:rPr lang="de-CH" sz="1600" dirty="0"/>
              <a:t>(FGÖI) </a:t>
            </a:r>
            <a:r>
              <a:rPr lang="de-DE" sz="1600" b="0" dirty="0">
                <a:solidFill>
                  <a:srgbClr val="7D7D7D"/>
                </a:solidFill>
              </a:rPr>
              <a:t>arbeitet ergänzend und unterstützend zur «</a:t>
            </a:r>
            <a:r>
              <a:rPr lang="de-DE" sz="1600" b="0" dirty="0" err="1">
                <a:solidFill>
                  <a:srgbClr val="7D7D7D"/>
                </a:solidFill>
              </a:rPr>
              <a:t>Taskforce</a:t>
            </a:r>
            <a:r>
              <a:rPr lang="de-DE" sz="1600" b="0" dirty="0">
                <a:solidFill>
                  <a:srgbClr val="7D7D7D"/>
                </a:solidFill>
              </a:rPr>
              <a:t> Ökologische Infrastruktur» des Bundes. Sie </a:t>
            </a:r>
            <a:r>
              <a:rPr lang="de-CH" sz="1600" dirty="0"/>
              <a:t>entwickelt seit 2018 eine Zielvorstellung zur Ökologischen Infrastruktur und formuliert die Kriterien, die es für das Funktionieren dieser Infrastruktur braucht. Dabei orientiert sich die FGÖI nicht prioritär am politisch Machbaren, sondern an fachlichen Grundlagen.  Die Arbeit als Ganzes wie auch die konkreten Produkte, Vorschläge und Empfehlungen der FGÖI haben deshalb eine wissenschaftliche Verankerung. Explizit bearbeitet die FGÖI auch die visionäre, kreative Ebene – während man sich in den Kantonen und im BAFU stark am aktuell Realisierbaren, am Faktischen, an Zwängen orientieren muss. Das ist ein Mehrwert der Fachgruppe.</a:t>
            </a:r>
            <a:endParaRPr lang="de-CH" sz="1600" kern="1200" dirty="0">
              <a:solidFill>
                <a:schemeClr val="tx1"/>
              </a:solidFill>
              <a:effectLst/>
              <a:latin typeface="+mn-lt"/>
              <a:ea typeface="+mn-ea"/>
              <a:cs typeface="+mn-cs"/>
            </a:endParaRPr>
          </a:p>
          <a:p>
            <a:pPr rtl="0" eaLnBrk="1" fontAlgn="t" latinLnBrk="0" hangingPunct="1"/>
            <a:endParaRPr lang="de-CH" sz="1600" dirty="0"/>
          </a:p>
          <a:p>
            <a:pPr rtl="0" eaLnBrk="1" fontAlgn="t" latinLnBrk="0" hangingPunct="1"/>
            <a:r>
              <a:rPr lang="de-CH" sz="1600" dirty="0"/>
              <a:t>Das Bundesamt für Umwelt (BAFU) hat </a:t>
            </a:r>
            <a:r>
              <a:rPr lang="de-CH" sz="1600" dirty="0" err="1"/>
              <a:t>InfoSpecies</a:t>
            </a:r>
            <a:r>
              <a:rPr lang="de-CH" sz="1600" dirty="0"/>
              <a:t> (als Dachorganisation der nationalen Daten- und Informationszentren und der Koordinationsstelle Artenförderung) beauftragt, die bestehende und fehlende Qualität der Schweizer Lebensräume zu identifizieren und zu quantifizieren. Dafür hat </a:t>
            </a:r>
            <a:r>
              <a:rPr lang="de-CH" sz="1600" dirty="0" err="1"/>
              <a:t>Infospecies</a:t>
            </a:r>
            <a:r>
              <a:rPr lang="de-CH" sz="1600" dirty="0"/>
              <a:t> die Organismen mit ähnlichen Lebensraumansprüchen in verschiedene Gilden eingeteilt und evaluiert den bestehenden (IST) und den benötigten (SOLL) Zustand. Diese Analysen sollen den Kantonen als Planungsgrundlage für die Ökologische Infrastruktur  dienen.</a:t>
            </a:r>
          </a:p>
        </p:txBody>
      </p:sp>
      <p:sp>
        <p:nvSpPr>
          <p:cNvPr id="4" name="Foliennummernplatzhalter 3"/>
          <p:cNvSpPr>
            <a:spLocks noGrp="1"/>
          </p:cNvSpPr>
          <p:nvPr>
            <p:ph type="sldNum" sz="quarter" idx="5"/>
          </p:nvPr>
        </p:nvSpPr>
        <p:spPr/>
        <p:txBody>
          <a:bodyPr/>
          <a:lstStyle/>
          <a:p>
            <a:fld id="{C8E02887-CE6C-A04B-8094-90805CD85284}" type="slidenum">
              <a:rPr lang="de-DE" smtClean="0"/>
              <a:t>31</a:t>
            </a:fld>
            <a:endParaRPr lang="de-DE"/>
          </a:p>
        </p:txBody>
      </p:sp>
    </p:spTree>
    <p:extLst>
      <p:ext uri="{BB962C8B-B14F-4D97-AF65-F5344CB8AC3E}">
        <p14:creationId xmlns:p14="http://schemas.microsoft.com/office/powerpoint/2010/main" val="3054635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1600" kern="1200" dirty="0">
                <a:solidFill>
                  <a:schemeClr val="tx1"/>
                </a:solidFill>
                <a:effectLst/>
                <a:latin typeface="+mn-lt"/>
                <a:ea typeface="+mn-ea"/>
                <a:cs typeface="+mn-cs"/>
              </a:rPr>
              <a:t>Links sieht man ein Beispiel der Analysen von </a:t>
            </a:r>
            <a:r>
              <a:rPr lang="de-CH" sz="1600" kern="1200" dirty="0" err="1">
                <a:solidFill>
                  <a:schemeClr val="tx1"/>
                </a:solidFill>
                <a:effectLst/>
                <a:latin typeface="+mn-lt"/>
                <a:ea typeface="+mn-ea"/>
                <a:cs typeface="+mn-cs"/>
              </a:rPr>
              <a:t>InfoSpecies</a:t>
            </a:r>
            <a:r>
              <a:rPr lang="de-CH" sz="1600" kern="1200" dirty="0">
                <a:solidFill>
                  <a:schemeClr val="tx1"/>
                </a:solidFill>
                <a:effectLst/>
                <a:latin typeface="+mn-lt"/>
                <a:ea typeface="+mn-ea"/>
                <a:cs typeface="+mn-cs"/>
              </a:rPr>
              <a:t> für die Lebensräume der wertvollen Waldränder und Lichtungen nördlich des </a:t>
            </a:r>
            <a:r>
              <a:rPr lang="de-CH" sz="1600" kern="1200" dirty="0" err="1">
                <a:solidFill>
                  <a:schemeClr val="tx1"/>
                </a:solidFill>
                <a:effectLst/>
                <a:latin typeface="+mn-lt"/>
                <a:ea typeface="+mn-ea"/>
                <a:cs typeface="+mn-cs"/>
              </a:rPr>
              <a:t>Bielersees</a:t>
            </a:r>
            <a:r>
              <a:rPr lang="de-CH" sz="1600" kern="1200" dirty="0">
                <a:solidFill>
                  <a:schemeClr val="tx1"/>
                </a:solidFill>
                <a:effectLst/>
                <a:latin typeface="+mn-lt"/>
                <a:ea typeface="+mn-ea"/>
                <a:cs typeface="+mn-cs"/>
              </a:rPr>
              <a:t>. Flächen, auf denen Zeigerarten gefunden wurden, sind rot markiert. Zeigerarten für wertvolle Waldränder sind z.B. Segelfalter </a:t>
            </a:r>
            <a:r>
              <a:rPr lang="en-GB" sz="1600" dirty="0"/>
              <a:t>(</a:t>
            </a:r>
            <a:r>
              <a:rPr lang="en-GB" sz="1600" i="1" dirty="0" err="1"/>
              <a:t>Iphiclides</a:t>
            </a:r>
            <a:r>
              <a:rPr lang="en-GB" sz="1600" i="1" dirty="0"/>
              <a:t> </a:t>
            </a:r>
            <a:r>
              <a:rPr lang="en-GB" sz="1600" i="1" dirty="0" err="1"/>
              <a:t>podalirius</a:t>
            </a:r>
            <a:r>
              <a:rPr lang="en-GB" sz="1600" dirty="0"/>
              <a:t>) </a:t>
            </a:r>
            <a:r>
              <a:rPr lang="de-CH" sz="1600" kern="1200" dirty="0">
                <a:solidFill>
                  <a:schemeClr val="tx1"/>
                </a:solidFill>
                <a:effectLst/>
                <a:latin typeface="+mn-lt"/>
                <a:ea typeface="+mn-ea"/>
                <a:cs typeface="+mn-cs"/>
              </a:rPr>
              <a:t>und Purpurklee </a:t>
            </a:r>
            <a:r>
              <a:rPr lang="en-GB" sz="1600" dirty="0"/>
              <a:t>(</a:t>
            </a:r>
            <a:r>
              <a:rPr lang="en-GB" sz="1600" i="1" dirty="0"/>
              <a:t>Trifolium </a:t>
            </a:r>
            <a:r>
              <a:rPr lang="en-GB" sz="1600" i="1" dirty="0" err="1"/>
              <a:t>rubens</a:t>
            </a:r>
            <a:r>
              <a:rPr lang="en-GB" sz="1600" dirty="0"/>
              <a:t>)</a:t>
            </a:r>
            <a:r>
              <a:rPr lang="de-CH" sz="1600" kern="1200" dirty="0">
                <a:solidFill>
                  <a:schemeClr val="tx1"/>
                </a:solidFill>
                <a:effectLst/>
                <a:latin typeface="+mn-lt"/>
                <a:ea typeface="+mn-ea"/>
                <a:cs typeface="+mn-cs"/>
              </a:rPr>
              <a:t>.</a:t>
            </a:r>
          </a:p>
          <a:p>
            <a:pPr marL="0" marR="0" lvl="0" indent="0" algn="l" defTabSz="914400" rtl="0" eaLnBrk="1" fontAlgn="t" latinLnBrk="0" hangingPunct="1">
              <a:lnSpc>
                <a:spcPct val="100000"/>
              </a:lnSpc>
              <a:spcBef>
                <a:spcPts val="0"/>
              </a:spcBef>
              <a:spcAft>
                <a:spcPts val="0"/>
              </a:spcAft>
              <a:buClrTx/>
              <a:buSzTx/>
              <a:buFontTx/>
              <a:buNone/>
              <a:tabLst/>
              <a:defRPr/>
            </a:pPr>
            <a:r>
              <a:rPr lang="de-CH" sz="1600" kern="1200" dirty="0">
                <a:solidFill>
                  <a:schemeClr val="tx1"/>
                </a:solidFill>
                <a:effectLst/>
                <a:latin typeface="+mn-lt"/>
                <a:ea typeface="+mn-ea"/>
                <a:cs typeface="+mn-cs"/>
              </a:rPr>
              <a:t>Grüne Hektaren zeigen potenzielle Lebensräume, die durch entsprechende Aufwertungen Habitate für die Zeigerarten werden könnten und gelbe Hektaren haben Vernetzungspotenzial.</a:t>
            </a:r>
          </a:p>
          <a:p>
            <a:pPr marL="0" marR="0" lvl="0" indent="0" algn="l" defTabSz="914400" rtl="0" eaLnBrk="1" fontAlgn="t" latinLnBrk="0" hangingPunct="1">
              <a:lnSpc>
                <a:spcPct val="100000"/>
              </a:lnSpc>
              <a:spcBef>
                <a:spcPts val="0"/>
              </a:spcBef>
              <a:spcAft>
                <a:spcPts val="0"/>
              </a:spcAft>
              <a:buClrTx/>
              <a:buSzTx/>
              <a:buFontTx/>
              <a:buNone/>
              <a:tabLst/>
              <a:defRPr/>
            </a:pPr>
            <a:endParaRPr lang="de-CH" sz="1600" kern="1200" noProof="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CH" sz="1600" b="0" kern="1200" noProof="0" dirty="0">
                <a:solidFill>
                  <a:schemeClr val="tx1"/>
                </a:solidFill>
                <a:effectLst/>
                <a:latin typeface="+mn-lt"/>
                <a:ea typeface="+mn-ea"/>
                <a:cs typeface="+mn-cs"/>
              </a:rPr>
              <a:t>Mit der Analyse zum Soll­-Zu­stand (rechte Grafik) zeigt </a:t>
            </a:r>
            <a:r>
              <a:rPr lang="de-CH" sz="1600" b="0" kern="1200" noProof="0" dirty="0" err="1">
                <a:solidFill>
                  <a:schemeClr val="tx1"/>
                </a:solidFill>
                <a:effectLst/>
                <a:latin typeface="+mn-lt"/>
                <a:ea typeface="+mn-ea"/>
                <a:cs typeface="+mn-cs"/>
              </a:rPr>
              <a:t>InfoSpecies</a:t>
            </a:r>
            <a:r>
              <a:rPr lang="de-CH" sz="1600" b="0" kern="1200" noProof="0" dirty="0">
                <a:solidFill>
                  <a:schemeClr val="tx1"/>
                </a:solidFill>
                <a:effectLst/>
                <a:latin typeface="+mn-lt"/>
                <a:ea typeface="+mn-ea"/>
                <a:cs typeface="+mn-cs"/>
              </a:rPr>
              <a:t>, wieviel Ergänzungsbedarf es zusätzlich zu den bestehenden wertvol­len Gebieten pro Gebietseinheit und pro Lebensraum-Ebene braucht. Je dunkelroter die Einheit auf der Karte, desto höher der Ergänzungsbedarf,  in diesem Beispiel für die wertvollen Waldränder.</a:t>
            </a:r>
          </a:p>
          <a:p>
            <a:pPr marL="0" marR="0" lvl="0" indent="0" algn="l" defTabSz="914400" rtl="0" eaLnBrk="1" fontAlgn="t" latinLnBrk="0" hangingPunct="1">
              <a:lnSpc>
                <a:spcPct val="100000"/>
              </a:lnSpc>
              <a:spcBef>
                <a:spcPts val="0"/>
              </a:spcBef>
              <a:spcAft>
                <a:spcPts val="0"/>
              </a:spcAft>
              <a:buClrTx/>
              <a:buSzTx/>
              <a:buFontTx/>
              <a:buNone/>
              <a:tabLst/>
              <a:defRPr/>
            </a:pPr>
            <a:endParaRPr lang="de-CH" sz="1600" b="0" kern="1200" noProof="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CH" sz="1600" b="0" kern="1200" noProof="0" dirty="0" err="1">
                <a:solidFill>
                  <a:schemeClr val="tx1"/>
                </a:solidFill>
                <a:effectLst/>
                <a:latin typeface="+mn-lt"/>
                <a:ea typeface="+mn-ea"/>
                <a:cs typeface="+mn-cs"/>
              </a:rPr>
              <a:t>InfoSpecies</a:t>
            </a:r>
            <a:r>
              <a:rPr lang="de-CH" sz="1600" b="0" kern="1200" noProof="0" dirty="0">
                <a:solidFill>
                  <a:schemeClr val="tx1"/>
                </a:solidFill>
                <a:effectLst/>
                <a:latin typeface="+mn-lt"/>
                <a:ea typeface="+mn-ea"/>
                <a:cs typeface="+mn-cs"/>
              </a:rPr>
              <a:t> liefert somit eine erste wissenschaftliche Datengrundlagen für den Aufbau der Ökologischen Infrastruktur, die vor Ort dann jedoch jeweils verifiziert werden muss.</a:t>
            </a:r>
          </a:p>
          <a:p>
            <a:pPr marL="0" marR="0" lvl="0" indent="0" algn="l" defTabSz="914400" rtl="0" eaLnBrk="1" fontAlgn="t" latinLnBrk="0" hangingPunct="1">
              <a:lnSpc>
                <a:spcPct val="100000"/>
              </a:lnSpc>
              <a:spcBef>
                <a:spcPts val="0"/>
              </a:spcBef>
              <a:spcAft>
                <a:spcPts val="0"/>
              </a:spcAft>
              <a:buClrTx/>
              <a:buSzTx/>
              <a:buFontTx/>
              <a:buNone/>
              <a:tabLst/>
              <a:defRPr/>
            </a:pPr>
            <a:endParaRPr lang="de-CH" sz="1600" b="0" kern="1200" noProof="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CH" sz="1600" b="0" kern="1200" noProof="0" dirty="0">
                <a:solidFill>
                  <a:schemeClr val="tx1"/>
                </a:solidFill>
                <a:effectLst/>
                <a:latin typeface="+mn-lt"/>
                <a:ea typeface="+mn-ea"/>
                <a:cs typeface="+mn-cs"/>
              </a:rPr>
              <a:t>Weitere Informationen: https://</a:t>
            </a:r>
            <a:r>
              <a:rPr lang="de-CH" sz="1600" b="0" kern="1200" noProof="0" dirty="0" err="1">
                <a:solidFill>
                  <a:schemeClr val="tx1"/>
                </a:solidFill>
                <a:effectLst/>
                <a:latin typeface="+mn-lt"/>
                <a:ea typeface="+mn-ea"/>
                <a:cs typeface="+mn-cs"/>
              </a:rPr>
              <a:t>www.infospecies.ch</a:t>
            </a:r>
            <a:r>
              <a:rPr lang="de-CH" sz="1600" b="0" kern="1200" noProof="0" dirty="0">
                <a:solidFill>
                  <a:schemeClr val="tx1"/>
                </a:solidFill>
                <a:effectLst/>
                <a:latin typeface="+mn-lt"/>
                <a:ea typeface="+mn-ea"/>
                <a:cs typeface="+mn-cs"/>
              </a:rPr>
              <a:t>/de/</a:t>
            </a:r>
            <a:r>
              <a:rPr lang="de-CH" sz="1600" b="0" kern="1200" noProof="0" dirty="0" err="1">
                <a:solidFill>
                  <a:schemeClr val="tx1"/>
                </a:solidFill>
                <a:effectLst/>
                <a:latin typeface="+mn-lt"/>
                <a:ea typeface="+mn-ea"/>
                <a:cs typeface="+mn-cs"/>
              </a:rPr>
              <a:t>projekte</a:t>
            </a:r>
            <a:r>
              <a:rPr lang="de-CH" sz="1600" b="0" kern="1200" noProof="0" dirty="0">
                <a:solidFill>
                  <a:schemeClr val="tx1"/>
                </a:solidFill>
                <a:effectLst/>
                <a:latin typeface="+mn-lt"/>
                <a:ea typeface="+mn-ea"/>
                <a:cs typeface="+mn-cs"/>
              </a:rPr>
              <a:t>/%C3%B6kologische-infrastruktur.html</a:t>
            </a:r>
          </a:p>
          <a:p>
            <a:pPr marL="0" marR="0" lvl="0" indent="0" algn="l" defTabSz="914400" rtl="0" eaLnBrk="1" fontAlgn="t" latinLnBrk="0" hangingPunct="1">
              <a:lnSpc>
                <a:spcPct val="100000"/>
              </a:lnSpc>
              <a:spcBef>
                <a:spcPts val="0"/>
              </a:spcBef>
              <a:spcAft>
                <a:spcPts val="0"/>
              </a:spcAft>
              <a:buClrTx/>
              <a:buSzTx/>
              <a:buFontTx/>
              <a:buNone/>
              <a:tabLst/>
              <a:defRPr/>
            </a:pPr>
            <a:endParaRPr lang="de-CH" sz="1600" b="0" kern="1200" noProof="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de-DE" sz="1600" dirty="0"/>
              <a:t>***</a:t>
            </a:r>
          </a:p>
          <a:p>
            <a:pPr marL="0" marR="0" lvl="0" indent="0" algn="l" defTabSz="914400" rtl="0" eaLnBrk="1" fontAlgn="t" latinLnBrk="0" hangingPunct="1">
              <a:lnSpc>
                <a:spcPct val="100000"/>
              </a:lnSpc>
              <a:spcBef>
                <a:spcPts val="0"/>
              </a:spcBef>
              <a:spcAft>
                <a:spcPts val="0"/>
              </a:spcAft>
              <a:buClrTx/>
              <a:buSzTx/>
              <a:buFontTx/>
              <a:buNone/>
              <a:tabLst/>
              <a:defRPr/>
            </a:pPr>
            <a:endParaRPr lang="de-CH" sz="1600" b="0" kern="1200" noProof="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32</a:t>
            </a:fld>
            <a:endParaRPr lang="de-DE"/>
          </a:p>
        </p:txBody>
      </p:sp>
    </p:spTree>
    <p:extLst>
      <p:ext uri="{BB962C8B-B14F-4D97-AF65-F5344CB8AC3E}">
        <p14:creationId xmlns:p14="http://schemas.microsoft.com/office/powerpoint/2010/main" val="316904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eaLnBrk="1" fontAlgn="t" latinLnBrk="0" hangingPunct="1"/>
            <a:r>
              <a:rPr lang="de-CH" sz="1600" b="0" i="0" u="none" strike="noStrike" kern="1200" dirty="0">
                <a:solidFill>
                  <a:schemeClr val="tx1"/>
                </a:solidFill>
                <a:effectLst/>
                <a:latin typeface="+mn-lt"/>
                <a:ea typeface="+mn-ea"/>
                <a:cs typeface="+mn-cs"/>
              </a:rPr>
              <a:t>Auch </a:t>
            </a:r>
            <a:r>
              <a:rPr lang="de-CH" sz="1600" b="0" i="0" u="none" strike="noStrike" kern="1200" dirty="0" err="1">
                <a:solidFill>
                  <a:schemeClr val="tx1"/>
                </a:solidFill>
                <a:effectLst/>
                <a:latin typeface="+mn-lt"/>
                <a:ea typeface="+mn-ea"/>
                <a:cs typeface="+mn-cs"/>
              </a:rPr>
              <a:t>BirdLife</a:t>
            </a:r>
            <a:r>
              <a:rPr lang="de-CH" sz="1600" b="0" i="0" u="none" strike="noStrike" kern="1200" dirty="0">
                <a:solidFill>
                  <a:schemeClr val="tx1"/>
                </a:solidFill>
                <a:effectLst/>
                <a:latin typeface="+mn-lt"/>
                <a:ea typeface="+mn-ea"/>
                <a:cs typeface="+mn-cs"/>
              </a:rPr>
              <a:t> Schweiz beteiligt sich mit den Kantonalverbänden, Landesorganisationen und Sektionen an den Arbeiten zur Ökologischen Infrastruktur.</a:t>
            </a:r>
          </a:p>
          <a:p>
            <a:pPr rtl="0" eaLnBrk="1" fontAlgn="t" latinLnBrk="0" hangingPunct="1"/>
            <a:r>
              <a:rPr lang="de-CH" sz="1600" b="0" i="0" u="none" strike="noStrike" kern="1200" dirty="0">
                <a:solidFill>
                  <a:schemeClr val="tx1"/>
                </a:solidFill>
                <a:effectLst/>
                <a:latin typeface="+mn-lt"/>
                <a:ea typeface="+mn-ea"/>
                <a:cs typeface="+mn-cs"/>
              </a:rPr>
              <a:t>2020 startete die Kampagne «Ökologische Infrastruktur – Lebensnetz für die Schweiz», die noch bis 2024 laufen wird.</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sz="1600" b="0" dirty="0" err="1"/>
              <a:t>BirdLife</a:t>
            </a:r>
            <a:r>
              <a:rPr lang="de-CH" sz="1600" b="0" dirty="0"/>
              <a:t> möchte auf allen Ebenen mithelfen, dass dieses wichtige Netzwerk aus Schutz- und Vernetzungsgebieten baldmöglichst aufgebaut wird.  Die </a:t>
            </a:r>
            <a:r>
              <a:rPr lang="de-DE" sz="1600" b="0" dirty="0">
                <a:solidFill>
                  <a:srgbClr val="C00000"/>
                </a:solidFill>
              </a:rPr>
              <a:t>Kampagne von </a:t>
            </a:r>
            <a:r>
              <a:rPr lang="de-DE" sz="1600" b="0" dirty="0" err="1">
                <a:solidFill>
                  <a:srgbClr val="C00000"/>
                </a:solidFill>
              </a:rPr>
              <a:t>BirdLife</a:t>
            </a:r>
            <a:r>
              <a:rPr lang="de-DE" sz="1600" b="0" dirty="0">
                <a:solidFill>
                  <a:srgbClr val="C00000"/>
                </a:solidFill>
              </a:rPr>
              <a:t> startete zu einem Zeitpunkt, an dem der Bund und die Kantone noch in einer frühen Planungsphase sind. </a:t>
            </a:r>
            <a:r>
              <a:rPr lang="de-DE" sz="1600" b="0" dirty="0" err="1">
                <a:solidFill>
                  <a:srgbClr val="C00000"/>
                </a:solidFill>
              </a:rPr>
              <a:t>BirdLife</a:t>
            </a:r>
            <a:r>
              <a:rPr lang="de-DE" sz="1600" b="0" dirty="0">
                <a:solidFill>
                  <a:srgbClr val="C00000"/>
                </a:solidFill>
              </a:rPr>
              <a:t> möchte von Beginn an dabei helfen, den Aufbau einer guten Ökologischen Infrastruktur konstruktiv zu unterstützen und nicht nur das mögliche, sondern die wirklich benötigten </a:t>
            </a:r>
            <a:r>
              <a:rPr lang="de-DE" sz="1600" b="0" dirty="0" err="1">
                <a:solidFill>
                  <a:srgbClr val="C00000"/>
                </a:solidFill>
              </a:rPr>
              <a:t>Massnahmen</a:t>
            </a:r>
            <a:r>
              <a:rPr lang="de-DE" sz="1600" b="0" dirty="0">
                <a:solidFill>
                  <a:srgbClr val="C00000"/>
                </a:solidFill>
              </a:rPr>
              <a:t> zum Erhalt der Biodiversität in Angriff zu nehmen.</a:t>
            </a:r>
          </a:p>
          <a:p>
            <a:pPr marL="0" marR="0" lvl="0" indent="0" algn="l" defTabSz="914400" rtl="0" eaLnBrk="1" fontAlgn="auto" latinLnBrk="0" hangingPunct="1">
              <a:lnSpc>
                <a:spcPct val="100000"/>
              </a:lnSpc>
              <a:spcBef>
                <a:spcPts val="0"/>
              </a:spcBef>
              <a:spcAft>
                <a:spcPts val="600"/>
              </a:spcAft>
              <a:buClrTx/>
              <a:buSzTx/>
              <a:buFontTx/>
              <a:buNone/>
              <a:tabLst/>
              <a:defRPr/>
            </a:pPr>
            <a:r>
              <a:rPr lang="de-DE" sz="1600" b="0" dirty="0">
                <a:solidFill>
                  <a:srgbClr val="C00000"/>
                </a:solidFill>
              </a:rPr>
              <a:t>Die Ökologische Infrastruktur ist dabei ein Generationenprojekt, für das es noch viel zu tun gibt.</a:t>
            </a:r>
          </a:p>
        </p:txBody>
      </p:sp>
      <p:sp>
        <p:nvSpPr>
          <p:cNvPr id="4" name="Foliennummernplatzhalter 3"/>
          <p:cNvSpPr>
            <a:spLocks noGrp="1"/>
          </p:cNvSpPr>
          <p:nvPr>
            <p:ph type="sldNum" sz="quarter" idx="5"/>
          </p:nvPr>
        </p:nvSpPr>
        <p:spPr/>
        <p:txBody>
          <a:bodyPr/>
          <a:lstStyle/>
          <a:p>
            <a:fld id="{C8E02887-CE6C-A04B-8094-90805CD85284}" type="slidenum">
              <a:rPr lang="de-DE" smtClean="0"/>
              <a:t>33</a:t>
            </a:fld>
            <a:endParaRPr lang="de-DE"/>
          </a:p>
        </p:txBody>
      </p:sp>
    </p:spTree>
    <p:extLst>
      <p:ext uri="{BB962C8B-B14F-4D97-AF65-F5344CB8AC3E}">
        <p14:creationId xmlns:p14="http://schemas.microsoft.com/office/powerpoint/2010/main" val="2158183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hangingPunct="1"/>
            <a:r>
              <a:rPr lang="de-DE" sz="1200" dirty="0">
                <a:solidFill>
                  <a:srgbClr val="7D7D7D"/>
                </a:solidFill>
              </a:rPr>
              <a:t>Ziele der Kampagne</a:t>
            </a:r>
          </a:p>
          <a:p>
            <a:pPr algn="l" eaLnBrk="1" hangingPunct="1"/>
            <a:r>
              <a:rPr lang="de-DE" sz="1200" b="0" dirty="0">
                <a:solidFill>
                  <a:srgbClr val="7D7D7D"/>
                </a:solidFill>
              </a:rPr>
              <a:t>Der Bekanntheitsgrad der Ö. I. und das Verständnis, was die Ö. I. ist, wird in den Sektionen, Kantonalverbänden und Landesorganisationen sowie in der Bevölkerung und vor allem bei den wichtigen Partnern wie Landwirte, Planer, Forstdienst gesteigert.</a:t>
            </a:r>
          </a:p>
          <a:p>
            <a:pPr algn="l" eaLnBrk="1" hangingPunct="1"/>
            <a:endParaRPr lang="de-DE" sz="800" b="0" dirty="0">
              <a:solidFill>
                <a:srgbClr val="7D7D7D"/>
              </a:solidFill>
            </a:endParaRPr>
          </a:p>
          <a:p>
            <a:pPr eaLnBrk="1" hangingPunct="1"/>
            <a:r>
              <a:rPr lang="de-DE" sz="1200" b="0" dirty="0">
                <a:solidFill>
                  <a:srgbClr val="7D7D7D"/>
                </a:solidFill>
              </a:rPr>
              <a:t>Es werden mit Zutun aller BirdLife-Ebenen neue Flächen für die Ö. I. geschaffen und die Qualität von bestehenden Flächen verbessert.</a:t>
            </a:r>
          </a:p>
          <a:p>
            <a:pPr eaLnBrk="1" hangingPunct="1"/>
            <a:endParaRPr lang="de-DE" sz="1200" b="0" dirty="0">
              <a:solidFill>
                <a:srgbClr val="7D7D7D"/>
              </a:solidFill>
            </a:endParaRPr>
          </a:p>
          <a:p>
            <a:pPr algn="l" eaLnBrk="1" hangingPunct="1"/>
            <a:r>
              <a:rPr lang="de-CH" dirty="0"/>
              <a:t>Durch Corona bedingte Einschränkungen konnte die Kampagne leider erst etwas verzögert voll starten. Bis Ende 2020 wurde eine Website zum Thema gestaltet sowie ein Poster und eine Checkliste für Sektionen zur Verfügung gestellt. Bereits existiert die Broschüre Ökologische Infrastruktur von 2016. </a:t>
            </a:r>
          </a:p>
          <a:p>
            <a:pPr algn="l" eaLnBrk="1" hangingPunct="1"/>
            <a:r>
              <a:rPr lang="de-CH" sz="1200" kern="1200" dirty="0">
                <a:solidFill>
                  <a:schemeClr val="tx1"/>
                </a:solidFill>
                <a:effectLst/>
                <a:latin typeface="+mn-lt"/>
                <a:ea typeface="+mn-ea"/>
                <a:cs typeface="+mn-cs"/>
              </a:rPr>
              <a:t>2021 lag der Schwerpunkt auf den benötigten Flächen für die Schweizer Biodiversität. Es fanden mehrere Kurse und Vorträge zum Thema statt, zudem wurde ein Feldführer zu Libellen veröffentlicht, in dem die Ö. I. eine wichtige Rolle spielt.</a:t>
            </a:r>
          </a:p>
          <a:p>
            <a:pPr algn="l" eaLnBrk="1" hangingPunct="1"/>
            <a:r>
              <a:rPr lang="de-CH" sz="1200" kern="1200" dirty="0">
                <a:solidFill>
                  <a:schemeClr val="tx1"/>
                </a:solidFill>
                <a:effectLst/>
                <a:latin typeface="+mn-lt"/>
                <a:ea typeface="+mn-ea"/>
                <a:cs typeface="+mn-cs"/>
              </a:rPr>
              <a:t>2022 liegt der Fokus auf der Qualität von Lebensräumen. Ein Erklärfilm steht zur Verfügung und eine Wanderausstellung zum Thema Ö. I. kann von den Sektionen ausgeliehen werden. Eine weitere Ausstellung zum Thema Ö. I. und Insekten ist im Naturzentrum </a:t>
            </a:r>
            <a:r>
              <a:rPr lang="de-CH" sz="1200" kern="1200" dirty="0" err="1">
                <a:solidFill>
                  <a:schemeClr val="tx1"/>
                </a:solidFill>
                <a:effectLst/>
                <a:latin typeface="+mn-lt"/>
                <a:ea typeface="+mn-ea"/>
                <a:cs typeface="+mn-cs"/>
              </a:rPr>
              <a:t>Neeracherried</a:t>
            </a:r>
            <a:r>
              <a:rPr lang="de-CH" sz="1200" kern="1200" dirty="0">
                <a:solidFill>
                  <a:schemeClr val="tx1"/>
                </a:solidFill>
                <a:effectLst/>
                <a:latin typeface="+mn-lt"/>
                <a:ea typeface="+mn-ea"/>
                <a:cs typeface="+mn-cs"/>
              </a:rPr>
              <a:t> und im Anschluss im Naturzentrum La Sauge zu sehen.  Wieder finden 3 Kurse zum Thema statt (Anmeldung auf https://</a:t>
            </a:r>
            <a:r>
              <a:rPr lang="de-CH" sz="1200" kern="1200" dirty="0" err="1">
                <a:solidFill>
                  <a:schemeClr val="tx1"/>
                </a:solidFill>
                <a:effectLst/>
                <a:latin typeface="+mn-lt"/>
                <a:ea typeface="+mn-ea"/>
                <a:cs typeface="+mn-cs"/>
              </a:rPr>
              <a:t>www.birdlife.ch</a:t>
            </a:r>
            <a:r>
              <a:rPr lang="de-CH" sz="1200" kern="1200" dirty="0">
                <a:solidFill>
                  <a:schemeClr val="tx1"/>
                </a:solidFill>
                <a:effectLst/>
                <a:latin typeface="+mn-lt"/>
                <a:ea typeface="+mn-ea"/>
                <a:cs typeface="+mn-cs"/>
              </a:rPr>
              <a:t>/de/</a:t>
            </a:r>
            <a:r>
              <a:rPr lang="de-CH" sz="1200" kern="1200" dirty="0" err="1">
                <a:solidFill>
                  <a:schemeClr val="tx1"/>
                </a:solidFill>
                <a:effectLst/>
                <a:latin typeface="+mn-lt"/>
                <a:ea typeface="+mn-ea"/>
                <a:cs typeface="+mn-cs"/>
              </a:rPr>
              <a:t>content</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kurse</a:t>
            </a:r>
            <a:r>
              <a:rPr lang="de-CH" sz="1200" kern="1200" dirty="0">
                <a:solidFill>
                  <a:schemeClr val="tx1"/>
                </a:solidFill>
                <a:effectLst/>
                <a:latin typeface="+mn-lt"/>
                <a:ea typeface="+mn-ea"/>
                <a:cs typeface="+mn-cs"/>
              </a:rPr>
              <a:t>)</a:t>
            </a:r>
            <a:r>
              <a:rPr lang="en-CH">
                <a:effectLst/>
              </a:rPr>
              <a:t> </a:t>
            </a:r>
          </a:p>
          <a:p>
            <a:pPr eaLnBrk="1" hangingPunct="1"/>
            <a:endParaRPr lang="de-CH" dirty="0"/>
          </a:p>
        </p:txBody>
      </p:sp>
      <p:sp>
        <p:nvSpPr>
          <p:cNvPr id="4" name="Foliennummernplatzhalter 3"/>
          <p:cNvSpPr>
            <a:spLocks noGrp="1"/>
          </p:cNvSpPr>
          <p:nvPr>
            <p:ph type="sldNum" sz="quarter" idx="5"/>
          </p:nvPr>
        </p:nvSpPr>
        <p:spPr/>
        <p:txBody>
          <a:bodyPr/>
          <a:lstStyle/>
          <a:p>
            <a:fld id="{C8E02887-CE6C-A04B-8094-90805CD85284}" type="slidenum">
              <a:rPr lang="de-DE" smtClean="0"/>
              <a:t>34</a:t>
            </a:fld>
            <a:endParaRPr lang="de-DE"/>
          </a:p>
        </p:txBody>
      </p:sp>
    </p:spTree>
    <p:extLst>
      <p:ext uri="{BB962C8B-B14F-4D97-AF65-F5344CB8AC3E}">
        <p14:creationId xmlns:p14="http://schemas.microsoft.com/office/powerpoint/2010/main" val="3472595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Das Thema Ökologische Infrastruktur ist in der Bevölkerung und den Gemeinden kaum präsent, und auch auf höherer administrativer Ebene kommen die Planungen oder praktische Prozesse nur sehr schleppend in Gang. Eine von </a:t>
            </a:r>
            <a:r>
              <a:rPr lang="de-CH" sz="1200" kern="1200" dirty="0" err="1">
                <a:solidFill>
                  <a:schemeClr val="tx1"/>
                </a:solidFill>
                <a:effectLst/>
                <a:latin typeface="+mn-lt"/>
                <a:ea typeface="+mn-ea"/>
                <a:cs typeface="+mn-cs"/>
              </a:rPr>
              <a:t>BirdLife</a:t>
            </a:r>
            <a:r>
              <a:rPr lang="de-CH" sz="1200" kern="1200" dirty="0">
                <a:solidFill>
                  <a:schemeClr val="tx1"/>
                </a:solidFill>
                <a:effectLst/>
                <a:latin typeface="+mn-lt"/>
                <a:ea typeface="+mn-ea"/>
                <a:cs typeface="+mn-cs"/>
              </a:rPr>
              <a:t> Schweiz in Auftrag gegebene Umfrage zeigt, wie wenig bekannt die Ö. I. derzeit ist. Die von der Forschungsstelle </a:t>
            </a:r>
            <a:r>
              <a:rPr lang="de-CH" sz="1200" kern="1200" dirty="0" err="1">
                <a:solidFill>
                  <a:schemeClr val="tx1"/>
                </a:solidFill>
                <a:effectLst/>
                <a:latin typeface="+mn-lt"/>
                <a:ea typeface="+mn-ea"/>
                <a:cs typeface="+mn-cs"/>
              </a:rPr>
              <a:t>Sotomo</a:t>
            </a:r>
            <a:r>
              <a:rPr lang="de-CH" sz="1200" kern="1200" dirty="0">
                <a:solidFill>
                  <a:schemeClr val="tx1"/>
                </a:solidFill>
                <a:effectLst/>
                <a:latin typeface="+mn-lt"/>
                <a:ea typeface="+mn-ea"/>
                <a:cs typeface="+mn-cs"/>
              </a:rPr>
              <a:t> im Herbst 2020 durchgeführte Befragung von über 1300 deutsch- und französischsprachigen Personen ergab, dass knapp 90% die Ö. I. entweder gar nicht kannten oder sie den Begriff zwar schon gehört hatten, aber nicht genau wussten was er bedeutet. Eine Umfrage mit den gleichen Fragen soll am Ende der </a:t>
            </a:r>
            <a:r>
              <a:rPr lang="de-CH" sz="1200" kern="1200" dirty="0" err="1">
                <a:solidFill>
                  <a:schemeClr val="tx1"/>
                </a:solidFill>
                <a:effectLst/>
                <a:latin typeface="+mn-lt"/>
                <a:ea typeface="+mn-ea"/>
                <a:cs typeface="+mn-cs"/>
              </a:rPr>
              <a:t>BirdLife</a:t>
            </a:r>
            <a:r>
              <a:rPr lang="de-CH" sz="1200" kern="1200" dirty="0">
                <a:solidFill>
                  <a:schemeClr val="tx1"/>
                </a:solidFill>
                <a:effectLst/>
                <a:latin typeface="+mn-lt"/>
                <a:ea typeface="+mn-ea"/>
                <a:cs typeface="+mn-cs"/>
              </a:rPr>
              <a:t>-Kampagne nochmals durchgeführt werden. Die grosse Hoffnung ist, dass mit Hilfe der Kampagne die Ö. I. in den nächsten Jahren in der Schweiz bekannter wird und damit auch der politische Druck zum Handeln wächst. </a:t>
            </a:r>
            <a:endParaRPr lang="de-DE" sz="1200" b="1"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Internetseite der Sektion</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Sektion kann das Thema der Ökologischen Infrastruktur auf ihrer Internetseite mit einer kurzen Einführung und lokalen Beispielen thematisieren. So können zum Beispiel Aktionen der Sektion vorgestellt werden, die dem Ausbau der Ökologischen Infrastruktur dienen, oder auf die entsprechenden Seiten verlinkt werden. Auch könnte die Sektion auf Defizite in ihrer Gemeinde hinweisen und Lösungen vorschlagen. Des Weiteren empfiehlt es sich, die kantonalen/nationalen Seiten (Kantonalverband, BirdLife Schweiz, weitere) zum Thema zu verlinken.</a:t>
            </a:r>
            <a:r>
              <a:rPr lang="de-CH" sz="1200"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www.birdlife.ch</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öi</a:t>
            </a:r>
            <a:r>
              <a:rPr lang="de-DE" sz="1200" kern="1200" dirty="0">
                <a:solidFill>
                  <a:schemeClr val="tx1"/>
                </a:solidFill>
                <a:effectLst/>
                <a:latin typeface="+mn-lt"/>
                <a:ea typeface="+mn-ea"/>
                <a:cs typeface="+mn-cs"/>
              </a:rPr>
              <a:t>)</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Mitteilungsblatt/Newsletter der Sektion</a:t>
            </a:r>
            <a:endParaRPr lang="de-CH"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Regelmässige</a:t>
            </a:r>
            <a:r>
              <a:rPr lang="de-DE" sz="1200" kern="1200" dirty="0">
                <a:solidFill>
                  <a:schemeClr val="tx1"/>
                </a:solidFill>
                <a:effectLst/>
                <a:latin typeface="+mn-lt"/>
                <a:ea typeface="+mn-ea"/>
                <a:cs typeface="+mn-cs"/>
              </a:rPr>
              <a:t> Artikel über die Ökologische Infrastruktur machen das Thema bekannter. Am Anfang kann ein Einführungsartikel stehen, bei weiteren Artikeln kann es sich auch um Aktionsberichte handeln, die unter dem Beitrag an die Ökologische Infrastruktur kommuniziert werden.</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Wenn das Mitteilungsblatt nicht nur an Mitglieder geht, sondern auch an Behörden/Politiker verteilt wird, erreicht es noch weitere Kreise (siehe auch „Artikel im Mitteilungsblatt der Gemeinde/in lokaler Zeitung</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Exkursionen/ Vortrag/ Standaktion</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Beliebige Exkursionen zu Fauna und Flora der Gemeinde/Region bieten die Möglichkeit, die Ö. I.  anzusprechen. Jede Tiergruppe hat andere Ansprüche und dies kann Anknüpfpunkt an unterschiedliche Aspekte der Ö. I.  sein. Es kann aber auch gezielt eine Exkursion oder Exkursionsreihe zum Thema Ö. I.  in der Gemeinde angeboten werden, wo die Ö. I.  mit guten Beispielen und Defiziten thematisiert wird.</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Durch einen öffentlichen Vortrag kann die Sektion das Thema Ö. I.  den Einwohnern/Behörden/Politikern näher bringen. Die vorliegende Musterpräsentation zur Ö. I. kann auch vor anderem Publikum gehalten und mit der lokalen Situation/lokalen Beispielen ergänzt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Organisiert die Sektion an einem Anlass einen Stand, dann besteht vielleicht die Möglichkeit auch einen Poster zum Thema Ö. I. am Stand aufzuhängen und Infomaterial dazu zu verteilen. Die Sektion kann bei BirdLife Schweiz Materialien zum Thema bestellen, siehe </a:t>
            </a:r>
            <a:r>
              <a:rPr lang="de-DE" sz="1200" kern="1200" dirty="0" err="1">
                <a:solidFill>
                  <a:schemeClr val="tx1"/>
                </a:solidFill>
                <a:effectLst/>
                <a:latin typeface="+mn-lt"/>
                <a:ea typeface="+mn-ea"/>
                <a:cs typeface="+mn-cs"/>
              </a:rPr>
              <a:t>www.birdlife.ch</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öi</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Poster/Blatt im Aushang der Gemeinde</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Wenn es in der Gemeinde einen Aushang gibt, den auch lokale Vereine nutzen dürfen, könnte dort ein kleines Poster/A4-Blatt zum Thema Ö. I. platziert werden. Denkbar ist auch eine </a:t>
            </a:r>
            <a:r>
              <a:rPr lang="de-DE" sz="1200" kern="1200" dirty="0" err="1">
                <a:solidFill>
                  <a:schemeClr val="tx1"/>
                </a:solidFill>
                <a:effectLst/>
                <a:latin typeface="+mn-lt"/>
                <a:ea typeface="+mn-ea"/>
                <a:cs typeface="+mn-cs"/>
              </a:rPr>
              <a:t>Posterserie</a:t>
            </a:r>
            <a:r>
              <a:rPr lang="de-DE" sz="1200" kern="1200" dirty="0">
                <a:solidFill>
                  <a:schemeClr val="tx1"/>
                </a:solidFill>
                <a:effectLst/>
                <a:latin typeface="+mn-lt"/>
                <a:ea typeface="+mn-ea"/>
                <a:cs typeface="+mn-cs"/>
              </a:rPr>
              <a:t> mit immer abwechselnden Tieren/Pflanzen als Aufhänger, um die Ö. I. zu thematisieren. </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Artikel im Mitteilungsblatt der Gemeinde</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Je nach Art des Mitteilungsblattes und Praxis der Gemeinde besteht vielleicht die Möglichkeit, dass die Sektion für das Mitteilungsblatt der Gemeinde etwas zum Thema Ö. I. schreibt.</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Artikel in lokaler Zeitung</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Eine Exkursion, ein Vortrag oder eine konkrete </a:t>
            </a:r>
            <a:r>
              <a:rPr lang="de-DE" sz="1200" kern="1200" dirty="0" err="1">
                <a:solidFill>
                  <a:schemeClr val="tx1"/>
                </a:solidFill>
                <a:effectLst/>
                <a:latin typeface="+mn-lt"/>
                <a:ea typeface="+mn-ea"/>
                <a:cs typeface="+mn-cs"/>
              </a:rPr>
              <a:t>Aufwertungsmassnahme</a:t>
            </a:r>
            <a:r>
              <a:rPr lang="de-DE" sz="1200" kern="1200" dirty="0">
                <a:solidFill>
                  <a:schemeClr val="tx1"/>
                </a:solidFill>
                <a:effectLst/>
                <a:latin typeface="+mn-lt"/>
                <a:ea typeface="+mn-ea"/>
                <a:cs typeface="+mn-cs"/>
              </a:rPr>
              <a:t> bieten jeweils auch die Möglichkeit nebst dem Anlass selber die Ö. I. in der lokalen Zeitung zu thematisieren.</a:t>
            </a:r>
          </a:p>
          <a:p>
            <a:endParaRPr lang="de-DE" sz="1200" kern="1200" dirty="0">
              <a:solidFill>
                <a:schemeClr val="tx1"/>
              </a:solidFill>
              <a:effectLst/>
              <a:latin typeface="+mn-lt"/>
              <a:ea typeface="+mn-ea"/>
              <a:cs typeface="+mn-cs"/>
            </a:endParaRPr>
          </a:p>
          <a:p>
            <a:endParaRPr lang="de-CH" dirty="0"/>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35</a:t>
            </a:fld>
            <a:endParaRPr lang="de-DE"/>
          </a:p>
        </p:txBody>
      </p:sp>
    </p:spTree>
    <p:extLst>
      <p:ext uri="{BB962C8B-B14F-4D97-AF65-F5344CB8AC3E}">
        <p14:creationId xmlns:p14="http://schemas.microsoft.com/office/powerpoint/2010/main" val="2233924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Suchen Sie auch den Dialog mit der Gemeinde. </a:t>
            </a:r>
            <a:r>
              <a:rPr lang="de-CH" sz="1200" kern="1200">
                <a:solidFill>
                  <a:schemeClr val="tx1"/>
                </a:solidFill>
                <a:effectLst/>
                <a:latin typeface="+mn-lt"/>
                <a:ea typeface="+mn-ea"/>
                <a:cs typeface="+mn-cs"/>
              </a:rPr>
              <a:t>Jede Gemeinde muss bis 2040 einen Beitrag zur Ökologischen Infrastruktur leisten. Welchen </a:t>
            </a:r>
            <a:r>
              <a:rPr lang="de-CH" sz="1200" kern="1200" dirty="0">
                <a:solidFill>
                  <a:schemeClr val="tx1"/>
                </a:solidFill>
                <a:effectLst/>
                <a:latin typeface="+mn-lt"/>
                <a:ea typeface="+mn-ea"/>
                <a:cs typeface="+mn-cs"/>
              </a:rPr>
              <a:t>Anteil Naturschutzgebiete hat Ihre Gemeinde heute? Besteht bereits ein Inventar dieser Naturwerte? Wenn nein, sollte die Gemeinde ein Inventar in Auftrag geben, das Kerngebiete, mögliche Kerngebiete und Vernetzungsgebiete enthält. Dies soll ein qualifiziertes </a:t>
            </a:r>
            <a:r>
              <a:rPr lang="de-CH" sz="1200" kern="1200" dirty="0" err="1">
                <a:solidFill>
                  <a:schemeClr val="tx1"/>
                </a:solidFill>
                <a:effectLst/>
                <a:latin typeface="+mn-lt"/>
                <a:ea typeface="+mn-ea"/>
                <a:cs typeface="+mn-cs"/>
              </a:rPr>
              <a:t>Ökobüro</a:t>
            </a:r>
            <a:r>
              <a:rPr lang="de-CH" sz="1200" kern="1200" dirty="0">
                <a:solidFill>
                  <a:schemeClr val="tx1"/>
                </a:solidFill>
                <a:effectLst/>
                <a:latin typeface="+mn-lt"/>
                <a:ea typeface="+mn-ea"/>
                <a:cs typeface="+mn-cs"/>
              </a:rPr>
              <a:t> machen. Die Sektion kann z. B. in einer Begleitgruppe mitmachen und das Inventar kritisch-konstruktiv begleiten oder bereits einen ersten Grobentwurf machen. Und nach Abschluss des Inventars gilt es, gemeinsam mit der Gemeinde und am besten auch gemeinsam mit dem Kantonalverband sowie der kantonalen Naturschutzfachstelle das Inventar als fachliche Basis zum Aufbau der Ö.I. zu nutzen.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Wichtig ist dabei, dass man gemeindeübergreifend zusammen arbeitet und die verschiedenen Teilebenen in der Region betrachtet.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Beteiligung an Planungsprozessen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Vielleicht arbeitet Ihre Sektion in Planungsprozessen mit, wie z. B. bei einem Richtplan oder Zonenplan, einem Landschaftsentwicklungskonzept, einem Waldentwicklungsplan. Diese Prozesse sind für die Ö.I. sehr wichtig. </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 </a:t>
            </a:r>
            <a:endParaRPr lang="de-CH" dirty="0"/>
          </a:p>
          <a:p>
            <a:endParaRPr lang="de-CH" dirty="0"/>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36</a:t>
            </a:fld>
            <a:endParaRPr lang="de-DE"/>
          </a:p>
        </p:txBody>
      </p:sp>
    </p:spTree>
    <p:extLst>
      <p:ext uri="{BB962C8B-B14F-4D97-AF65-F5344CB8AC3E}">
        <p14:creationId xmlns:p14="http://schemas.microsoft.com/office/powerpoint/2010/main" val="3779216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Die bestehenden Schutzgebiete sind die Basis für den Aufbau der Ö. I. </a:t>
            </a:r>
          </a:p>
          <a:p>
            <a:r>
              <a:rPr lang="de-CH" sz="1200" kern="1200" dirty="0">
                <a:solidFill>
                  <a:schemeClr val="tx1"/>
                </a:solidFill>
                <a:effectLst/>
                <a:latin typeface="+mn-lt"/>
                <a:ea typeface="+mn-ea"/>
                <a:cs typeface="+mn-cs"/>
              </a:rPr>
              <a:t>Die </a:t>
            </a:r>
            <a:r>
              <a:rPr lang="de-CH" sz="1200" kern="1200" dirty="0" err="1">
                <a:solidFill>
                  <a:schemeClr val="tx1"/>
                </a:solidFill>
                <a:effectLst/>
                <a:latin typeface="+mn-lt"/>
                <a:ea typeface="+mn-ea"/>
                <a:cs typeface="+mn-cs"/>
              </a:rPr>
              <a:t>BirdLife</a:t>
            </a:r>
            <a:r>
              <a:rPr lang="de-CH" sz="1200" kern="1200" dirty="0">
                <a:solidFill>
                  <a:schemeClr val="tx1"/>
                </a:solidFill>
                <a:effectLst/>
                <a:latin typeface="+mn-lt"/>
                <a:ea typeface="+mn-ea"/>
                <a:cs typeface="+mn-cs"/>
              </a:rPr>
              <a:t>-Familie leistet hier bereits wichtige Beiträge für die Ö. I. durch die Pflege und den Erhalt wichtiger Lebensräume. Die Fortführung dieses Engagements ist deshalb von grösster Bedeutung.</a:t>
            </a:r>
          </a:p>
        </p:txBody>
      </p:sp>
      <p:sp>
        <p:nvSpPr>
          <p:cNvPr id="4" name="Foliennummernplatzhalter 3"/>
          <p:cNvSpPr>
            <a:spLocks noGrp="1"/>
          </p:cNvSpPr>
          <p:nvPr>
            <p:ph type="sldNum" sz="quarter" idx="5"/>
          </p:nvPr>
        </p:nvSpPr>
        <p:spPr/>
        <p:txBody>
          <a:bodyPr/>
          <a:lstStyle/>
          <a:p>
            <a:fld id="{C8E02887-CE6C-A04B-8094-90805CD85284}" type="slidenum">
              <a:rPr lang="de-DE" smtClean="0"/>
              <a:t>37</a:t>
            </a:fld>
            <a:endParaRPr lang="de-DE"/>
          </a:p>
        </p:txBody>
      </p:sp>
    </p:spTree>
    <p:extLst>
      <p:ext uri="{BB962C8B-B14F-4D97-AF65-F5344CB8AC3E}">
        <p14:creationId xmlns:p14="http://schemas.microsoft.com/office/powerpoint/2010/main" val="3335310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38</a:t>
            </a:fld>
            <a:endParaRPr lang="de-DE"/>
          </a:p>
        </p:txBody>
      </p:sp>
    </p:spTree>
    <p:extLst>
      <p:ext uri="{BB962C8B-B14F-4D97-AF65-F5344CB8AC3E}">
        <p14:creationId xmlns:p14="http://schemas.microsoft.com/office/powerpoint/2010/main" val="2068785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39</a:t>
            </a:fld>
            <a:endParaRPr lang="de-DE"/>
          </a:p>
        </p:txBody>
      </p:sp>
    </p:spTree>
    <p:extLst>
      <p:ext uri="{BB962C8B-B14F-4D97-AF65-F5344CB8AC3E}">
        <p14:creationId xmlns:p14="http://schemas.microsoft.com/office/powerpoint/2010/main" val="269445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a:ea typeface="MS PGothic" charset="0"/>
              </a:rPr>
              <a:t>Wie in den Bereichen Verkehr oder Energie braucht die Schweiz eine funktionierende Infrastruktur für Lebensräume und Arten zum Erhalt unserer Biodiversität und der Ökosystemleistungen.</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ea typeface="MS PGothic" charset="0"/>
              </a:rPr>
              <a:t>Noch ist die Schweiz aber weit entfernt von einer landesweiten und wirksamen Ökologischen Infrastruktur</a:t>
            </a:r>
            <a:r>
              <a:rPr lang="de-DE" b="0" dirty="0">
                <a:ea typeface="MS PGothic" charset="0"/>
              </a:rPr>
              <a:t>. </a:t>
            </a:r>
            <a:r>
              <a:rPr lang="de-CH" sz="1200" b="0" i="0" u="none" strike="noStrike" kern="1200" dirty="0" err="1">
                <a:solidFill>
                  <a:schemeClr val="tx1"/>
                </a:solidFill>
                <a:effectLst/>
                <a:latin typeface="+mn-lt"/>
                <a:ea typeface="+mn-ea"/>
                <a:cs typeface="+mn-cs"/>
              </a:rPr>
              <a:t>BirdLife</a:t>
            </a:r>
            <a:r>
              <a:rPr lang="de-CH" sz="1200" b="0" i="0" u="none" strike="noStrike" kern="1200" dirty="0">
                <a:solidFill>
                  <a:schemeClr val="tx1"/>
                </a:solidFill>
                <a:effectLst/>
                <a:latin typeface="+mn-lt"/>
                <a:ea typeface="+mn-ea"/>
                <a:cs typeface="+mn-cs"/>
              </a:rPr>
              <a:t> möchte auf allen Ebenen mithelfen, dass dieses wichtige Netzwerk aus Schutz- und Vernetzungsgebieten baldmöglichst aufgebaut wird. Aus diesem Grund ist die aktuelle BirdLife Kampagne, die bis 2024 läuft, diesem Jahrhundertprojekt für die Biodiversität gewidmet.</a:t>
            </a:r>
          </a:p>
          <a:p>
            <a:pPr marL="0" marR="0" indent="0" algn="l" defTabSz="457200" rtl="0" eaLnBrk="1" fontAlgn="auto" latinLnBrk="0" hangingPunct="1">
              <a:lnSpc>
                <a:spcPct val="100000"/>
              </a:lnSpc>
              <a:spcBef>
                <a:spcPts val="0"/>
              </a:spcBef>
              <a:spcAft>
                <a:spcPts val="0"/>
              </a:spcAft>
              <a:buClrTx/>
              <a:buSzTx/>
              <a:buFontTx/>
              <a:buNone/>
              <a:tabLst/>
              <a:defRPr/>
            </a:pPr>
            <a:endParaRPr lang="de-CH"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CH" sz="1200" b="0" i="0" u="none" strike="noStrike" kern="1200" dirty="0">
                <a:solidFill>
                  <a:schemeClr val="tx1"/>
                </a:solidFill>
                <a:effectLst/>
                <a:latin typeface="+mn-lt"/>
                <a:ea typeface="+mn-ea"/>
                <a:cs typeface="+mn-cs"/>
              </a:rPr>
              <a:t>Bilder: </a:t>
            </a:r>
          </a:p>
          <a:p>
            <a:pPr marL="0" marR="0" indent="0" algn="l" defTabSz="457200" rtl="0" eaLnBrk="1" fontAlgn="auto" latinLnBrk="0" hangingPunct="1">
              <a:lnSpc>
                <a:spcPct val="100000"/>
              </a:lnSpc>
              <a:spcBef>
                <a:spcPts val="0"/>
              </a:spcBef>
              <a:spcAft>
                <a:spcPts val="0"/>
              </a:spcAft>
              <a:buClrTx/>
              <a:buSzTx/>
              <a:buFontTx/>
              <a:buNone/>
              <a:tabLst/>
              <a:defRPr/>
            </a:pPr>
            <a:r>
              <a:rPr lang="de-CH" sz="1200" b="0" i="0" u="none" strike="noStrike" kern="1200" dirty="0">
                <a:solidFill>
                  <a:schemeClr val="tx1"/>
                </a:solidFill>
                <a:effectLst/>
                <a:latin typeface="+mn-lt"/>
                <a:ea typeface="+mn-ea"/>
                <a:cs typeface="+mn-cs"/>
              </a:rPr>
              <a:t>Leitungen: Stefan Traber</a:t>
            </a:r>
          </a:p>
          <a:p>
            <a:pPr marL="0" marR="0" indent="0" algn="l" defTabSz="457200" rtl="0" eaLnBrk="1" fontAlgn="auto" latinLnBrk="0" hangingPunct="1">
              <a:lnSpc>
                <a:spcPct val="100000"/>
              </a:lnSpc>
              <a:spcBef>
                <a:spcPts val="0"/>
              </a:spcBef>
              <a:spcAft>
                <a:spcPts val="0"/>
              </a:spcAft>
              <a:buClrTx/>
              <a:buSzTx/>
              <a:buFontTx/>
              <a:buNone/>
              <a:tabLst/>
              <a:defRPr/>
            </a:pPr>
            <a:r>
              <a:rPr lang="de-CH" sz="1200" b="0" i="0" u="none" strike="noStrike" kern="1200" dirty="0">
                <a:solidFill>
                  <a:schemeClr val="tx1"/>
                </a:solidFill>
                <a:effectLst/>
                <a:latin typeface="+mn-lt"/>
                <a:ea typeface="+mn-ea"/>
                <a:cs typeface="+mn-cs"/>
              </a:rPr>
              <a:t>Bahn: </a:t>
            </a:r>
            <a:r>
              <a:rPr lang="de-CH" sz="1200" b="0" i="0" u="none" strike="noStrike" kern="1200" dirty="0" err="1">
                <a:solidFill>
                  <a:schemeClr val="tx1"/>
                </a:solidFill>
                <a:effectLst/>
                <a:latin typeface="+mn-lt"/>
                <a:ea typeface="+mn-ea"/>
                <a:cs typeface="+mn-cs"/>
              </a:rPr>
              <a:t>flickr</a:t>
            </a:r>
            <a:r>
              <a:rPr lang="de-CH" sz="1200" b="0" i="0" u="none" strike="noStrike" kern="1200" dirty="0">
                <a:solidFill>
                  <a:schemeClr val="tx1"/>
                </a:solidFill>
                <a:effectLst/>
                <a:latin typeface="+mn-lt"/>
                <a:ea typeface="+mn-ea"/>
                <a:cs typeface="+mn-cs"/>
              </a:rPr>
              <a:t> (</a:t>
            </a:r>
            <a:r>
              <a:rPr lang="de-CH" sz="1200" b="0" i="0" u="none" strike="noStrike" kern="1200" dirty="0" err="1">
                <a:solidFill>
                  <a:schemeClr val="tx1"/>
                </a:solidFill>
                <a:effectLst/>
                <a:latin typeface="+mn-lt"/>
                <a:ea typeface="+mn-ea"/>
                <a:cs typeface="+mn-cs"/>
              </a:rPr>
              <a:t>eisenbahnfans.ch</a:t>
            </a:r>
            <a:r>
              <a:rPr lang="de-CH" sz="1200" b="0" i="0" u="none" strike="noStrike"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de-CH"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CH" sz="1200" b="0" i="0" u="none" strike="noStrike" kern="1200" dirty="0">
                <a:solidFill>
                  <a:schemeClr val="tx1"/>
                </a:solidFill>
                <a:effectLst/>
                <a:latin typeface="+mn-lt"/>
                <a:ea typeface="+mn-ea"/>
                <a:cs typeface="+mn-cs"/>
              </a:rPr>
              <a:t>Übrige Bilder hier und auf weiteren Folien, falls nicht anders genannt: </a:t>
            </a:r>
            <a:r>
              <a:rPr lang="de-CH" sz="1200" b="0" i="0" u="none" strike="noStrike" kern="1200" dirty="0" err="1">
                <a:solidFill>
                  <a:schemeClr val="tx1"/>
                </a:solidFill>
                <a:effectLst/>
                <a:latin typeface="+mn-lt"/>
                <a:ea typeface="+mn-ea"/>
                <a:cs typeface="+mn-cs"/>
              </a:rPr>
              <a:t>BirdLife</a:t>
            </a:r>
            <a:r>
              <a:rPr lang="de-CH" sz="1200" b="0" i="0" u="none" strike="noStrike" kern="1200" dirty="0">
                <a:solidFill>
                  <a:schemeClr val="tx1"/>
                </a:solidFill>
                <a:effectLst/>
                <a:latin typeface="+mn-lt"/>
                <a:ea typeface="+mn-ea"/>
                <a:cs typeface="+mn-cs"/>
              </a:rPr>
              <a:t> Schweiz</a:t>
            </a:r>
          </a:p>
          <a:p>
            <a:pPr marL="0" marR="0" indent="0" algn="l" defTabSz="457200" rtl="0" eaLnBrk="1" fontAlgn="auto" latinLnBrk="0" hangingPunct="1">
              <a:lnSpc>
                <a:spcPct val="100000"/>
              </a:lnSpc>
              <a:spcBef>
                <a:spcPts val="0"/>
              </a:spcBef>
              <a:spcAft>
                <a:spcPts val="0"/>
              </a:spcAft>
              <a:buClrTx/>
              <a:buSzTx/>
              <a:buFontTx/>
              <a:buNone/>
              <a:tabLst/>
              <a:defRPr/>
            </a:pPr>
            <a:endParaRPr lang="de-DE" b="0" dirty="0">
              <a:ea typeface="MS PGothic" charset="0"/>
            </a:endParaRPr>
          </a:p>
          <a:p>
            <a:endParaRPr lang="en-US" dirty="0"/>
          </a:p>
        </p:txBody>
      </p:sp>
      <p:sp>
        <p:nvSpPr>
          <p:cNvPr id="4" name="Slide Number Placeholder 3"/>
          <p:cNvSpPr>
            <a:spLocks noGrp="1"/>
          </p:cNvSpPr>
          <p:nvPr>
            <p:ph type="sldNum" sz="quarter" idx="10"/>
          </p:nvPr>
        </p:nvSpPr>
        <p:spPr/>
        <p:txBody>
          <a:bodyPr/>
          <a:lstStyle/>
          <a:p>
            <a:fld id="{677F45CB-4BFB-B44F-A37E-F2ED534325CD}" type="slidenum">
              <a:rPr lang="de-DE" smtClean="0"/>
              <a:t>4</a:t>
            </a:fld>
            <a:endParaRPr lang="de-DE"/>
          </a:p>
        </p:txBody>
      </p:sp>
    </p:spTree>
    <p:extLst>
      <p:ext uri="{BB962C8B-B14F-4D97-AF65-F5344CB8AC3E}">
        <p14:creationId xmlns:p14="http://schemas.microsoft.com/office/powerpoint/2010/main" val="890583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40</a:t>
            </a:fld>
            <a:endParaRPr lang="de-DE"/>
          </a:p>
        </p:txBody>
      </p:sp>
    </p:spTree>
    <p:extLst>
      <p:ext uri="{BB962C8B-B14F-4D97-AF65-F5344CB8AC3E}">
        <p14:creationId xmlns:p14="http://schemas.microsoft.com/office/powerpoint/2010/main" val="587490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41</a:t>
            </a:fld>
            <a:endParaRPr lang="de-DE"/>
          </a:p>
        </p:txBody>
      </p:sp>
    </p:spTree>
    <p:extLst>
      <p:ext uri="{BB962C8B-B14F-4D97-AF65-F5344CB8AC3E}">
        <p14:creationId xmlns:p14="http://schemas.microsoft.com/office/powerpoint/2010/main" val="12794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5</a:t>
            </a:fld>
            <a:endParaRPr lang="de-DE"/>
          </a:p>
        </p:txBody>
      </p:sp>
    </p:spTree>
    <p:extLst>
      <p:ext uri="{BB962C8B-B14F-4D97-AF65-F5344CB8AC3E}">
        <p14:creationId xmlns:p14="http://schemas.microsoft.com/office/powerpoint/2010/main" val="33206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Ökosysteme liefern vielfältige Beiträge für das Wohlbefinden der Menschen. Oft werden diese Ökosystemleistungen in vier Bereiche eingeteilt:</a:t>
            </a:r>
          </a:p>
          <a:p>
            <a:r>
              <a:rPr lang="de-DE" dirty="0"/>
              <a:t>- Basis-Ökosystemleistungen sind eine Grundvoraussetzung für alle anderen Ökosystemleistungen. Beispiele: Nährstoffkreislauf, Sauerstoff- und Biomasseproduktion, Bodenbildung</a:t>
            </a:r>
          </a:p>
          <a:p>
            <a:r>
              <a:rPr lang="de-DE" dirty="0"/>
              <a:t>- Versorgungs- oder bereitstellende Ökosystemleistungen sorgen für die Güter, welche die Ökosysteme hervorbringen oder dazu beitragen, wie Nahrungsmittel, sauberes Wasser, Holz, Energieträger, Heilmittel.</a:t>
            </a:r>
          </a:p>
          <a:p>
            <a:r>
              <a:rPr lang="de-DE" dirty="0"/>
              <a:t>- Bei den Regulierenden Ökosystemleistungen geht es um den Nutzen aus der Regulierung von Abläufen in Ökosystemen wie Schädlingsregulierung, Hochwasserschutz oder Klimaregulierung.</a:t>
            </a:r>
          </a:p>
          <a:p>
            <a:pPr marL="171450" indent="-171450">
              <a:buFontTx/>
              <a:buChar char="-"/>
            </a:pPr>
            <a:r>
              <a:rPr lang="de-DE" dirty="0"/>
              <a:t>Kulturelle Ökosystemleistungen ermöglichen die Deckung grundlegender nicht-materieller Bedürfnisse des Menschen wie Erholung, Bildung oder Ästhetik.</a:t>
            </a:r>
          </a:p>
          <a:p>
            <a:pPr marL="171450" indent="-171450">
              <a:buFontTx/>
              <a:buChar char="-"/>
            </a:pPr>
            <a:endParaRPr lang="de-DE" dirty="0"/>
          </a:p>
          <a:p>
            <a:pPr marL="171450" indent="-171450">
              <a:buFontTx/>
              <a:buChar char="-"/>
            </a:pPr>
            <a:r>
              <a:rPr lang="de-DE" dirty="0"/>
              <a:t>Bilder:</a:t>
            </a:r>
          </a:p>
          <a:p>
            <a:pPr marL="171450" indent="-171450">
              <a:buFontTx/>
              <a:buChar char="-"/>
            </a:pPr>
            <a:r>
              <a:rPr lang="de-DE" dirty="0"/>
              <a:t>Regulierende und kulturelle Ökosystemleistungen: Franziska Wloka</a:t>
            </a:r>
          </a:p>
        </p:txBody>
      </p:sp>
      <p:sp>
        <p:nvSpPr>
          <p:cNvPr id="4" name="Foliennummernplatzhalter 3"/>
          <p:cNvSpPr>
            <a:spLocks noGrp="1"/>
          </p:cNvSpPr>
          <p:nvPr>
            <p:ph type="sldNum" sz="quarter" idx="5"/>
          </p:nvPr>
        </p:nvSpPr>
        <p:spPr/>
        <p:txBody>
          <a:bodyPr/>
          <a:lstStyle/>
          <a:p>
            <a:fld id="{C8E02887-CE6C-A04B-8094-90805CD85284}" type="slidenum">
              <a:rPr lang="de-DE" smtClean="0"/>
              <a:t>6</a:t>
            </a:fld>
            <a:endParaRPr lang="de-DE"/>
          </a:p>
        </p:txBody>
      </p:sp>
    </p:spTree>
    <p:extLst>
      <p:ext uri="{BB962C8B-B14F-4D97-AF65-F5344CB8AC3E}">
        <p14:creationId xmlns:p14="http://schemas.microsoft.com/office/powerpoint/2010/main" val="58647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7D7D7D"/>
                </a:solidFill>
              </a:rPr>
              <a:t>Rote Listen der bedrohten Tier- und Pflanzenarten, Stand 1994 bis 2018, je nach Artengruppe. Bei den Reptilien, Amphibien, Fischen und Rundmäulern, Krebstieren und Makroalgen sind gegen die Hälfte und deutlich mehr der Arten gefährdet.</a:t>
            </a:r>
          </a:p>
          <a:p>
            <a:endParaRPr lang="de-DE" sz="1200" dirty="0">
              <a:solidFill>
                <a:srgbClr val="7D7D7D"/>
              </a:solidFill>
            </a:endParaRPr>
          </a:p>
          <a:p>
            <a:r>
              <a:rPr lang="de-DE" sz="1200" dirty="0">
                <a:solidFill>
                  <a:srgbClr val="7D7D7D"/>
                </a:solidFill>
              </a:rPr>
              <a:t>Von den bekannten Arten ist bisher rund ein Fünftel auf den Bedrohungszustand untersucht worden. So sind von den bisher bewerteten Arten (10.350) 36% vom Aussterben bedroht oder gefährdet, und weitere 10% gelten als potenziell gefährdet. Zudem sind 3% (255) der untersuchten einheimischen Arten bereits in der Schweiz ausgestorben.</a:t>
            </a:r>
          </a:p>
          <a:p>
            <a:r>
              <a:rPr lang="de-DE" sz="1200" dirty="0">
                <a:solidFill>
                  <a:srgbClr val="7D7D7D"/>
                </a:solidFill>
              </a:rPr>
              <a:t>Dieser Anteil an bedrohten Arten in unserem Land ist unter den Industriestaaten besonders hoch. Die Organisation für wirtschaftliche Zusammenarbeit und Entwicklung OECD hat die Schweiz deswegen deutlich gerügt. Der Bundesrat sagt selber, dass der Rückgang an Vielfalt und Qualität der natürlichen Lebensräume die Artenvielfalt und die Artengemeinschaften drastisch beeinflusst.</a:t>
            </a:r>
          </a:p>
          <a:p>
            <a:endParaRPr lang="de-DE" sz="1200" dirty="0">
              <a:solidFill>
                <a:srgbClr val="7D7D7D"/>
              </a:solidFill>
            </a:endParaRPr>
          </a:p>
        </p:txBody>
      </p:sp>
      <p:sp>
        <p:nvSpPr>
          <p:cNvPr id="4" name="Foliennummernplatzhalter 3"/>
          <p:cNvSpPr>
            <a:spLocks noGrp="1"/>
          </p:cNvSpPr>
          <p:nvPr>
            <p:ph type="sldNum" sz="quarter" idx="5"/>
          </p:nvPr>
        </p:nvSpPr>
        <p:spPr/>
        <p:txBody>
          <a:bodyPr/>
          <a:lstStyle/>
          <a:p>
            <a:fld id="{C8E02887-CE6C-A04B-8094-90805CD85284}" type="slidenum">
              <a:rPr lang="de-DE" smtClean="0"/>
              <a:t>7</a:t>
            </a:fld>
            <a:endParaRPr lang="de-DE"/>
          </a:p>
        </p:txBody>
      </p:sp>
    </p:spTree>
    <p:extLst>
      <p:ext uri="{BB962C8B-B14F-4D97-AF65-F5344CB8AC3E}">
        <p14:creationId xmlns:p14="http://schemas.microsoft.com/office/powerpoint/2010/main" val="64551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Biodiversität braucht Fläche. Kein Wunder ist es schlecht um die Biodiversität in der Schweiz gestellt: </a:t>
            </a:r>
          </a:p>
          <a:p>
            <a:r>
              <a:rPr lang="de-DE" dirty="0"/>
              <a:t>Die Schweiz ist in Europa das Land mit dem geringsten Anteil an Schutzgebietsflächen in % der Landesfläche. Weniger als 10 % der Landesfläche ist geschützt (Stand 2021).</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Wissenschaftliche Studien ergaben, </a:t>
            </a:r>
            <a:r>
              <a:rPr lang="de-CH" sz="1200" b="0" dirty="0">
                <a:solidFill>
                  <a:srgbClr val="818079"/>
                </a:solidFill>
              </a:rPr>
              <a:t>dass  die Vorrangflächen für die Biodiversität rund </a:t>
            </a:r>
            <a:r>
              <a:rPr lang="de-CH" sz="1200" b="0" u="sng" dirty="0">
                <a:solidFill>
                  <a:srgbClr val="818079"/>
                </a:solidFill>
              </a:rPr>
              <a:t>einen Drittel</a:t>
            </a:r>
            <a:r>
              <a:rPr lang="de-CH" sz="1200" b="0" dirty="0">
                <a:solidFill>
                  <a:srgbClr val="818079"/>
                </a:solidFill>
              </a:rPr>
              <a:t> der Landesfläche einnehmen müssen um langfristig den Erhalt der Biodiversität zu sichern.</a:t>
            </a:r>
            <a:endParaRPr lang="de-DE" dirty="0"/>
          </a:p>
        </p:txBody>
      </p:sp>
      <p:sp>
        <p:nvSpPr>
          <p:cNvPr id="4" name="Foliennummernplatzhalter 3"/>
          <p:cNvSpPr>
            <a:spLocks noGrp="1"/>
          </p:cNvSpPr>
          <p:nvPr>
            <p:ph type="sldNum" sz="quarter" idx="5"/>
          </p:nvPr>
        </p:nvSpPr>
        <p:spPr/>
        <p:txBody>
          <a:bodyPr/>
          <a:lstStyle/>
          <a:p>
            <a:fld id="{C8E02887-CE6C-A04B-8094-90805CD85284}" type="slidenum">
              <a:rPr lang="de-DE" smtClean="0"/>
              <a:t>8</a:t>
            </a:fld>
            <a:endParaRPr lang="de-DE"/>
          </a:p>
        </p:txBody>
      </p:sp>
    </p:spTree>
    <p:extLst>
      <p:ext uri="{BB962C8B-B14F-4D97-AF65-F5344CB8AC3E}">
        <p14:creationId xmlns:p14="http://schemas.microsoft.com/office/powerpoint/2010/main" val="14309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Qualität und die Flächen von wertvollen Lebensräumen nehmen nach wie vor laufend ab. Häufig sind nur noch isolierte Restflächen übrig. Je kleiner die Flächen sind, desto anfälliger sind sie durch </a:t>
            </a:r>
            <a:r>
              <a:rPr lang="de-DE" dirty="0" err="1"/>
              <a:t>äussere</a:t>
            </a:r>
            <a:r>
              <a:rPr lang="de-DE" dirty="0"/>
              <a:t> Beeinträchtigungen.</a:t>
            </a:r>
          </a:p>
          <a:p>
            <a:r>
              <a:rPr lang="de-DE" dirty="0"/>
              <a:t>Nicht nur viel befahrene </a:t>
            </a:r>
            <a:r>
              <a:rPr lang="de-DE" dirty="0" err="1"/>
              <a:t>Strassen</a:t>
            </a:r>
            <a:r>
              <a:rPr lang="de-DE" dirty="0"/>
              <a:t> sind Hindernisse. Für viele Arten ist intensiv bewirtschaftetes Kulturland nicht zu überwinden, Nährstoffeinflüsse und menschliche Störungen haben Einwirkungen in den Gebieten selber. </a:t>
            </a:r>
          </a:p>
        </p:txBody>
      </p:sp>
      <p:sp>
        <p:nvSpPr>
          <p:cNvPr id="4" name="Foliennummernplatzhalter 3"/>
          <p:cNvSpPr>
            <a:spLocks noGrp="1"/>
          </p:cNvSpPr>
          <p:nvPr>
            <p:ph type="sldNum" sz="quarter" idx="5"/>
          </p:nvPr>
        </p:nvSpPr>
        <p:spPr/>
        <p:txBody>
          <a:bodyPr/>
          <a:lstStyle/>
          <a:p>
            <a:fld id="{C8E02887-CE6C-A04B-8094-90805CD85284}" type="slidenum">
              <a:rPr lang="de-DE" smtClean="0"/>
              <a:t>9</a:t>
            </a:fld>
            <a:endParaRPr lang="de-DE"/>
          </a:p>
        </p:txBody>
      </p:sp>
    </p:spTree>
    <p:extLst>
      <p:ext uri="{BB962C8B-B14F-4D97-AF65-F5344CB8AC3E}">
        <p14:creationId xmlns:p14="http://schemas.microsoft.com/office/powerpoint/2010/main" val="1250610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0B3CF-F3C6-354E-A11A-CB3457A58E4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4F769CF-AED6-B641-AB6C-4FB458897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3F7077F-638A-784C-B772-0B4BAA68ECDD}"/>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ED74B0BC-2841-3A4C-9341-D4AFEF733D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146ADF-E4F2-464A-8D98-2812537F6456}"/>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149085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FD2C8-40BB-A04C-A57B-C0EBEC9717C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8422C18-246D-FA45-A7D7-04054126CB5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97ACA2A-15A2-2B48-AAB2-89A2B6C55401}"/>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A80271EF-A875-A54F-B987-3C32BAB175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0D95D3E-2DC2-6343-889D-877E6F0B3F60}"/>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356523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BDF6885-E0A1-2C45-BA42-A97A1F21070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7CFA2EC-CE4D-3440-BFB1-C34C0F421E7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104690B-B7F7-A64F-B4F3-2180FE0BE992}"/>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F0DC292A-F065-854E-A06D-96A420BF258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7E7E9F1-4F8B-B94F-9F67-0A8C5143C0A3}"/>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120478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tikaler Titel und Text">
    <p:spTree>
      <p:nvGrpSpPr>
        <p:cNvPr id="1" name=""/>
        <p:cNvGrpSpPr/>
        <p:nvPr/>
      </p:nvGrpSpPr>
      <p:grpSpPr>
        <a:xfrm>
          <a:off x="0" y="0"/>
          <a:ext cx="0" cy="0"/>
          <a:chOff x="0" y="0"/>
          <a:chExt cx="0" cy="0"/>
        </a:xfrm>
      </p:grpSpPr>
      <p:pic>
        <p:nvPicPr>
          <p:cNvPr id="4" name="Bild 3"/>
          <p:cNvPicPr>
            <a:picLocks noChangeAspect="1"/>
          </p:cNvPicPr>
          <p:nvPr userDrawn="1"/>
        </p:nvPicPr>
        <p:blipFill>
          <a:blip r:embed="rId2"/>
          <a:srcRect/>
          <a:stretch/>
        </p:blipFill>
        <p:spPr>
          <a:xfrm>
            <a:off x="144000" y="6180194"/>
            <a:ext cx="720000" cy="551612"/>
          </a:xfrm>
          <a:prstGeom prst="rect">
            <a:avLst/>
          </a:prstGeom>
        </p:spPr>
      </p:pic>
    </p:spTree>
    <p:extLst>
      <p:ext uri="{BB962C8B-B14F-4D97-AF65-F5344CB8AC3E}">
        <p14:creationId xmlns:p14="http://schemas.microsoft.com/office/powerpoint/2010/main" val="328126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E0119-4FBA-0E4D-80A5-6EE1E03A233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F170915-5738-3B47-B48C-D2CEC58C601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8D1747-501B-994B-93B2-61CD59AA1B15}"/>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462051F7-C2B0-B442-B239-886BF52D3D0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5C9C8D-118D-A046-974F-AC7431A1C01D}"/>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22726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72661-336C-0B49-B714-CF87F2FCE7B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BD44CF3-9B26-A447-9610-2A59CDEFBD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73EF49-E106-764D-B8B8-7F84FC81031E}"/>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8987B578-192D-D644-B21C-543F511D98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39631AA-BBB1-3344-BD1A-6044F45CC426}"/>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68818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4BF518-9D38-8B48-A3FA-59A0A9B6A91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2E73ECB-F78C-984D-B426-BB93A3DB3E7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764C92F-E929-EB41-B12F-F8D8ABC23F6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5C24450-D858-5547-853E-FA1F436E65E9}"/>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A31B9B6A-97D2-7648-800A-B703D633881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2260798-6D14-7648-8C39-D495B51F54E1}"/>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154957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96529-5CA9-9E4F-8F56-E7FF84342E2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1527AB7-2086-774F-A631-D2172AB715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73122C1-64A8-7D45-97C3-E3414C4C907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E9EC3BE-CA62-EA49-ABF7-C08BDA77F9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E0DA94A-3093-B349-B3F8-03ED4A697E9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6206FB1-70AA-5F45-91B4-8FB00083F58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202BCF68-527C-DD44-BE9E-2C6779E4B20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F32735D-D334-C04C-A2A1-D08F9D60F19F}"/>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356767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CAA9A-FDCC-194C-8679-0668282993C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FDB480B-0D92-634D-BC44-95F5E2037E38}"/>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387C680C-6080-5C45-AAC7-89DEB2BC8A5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DB7DD7C-AC06-3244-9A2D-1B7C27A216BD}"/>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42670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BD09F90-0E12-BF4E-B3AA-79F917C29B9E}"/>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01274AB4-B06C-874B-ADCB-5BF6EB438A5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12B9141-DDD5-CF4A-B2B1-B97EE230A1D4}"/>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119148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F0182-14F7-4F4C-AC9A-AA39DD7A7D6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14A364E-51A8-3543-AE82-B807DD754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117EBE1-0E1E-0840-8F90-E41CCF2E3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56E38C-DC94-C649-A7D3-09EFCBF0174E}"/>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AEEE93A8-EA02-9848-9745-360608FD9F3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C65C1E-D1AE-4C4B-ABCB-EED7F9D429A2}"/>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410411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C35F5-EDED-CC4A-86A8-E692D8C4B04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4E2C8DF-3AC4-D64E-931E-A27D05CD2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91924C4-D3C6-5842-893E-720C27DBE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82ABD3A-3FC9-D342-B255-12EACC8CE29C}"/>
              </a:ext>
            </a:extLst>
          </p:cNvPr>
          <p:cNvSpPr>
            <a:spLocks noGrp="1"/>
          </p:cNvSpPr>
          <p:nvPr>
            <p:ph type="dt" sz="half" idx="10"/>
          </p:nvPr>
        </p:nvSpPr>
        <p:spPr/>
        <p:txBody>
          <a:bodyPr/>
          <a:lstStyle/>
          <a:p>
            <a:endParaRPr lang="de-DE"/>
          </a:p>
        </p:txBody>
      </p:sp>
      <p:sp>
        <p:nvSpPr>
          <p:cNvPr id="6" name="Fußzeilenplatzhalter 5">
            <a:extLst>
              <a:ext uri="{FF2B5EF4-FFF2-40B4-BE49-F238E27FC236}">
                <a16:creationId xmlns:a16="http://schemas.microsoft.com/office/drawing/2014/main" id="{1BCC9F8B-EAFD-004E-A776-37B0AE2CA99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E4BCBC2-997C-604C-B9CD-C4E85BF4F61E}"/>
              </a:ext>
            </a:extLst>
          </p:cNvPr>
          <p:cNvSpPr>
            <a:spLocks noGrp="1"/>
          </p:cNvSpPr>
          <p:nvPr>
            <p:ph type="sldNum" sz="quarter" idx="12"/>
          </p:nvPr>
        </p:nvSpPr>
        <p:spPr/>
        <p:txBody>
          <a:bodyPr/>
          <a:lstStyle/>
          <a:p>
            <a:fld id="{750E3721-F8B9-6746-989D-3A593ACE01B5}" type="slidenum">
              <a:rPr lang="de-DE" smtClean="0"/>
              <a:t>‹Nr.›</a:t>
            </a:fld>
            <a:endParaRPr lang="de-DE"/>
          </a:p>
        </p:txBody>
      </p:sp>
    </p:spTree>
    <p:extLst>
      <p:ext uri="{BB962C8B-B14F-4D97-AF65-F5344CB8AC3E}">
        <p14:creationId xmlns:p14="http://schemas.microsoft.com/office/powerpoint/2010/main" val="443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F1317FF-A7A5-964A-BE00-DD9FAAD1F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ACE197C-8D61-0547-AFD6-DABC078A4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ADEA45-4F3B-094A-B14A-462D2D836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a:extLst>
              <a:ext uri="{FF2B5EF4-FFF2-40B4-BE49-F238E27FC236}">
                <a16:creationId xmlns:a16="http://schemas.microsoft.com/office/drawing/2014/main" id="{A7853404-9673-014B-A0D1-389BE74DE3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A8D423F-E1EC-F544-9DB0-76971C0C9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E3721-F8B9-6746-989D-3A593ACE01B5}" type="slidenum">
              <a:rPr lang="de-DE" smtClean="0"/>
              <a:t>‹Nr.›</a:t>
            </a:fld>
            <a:endParaRPr lang="de-DE"/>
          </a:p>
        </p:txBody>
      </p:sp>
    </p:spTree>
    <p:extLst>
      <p:ext uri="{BB962C8B-B14F-4D97-AF65-F5344CB8AC3E}">
        <p14:creationId xmlns:p14="http://schemas.microsoft.com/office/powerpoint/2010/main" val="2608772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7.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454079EC-6680-0644-83C5-64DE6831451A}"/>
              </a:ext>
            </a:extLst>
          </p:cNvPr>
          <p:cNvSpPr txBox="1">
            <a:spLocks/>
          </p:cNvSpPr>
          <p:nvPr/>
        </p:nvSpPr>
        <p:spPr>
          <a:xfrm>
            <a:off x="566055" y="314206"/>
            <a:ext cx="10369478" cy="567537"/>
          </a:xfrm>
          <a:prstGeom prst="rect">
            <a:avLst/>
          </a:prstGeom>
        </p:spPr>
        <p:txBody>
          <a:bodyPr wrap="square"/>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000"/>
              </a:spcAft>
              <a:defRPr/>
            </a:pPr>
            <a:r>
              <a:rPr lang="de-DE" sz="2400" b="1" dirty="0">
                <a:solidFill>
                  <a:srgbClr val="006EAA"/>
                </a:solidFill>
                <a:latin typeface="Arial" panose="020B0604020202020204" pitchFamily="34" charset="0"/>
                <a:ea typeface="MS PGothic"/>
                <a:cs typeface="Arial" panose="020B0604020202020204" pitchFamily="34" charset="0"/>
              </a:rPr>
              <a:t>Vortrag Ökologische Infrastruktur – Einleitung für Vortragende</a:t>
            </a:r>
            <a:br>
              <a:rPr lang="de-DE" sz="2400" b="1" dirty="0">
                <a:solidFill>
                  <a:srgbClr val="006EAA"/>
                </a:solidFill>
                <a:latin typeface="Arial" panose="020B0604020202020204" pitchFamily="34" charset="0"/>
                <a:cs typeface="Arial" panose="020B0604020202020204" pitchFamily="34" charset="0"/>
              </a:rPr>
            </a:br>
            <a:endParaRPr lang="de-DE" sz="2400" b="1" dirty="0">
              <a:solidFill>
                <a:srgbClr val="006EAA"/>
              </a:solidFill>
              <a:latin typeface="Arial" panose="020B0604020202020204" pitchFamily="34" charset="0"/>
              <a:ea typeface="MS PGothic" charset="0"/>
              <a:cs typeface="Arial" panose="020B0604020202020204" pitchFamily="34" charset="0"/>
            </a:endParaRPr>
          </a:p>
        </p:txBody>
      </p:sp>
      <p:sp>
        <p:nvSpPr>
          <p:cNvPr id="6" name="Rechteck 16">
            <a:extLst>
              <a:ext uri="{FF2B5EF4-FFF2-40B4-BE49-F238E27FC236}">
                <a16:creationId xmlns:a16="http://schemas.microsoft.com/office/drawing/2014/main" id="{A2192CB5-E091-1E47-AE32-838C85B0F157}"/>
              </a:ext>
            </a:extLst>
          </p:cNvPr>
          <p:cNvSpPr/>
          <p:nvPr/>
        </p:nvSpPr>
        <p:spPr>
          <a:xfrm>
            <a:off x="604154" y="1057147"/>
            <a:ext cx="10499275" cy="5576911"/>
          </a:xfrm>
          <a:prstGeom prst="rect">
            <a:avLst/>
          </a:prstGeom>
        </p:spPr>
        <p:txBody>
          <a:bodyPr wrap="square">
            <a:spAutoFit/>
          </a:bodyPr>
          <a:lstStyle/>
          <a:p>
            <a:pPr>
              <a:spcBef>
                <a:spcPct val="20000"/>
              </a:spcBef>
              <a:spcAft>
                <a:spcPts val="1200"/>
              </a:spcAft>
              <a:defRPr/>
            </a:pPr>
            <a:r>
              <a:rPr lang="de-DE" sz="2400" dirty="0">
                <a:solidFill>
                  <a:srgbClr val="7D7D7D"/>
                </a:solidFill>
              </a:rPr>
              <a:t>Liebe Referierende</a:t>
            </a:r>
          </a:p>
          <a:p>
            <a:pPr>
              <a:spcBef>
                <a:spcPct val="20000"/>
              </a:spcBef>
              <a:spcAft>
                <a:spcPts val="1200"/>
              </a:spcAft>
              <a:defRPr/>
            </a:pPr>
            <a:r>
              <a:rPr lang="de-DE" sz="2400" dirty="0">
                <a:solidFill>
                  <a:srgbClr val="7D7D7D"/>
                </a:solidFill>
              </a:rPr>
              <a:t>Nachfolgend finden Sie den Standardvortrag zur Ökologischen Infrastruktur, zu jeder Folie erhalten Sie ergänzende Notizen als Sprech-Vorschlag für die jeweilige Folie. Auf der Vorstellungsfolie zu Beginn können Sie sich gerne selbst vorstellen und ggf. Ihren Kantonalverband oder Ihre Sektion. </a:t>
            </a:r>
          </a:p>
          <a:p>
            <a:pPr>
              <a:spcBef>
                <a:spcPct val="20000"/>
              </a:spcBef>
              <a:spcAft>
                <a:spcPts val="1200"/>
              </a:spcAft>
              <a:defRPr/>
            </a:pPr>
            <a:r>
              <a:rPr lang="de-DE" sz="2400" dirty="0">
                <a:solidFill>
                  <a:srgbClr val="7D7D7D"/>
                </a:solidFill>
              </a:rPr>
              <a:t>Je nach Ihrem Sprechstil dauert die gesamte Version mindestens 60 Minuten. Sie können jedoch gerne Folien löschen oder Folien ergänzen, z.B. mit Beispielen aus Ihrer Region. Die Folien, die wir aus Zeitgründen am ehesten für verzichtbar halten, haben wir bei der jeweiligen Folie unter den Notizen  mit *** markiert. Wenn Sie all diese markierten Folien weglassen, dauert der Vortrag ca. 30 – 40 Minuten (je nach Sprechweise).</a:t>
            </a:r>
          </a:p>
          <a:p>
            <a:pPr>
              <a:spcBef>
                <a:spcPct val="20000"/>
              </a:spcBef>
              <a:spcAft>
                <a:spcPts val="1200"/>
              </a:spcAft>
              <a:defRPr/>
            </a:pPr>
            <a:r>
              <a:rPr lang="de-DE" sz="2400" dirty="0">
                <a:solidFill>
                  <a:srgbClr val="7D7D7D"/>
                </a:solidFill>
              </a:rPr>
              <a:t>Sollten Sie Fragen haben, können Sie sich gerne bei </a:t>
            </a:r>
            <a:r>
              <a:rPr lang="de-DE" sz="2400" dirty="0" err="1">
                <a:solidFill>
                  <a:srgbClr val="7D7D7D"/>
                </a:solidFill>
              </a:rPr>
              <a:t>BirdLife</a:t>
            </a:r>
            <a:r>
              <a:rPr lang="de-DE" sz="2400" dirty="0">
                <a:solidFill>
                  <a:srgbClr val="7D7D7D"/>
                </a:solidFill>
              </a:rPr>
              <a:t> Schweiz melden, wir helfen gerne weiter! (Kontakt siehe Notizspalte)</a:t>
            </a:r>
          </a:p>
        </p:txBody>
      </p:sp>
    </p:spTree>
    <p:extLst>
      <p:ext uri="{BB962C8B-B14F-4D97-AF65-F5344CB8AC3E}">
        <p14:creationId xmlns:p14="http://schemas.microsoft.com/office/powerpoint/2010/main" val="178041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E4FBFB23-A88B-3C40-9A27-F0C9773F403F}"/>
              </a:ext>
            </a:extLst>
          </p:cNvPr>
          <p:cNvGrpSpPr/>
          <p:nvPr/>
        </p:nvGrpSpPr>
        <p:grpSpPr>
          <a:xfrm>
            <a:off x="6424211" y="1111306"/>
            <a:ext cx="5471831" cy="5434220"/>
            <a:chOff x="1294278" y="1131184"/>
            <a:chExt cx="5471831" cy="5434220"/>
          </a:xfrm>
        </p:grpSpPr>
        <p:pic>
          <p:nvPicPr>
            <p:cNvPr id="3" name="Grafik 2">
              <a:extLst>
                <a:ext uri="{FF2B5EF4-FFF2-40B4-BE49-F238E27FC236}">
                  <a16:creationId xmlns:a16="http://schemas.microsoft.com/office/drawing/2014/main" id="{9C72CE00-2F04-F641-8286-C1752410C13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01504" y="3898404"/>
              <a:ext cx="2652221" cy="2667000"/>
            </a:xfrm>
            <a:prstGeom prst="rect">
              <a:avLst/>
            </a:prstGeom>
          </p:spPr>
        </p:pic>
        <p:pic>
          <p:nvPicPr>
            <p:cNvPr id="12" name="Grafik 11">
              <a:extLst>
                <a:ext uri="{FF2B5EF4-FFF2-40B4-BE49-F238E27FC236}">
                  <a16:creationId xmlns:a16="http://schemas.microsoft.com/office/drawing/2014/main" id="{8B0BC67B-681F-284A-85C4-DF05DA53ADE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95423" y="3898405"/>
              <a:ext cx="2675467" cy="2662767"/>
            </a:xfrm>
            <a:prstGeom prst="rect">
              <a:avLst/>
            </a:prstGeom>
          </p:spPr>
        </p:pic>
        <p:pic>
          <p:nvPicPr>
            <p:cNvPr id="13" name="Grafik 12">
              <a:extLst>
                <a:ext uri="{FF2B5EF4-FFF2-40B4-BE49-F238E27FC236}">
                  <a16:creationId xmlns:a16="http://schemas.microsoft.com/office/drawing/2014/main" id="{8D448573-F35B-AE4D-AB58-C9C6018B0E7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294278" y="1146350"/>
              <a:ext cx="2676612" cy="2634901"/>
            </a:xfrm>
            <a:prstGeom prst="rect">
              <a:avLst/>
            </a:prstGeom>
          </p:spPr>
        </p:pic>
        <p:pic>
          <p:nvPicPr>
            <p:cNvPr id="14" name="Grafik 13">
              <a:extLst>
                <a:ext uri="{FF2B5EF4-FFF2-40B4-BE49-F238E27FC236}">
                  <a16:creationId xmlns:a16="http://schemas.microsoft.com/office/drawing/2014/main" id="{2295F635-A563-4D4F-BD55-9BFE02CD2EA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108408" y="1131184"/>
              <a:ext cx="2657701" cy="2650067"/>
            </a:xfrm>
            <a:prstGeom prst="rect">
              <a:avLst/>
            </a:prstGeom>
          </p:spPr>
        </p:pic>
      </p:grpSp>
      <p:sp>
        <p:nvSpPr>
          <p:cNvPr id="16" name="Rechteck 15">
            <a:extLst>
              <a:ext uri="{FF2B5EF4-FFF2-40B4-BE49-F238E27FC236}">
                <a16:creationId xmlns:a16="http://schemas.microsoft.com/office/drawing/2014/main" id="{AEC4A3FE-5A44-C147-9451-812BCF02002C}"/>
              </a:ext>
            </a:extLst>
          </p:cNvPr>
          <p:cNvSpPr/>
          <p:nvPr/>
        </p:nvSpPr>
        <p:spPr>
          <a:xfrm>
            <a:off x="947130" y="3799744"/>
            <a:ext cx="5998622" cy="707886"/>
          </a:xfrm>
          <a:prstGeom prst="rect">
            <a:avLst/>
          </a:prstGeom>
        </p:spPr>
        <p:txBody>
          <a:bodyPr wrap="square">
            <a:spAutoFit/>
          </a:bodyPr>
          <a:lstStyle/>
          <a:p>
            <a:pPr>
              <a:spcBef>
                <a:spcPct val="20000"/>
              </a:spcBef>
              <a:spcAft>
                <a:spcPts val="1200"/>
              </a:spcAft>
              <a:defRPr/>
            </a:pPr>
            <a:r>
              <a:rPr lang="de-DE" sz="2000" dirty="0">
                <a:solidFill>
                  <a:srgbClr val="7D7D7D"/>
                </a:solidFill>
              </a:rPr>
              <a:t>Die </a:t>
            </a:r>
            <a:r>
              <a:rPr lang="de-DE" sz="2000" dirty="0" err="1"/>
              <a:t>Grösse</a:t>
            </a:r>
            <a:r>
              <a:rPr lang="de-DE" sz="2000" dirty="0"/>
              <a:t> des Fotos </a:t>
            </a:r>
            <a:r>
              <a:rPr lang="de-DE" sz="2000" dirty="0">
                <a:solidFill>
                  <a:srgbClr val="7D7D7D"/>
                </a:solidFill>
              </a:rPr>
              <a:t>entspricht 100% der ursprünglichen Fläche des Lebensraums.</a:t>
            </a:r>
          </a:p>
        </p:txBody>
      </p:sp>
      <p:sp>
        <p:nvSpPr>
          <p:cNvPr id="17" name="Rechteck 16">
            <a:extLst>
              <a:ext uri="{FF2B5EF4-FFF2-40B4-BE49-F238E27FC236}">
                <a16:creationId xmlns:a16="http://schemas.microsoft.com/office/drawing/2014/main" id="{53C0F261-7EF7-0B4A-95F0-6C17078352F7}"/>
              </a:ext>
            </a:extLst>
          </p:cNvPr>
          <p:cNvSpPr/>
          <p:nvPr/>
        </p:nvSpPr>
        <p:spPr>
          <a:xfrm>
            <a:off x="960132" y="1249171"/>
            <a:ext cx="5425337" cy="1809085"/>
          </a:xfrm>
          <a:prstGeom prst="rect">
            <a:avLst/>
          </a:prstGeom>
        </p:spPr>
        <p:txBody>
          <a:bodyPr wrap="square">
            <a:spAutoFit/>
          </a:bodyPr>
          <a:lstStyle/>
          <a:p>
            <a:pPr>
              <a:lnSpc>
                <a:spcPts val="3360"/>
              </a:lnSpc>
              <a:spcBef>
                <a:spcPct val="20000"/>
              </a:spcBef>
              <a:spcAft>
                <a:spcPts val="1200"/>
              </a:spcAft>
              <a:defRPr/>
            </a:pPr>
            <a:r>
              <a:rPr lang="de-DE" sz="2800" dirty="0">
                <a:solidFill>
                  <a:srgbClr val="7D7D7D"/>
                </a:solidFill>
              </a:rPr>
              <a:t>Flächenbedarf für die Erhaltung der Biodiversität und der Ökosystemleistungen </a:t>
            </a:r>
            <a:br>
              <a:rPr lang="de-DE" sz="2800" dirty="0">
                <a:solidFill>
                  <a:srgbClr val="7D7D7D"/>
                </a:solidFill>
              </a:rPr>
            </a:br>
            <a:r>
              <a:rPr lang="de-DE" sz="2800" dirty="0">
                <a:solidFill>
                  <a:srgbClr val="7D7D7D"/>
                </a:solidFill>
              </a:rPr>
              <a:t>in der Schweiz </a:t>
            </a:r>
          </a:p>
        </p:txBody>
      </p:sp>
      <p:sp>
        <p:nvSpPr>
          <p:cNvPr id="19" name="Rechteck 18">
            <a:extLst>
              <a:ext uri="{FF2B5EF4-FFF2-40B4-BE49-F238E27FC236}">
                <a16:creationId xmlns:a16="http://schemas.microsoft.com/office/drawing/2014/main" id="{8ECC9745-092A-7447-98A8-087601B25A9A}"/>
              </a:ext>
            </a:extLst>
          </p:cNvPr>
          <p:cNvSpPr/>
          <p:nvPr/>
        </p:nvSpPr>
        <p:spPr>
          <a:xfrm>
            <a:off x="944550" y="4613387"/>
            <a:ext cx="5998622" cy="707886"/>
          </a:xfrm>
          <a:prstGeom prst="rect">
            <a:avLst/>
          </a:prstGeom>
        </p:spPr>
        <p:txBody>
          <a:bodyPr wrap="square">
            <a:spAutoFit/>
          </a:bodyPr>
          <a:lstStyle/>
          <a:p>
            <a:pPr>
              <a:spcBef>
                <a:spcPct val="20000"/>
              </a:spcBef>
              <a:spcAft>
                <a:spcPts val="1200"/>
              </a:spcAft>
              <a:defRPr/>
            </a:pPr>
            <a:r>
              <a:rPr lang="de-DE" sz="2000" dirty="0">
                <a:solidFill>
                  <a:srgbClr val="7D7D7D"/>
                </a:solidFill>
              </a:rPr>
              <a:t>Der </a:t>
            </a:r>
            <a:r>
              <a:rPr lang="de-DE" sz="2000" dirty="0">
                <a:solidFill>
                  <a:srgbClr val="C00000"/>
                </a:solidFill>
              </a:rPr>
              <a:t>rote Rahmen </a:t>
            </a:r>
            <a:r>
              <a:rPr lang="de-DE" sz="2000" dirty="0">
                <a:solidFill>
                  <a:srgbClr val="7D7D7D"/>
                </a:solidFill>
              </a:rPr>
              <a:t>zeigt den Anteil der noch erhaltenen Flächen dieses Lebensraums.</a:t>
            </a:r>
          </a:p>
        </p:txBody>
      </p:sp>
      <p:sp>
        <p:nvSpPr>
          <p:cNvPr id="20" name="Rechteck 19">
            <a:extLst>
              <a:ext uri="{FF2B5EF4-FFF2-40B4-BE49-F238E27FC236}">
                <a16:creationId xmlns:a16="http://schemas.microsoft.com/office/drawing/2014/main" id="{C7A00D7E-9655-7144-9480-ACD851154AEA}"/>
              </a:ext>
            </a:extLst>
          </p:cNvPr>
          <p:cNvSpPr/>
          <p:nvPr/>
        </p:nvSpPr>
        <p:spPr>
          <a:xfrm>
            <a:off x="957468" y="5401215"/>
            <a:ext cx="5998622" cy="707886"/>
          </a:xfrm>
          <a:prstGeom prst="rect">
            <a:avLst/>
          </a:prstGeom>
        </p:spPr>
        <p:txBody>
          <a:bodyPr wrap="square">
            <a:spAutoFit/>
          </a:bodyPr>
          <a:lstStyle/>
          <a:p>
            <a:pPr>
              <a:spcBef>
                <a:spcPct val="20000"/>
              </a:spcBef>
              <a:spcAft>
                <a:spcPts val="1200"/>
              </a:spcAft>
              <a:defRPr/>
            </a:pPr>
            <a:r>
              <a:rPr lang="de-DE" sz="2000" dirty="0">
                <a:solidFill>
                  <a:srgbClr val="7D7D7D"/>
                </a:solidFill>
              </a:rPr>
              <a:t>Der </a:t>
            </a:r>
            <a:r>
              <a:rPr lang="de-DE" sz="2000" dirty="0">
                <a:solidFill>
                  <a:srgbClr val="00B050"/>
                </a:solidFill>
              </a:rPr>
              <a:t>grüne Rahmen </a:t>
            </a:r>
            <a:r>
              <a:rPr lang="de-DE" sz="2000" dirty="0">
                <a:solidFill>
                  <a:srgbClr val="7D7D7D"/>
                </a:solidFill>
              </a:rPr>
              <a:t>zeigt den Anteil, der im Minimum nötig wäre für diesen Lebensraum.</a:t>
            </a:r>
          </a:p>
        </p:txBody>
      </p:sp>
      <p:sp>
        <p:nvSpPr>
          <p:cNvPr id="15" name="Rechteck 14">
            <a:extLst>
              <a:ext uri="{FF2B5EF4-FFF2-40B4-BE49-F238E27FC236}">
                <a16:creationId xmlns:a16="http://schemas.microsoft.com/office/drawing/2014/main" id="{F98B19F6-EE02-B34C-BFDF-8499BD68DADB}"/>
              </a:ext>
            </a:extLst>
          </p:cNvPr>
          <p:cNvSpPr/>
          <p:nvPr/>
        </p:nvSpPr>
        <p:spPr>
          <a:xfrm>
            <a:off x="6230842" y="6388050"/>
            <a:ext cx="5116637" cy="466025"/>
          </a:xfrm>
          <a:prstGeom prst="rect">
            <a:avLst/>
          </a:prstGeom>
        </p:spPr>
        <p:txBody>
          <a:bodyPr wrap="square">
            <a:spAutoFit/>
          </a:bodyPr>
          <a:lstStyle/>
          <a:p>
            <a:pPr algn="ctr">
              <a:lnSpc>
                <a:spcPts val="3360"/>
              </a:lnSpc>
              <a:spcBef>
                <a:spcPct val="20000"/>
              </a:spcBef>
              <a:spcAft>
                <a:spcPts val="1200"/>
              </a:spcAft>
              <a:defRPr/>
            </a:pPr>
            <a:r>
              <a:rPr lang="de-DE" sz="1600" i="1" dirty="0">
                <a:solidFill>
                  <a:srgbClr val="7D7D7D"/>
                </a:solidFill>
              </a:rPr>
              <a:t>Datengrundlage: Forum Biodiversität Schweiz </a:t>
            </a:r>
            <a:r>
              <a:rPr lang="de-DE" sz="1600" i="1" dirty="0" err="1">
                <a:solidFill>
                  <a:srgbClr val="7D7D7D"/>
                </a:solidFill>
              </a:rPr>
              <a:t>Scnat</a:t>
            </a:r>
            <a:endParaRPr lang="de-DE" sz="1600" i="1" dirty="0">
              <a:solidFill>
                <a:srgbClr val="7D7D7D"/>
              </a:solidFill>
            </a:endParaRPr>
          </a:p>
        </p:txBody>
      </p:sp>
      <p:sp>
        <p:nvSpPr>
          <p:cNvPr id="18" name="Textfeld 17">
            <a:extLst>
              <a:ext uri="{FF2B5EF4-FFF2-40B4-BE49-F238E27FC236}">
                <a16:creationId xmlns:a16="http://schemas.microsoft.com/office/drawing/2014/main" id="{4E19EE19-4C92-4D47-8475-AEFDC8063EB2}"/>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1. Warum braucht die Schweiz ein Lebensnetz?</a:t>
            </a:r>
          </a:p>
        </p:txBody>
      </p:sp>
    </p:spTree>
    <p:extLst>
      <p:ext uri="{BB962C8B-B14F-4D97-AF65-F5344CB8AC3E}">
        <p14:creationId xmlns:p14="http://schemas.microsoft.com/office/powerpoint/2010/main" val="159113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B4D29D9-28A2-0C4C-AA3B-29561B9DBED9}"/>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Ökologische Infrastruktur und ihre Bedeutung</a:t>
            </a:r>
          </a:p>
        </p:txBody>
      </p:sp>
      <p:pic>
        <p:nvPicPr>
          <p:cNvPr id="3" name="Bild 2" descr="MA09_BDM_Bundeshaus_2.tif">
            <a:extLst>
              <a:ext uri="{FF2B5EF4-FFF2-40B4-BE49-F238E27FC236}">
                <a16:creationId xmlns:a16="http://schemas.microsoft.com/office/drawing/2014/main" id="{1EF9CF07-58F6-234E-9A1D-90E3C08BE7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0" y="1325080"/>
            <a:ext cx="4004079" cy="3888728"/>
          </a:xfrm>
          <a:prstGeom prst="rect">
            <a:avLst/>
          </a:prstGeom>
        </p:spPr>
      </p:pic>
      <p:pic>
        <p:nvPicPr>
          <p:cNvPr id="4" name="Bild 3" descr="Bildschirmfoto 2016-09-10 um 21.03.03.png">
            <a:extLst>
              <a:ext uri="{FF2B5EF4-FFF2-40B4-BE49-F238E27FC236}">
                <a16:creationId xmlns:a16="http://schemas.microsoft.com/office/drawing/2014/main" id="{A2C0FDD2-99A2-4F49-ADE2-02E54E9BCE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9435" y="1325079"/>
            <a:ext cx="6651945" cy="4012133"/>
          </a:xfrm>
          <a:prstGeom prst="rect">
            <a:avLst/>
          </a:prstGeom>
        </p:spPr>
      </p:pic>
      <p:sp>
        <p:nvSpPr>
          <p:cNvPr id="5" name="Textfeld 4">
            <a:extLst>
              <a:ext uri="{FF2B5EF4-FFF2-40B4-BE49-F238E27FC236}">
                <a16:creationId xmlns:a16="http://schemas.microsoft.com/office/drawing/2014/main" id="{9314A260-B116-4648-982E-DDD34CA7D209}"/>
              </a:ext>
            </a:extLst>
          </p:cNvPr>
          <p:cNvSpPr txBox="1"/>
          <p:nvPr/>
        </p:nvSpPr>
        <p:spPr>
          <a:xfrm>
            <a:off x="1571921" y="5954682"/>
            <a:ext cx="5848177" cy="400110"/>
          </a:xfrm>
          <a:prstGeom prst="rect">
            <a:avLst/>
          </a:prstGeom>
          <a:noFill/>
        </p:spPr>
        <p:txBody>
          <a:bodyPr wrap="square" rtlCol="0">
            <a:spAutoFit/>
          </a:bodyPr>
          <a:lstStyle/>
          <a:p>
            <a:r>
              <a:rPr lang="de-DE" sz="2000" b="0" dirty="0">
                <a:solidFill>
                  <a:srgbClr val="C00000"/>
                </a:solidFill>
              </a:rPr>
              <a:t>*</a:t>
            </a:r>
            <a:r>
              <a:rPr lang="de-DE" sz="2000" dirty="0">
                <a:solidFill>
                  <a:srgbClr val="C00000"/>
                </a:solidFill>
              </a:rPr>
              <a:t>Bundesratsbeschluss vom 18. Februar 2015</a:t>
            </a:r>
          </a:p>
        </p:txBody>
      </p:sp>
    </p:spTree>
    <p:extLst>
      <p:ext uri="{BB962C8B-B14F-4D97-AF65-F5344CB8AC3E}">
        <p14:creationId xmlns:p14="http://schemas.microsoft.com/office/powerpoint/2010/main" val="273692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D8342AB-8DF1-E349-9E55-50780465E260}"/>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Ökologische Infrastruktur und ihre Bedeutung</a:t>
            </a:r>
          </a:p>
        </p:txBody>
      </p:sp>
      <p:sp>
        <p:nvSpPr>
          <p:cNvPr id="8" name="Rechteck 7">
            <a:extLst>
              <a:ext uri="{FF2B5EF4-FFF2-40B4-BE49-F238E27FC236}">
                <a16:creationId xmlns:a16="http://schemas.microsoft.com/office/drawing/2014/main" id="{E7569F1D-F418-1840-A9A9-14625D7082A9}"/>
              </a:ext>
            </a:extLst>
          </p:cNvPr>
          <p:cNvSpPr/>
          <p:nvPr/>
        </p:nvSpPr>
        <p:spPr>
          <a:xfrm>
            <a:off x="696789" y="1304279"/>
            <a:ext cx="8782538" cy="2049151"/>
          </a:xfrm>
          <a:prstGeom prst="rect">
            <a:avLst/>
          </a:prstGeom>
        </p:spPr>
        <p:txBody>
          <a:bodyPr wrap="square">
            <a:spAutoFit/>
          </a:bodyPr>
          <a:lstStyle/>
          <a:p>
            <a:pPr>
              <a:lnSpc>
                <a:spcPts val="3360"/>
              </a:lnSpc>
              <a:spcBef>
                <a:spcPct val="20000"/>
              </a:spcBef>
              <a:spcAft>
                <a:spcPts val="1200"/>
              </a:spcAft>
              <a:defRPr/>
            </a:pPr>
            <a:r>
              <a:rPr lang="de-DE" sz="2800" dirty="0">
                <a:solidFill>
                  <a:srgbClr val="7D7D7D"/>
                </a:solidFill>
              </a:rPr>
              <a:t>Die Ökologische Infrastruktur ist ein </a:t>
            </a:r>
            <a:r>
              <a:rPr lang="de-DE" sz="2800" b="1" dirty="0">
                <a:solidFill>
                  <a:srgbClr val="7D7D7D"/>
                </a:solidFill>
              </a:rPr>
              <a:t>landesweites</a:t>
            </a:r>
            <a:r>
              <a:rPr lang="de-DE" sz="2800" dirty="0">
                <a:solidFill>
                  <a:srgbClr val="7D7D7D"/>
                </a:solidFill>
              </a:rPr>
              <a:t>, </a:t>
            </a:r>
            <a:r>
              <a:rPr lang="de-DE" sz="2800" b="1" dirty="0">
                <a:solidFill>
                  <a:srgbClr val="7D7D7D"/>
                </a:solidFill>
              </a:rPr>
              <a:t>kohärentes</a:t>
            </a:r>
            <a:r>
              <a:rPr lang="de-DE" sz="2800" dirty="0">
                <a:solidFill>
                  <a:srgbClr val="7D7D7D"/>
                </a:solidFill>
              </a:rPr>
              <a:t> und </a:t>
            </a:r>
            <a:r>
              <a:rPr lang="de-DE" sz="2800" b="1" dirty="0">
                <a:solidFill>
                  <a:srgbClr val="7D7D7D"/>
                </a:solidFill>
              </a:rPr>
              <a:t>wirksames</a:t>
            </a:r>
            <a:r>
              <a:rPr lang="de-DE" sz="2800" dirty="0">
                <a:solidFill>
                  <a:srgbClr val="7D7D7D"/>
                </a:solidFill>
              </a:rPr>
              <a:t> Netzwerk von Flächen, welche für die Biodiversität wichtig sind.</a:t>
            </a:r>
          </a:p>
          <a:p>
            <a:pPr>
              <a:lnSpc>
                <a:spcPts val="3360"/>
              </a:lnSpc>
              <a:spcBef>
                <a:spcPct val="20000"/>
              </a:spcBef>
              <a:spcAft>
                <a:spcPts val="1200"/>
              </a:spcAft>
              <a:defRPr/>
            </a:pPr>
            <a:endParaRPr lang="de-DE" sz="2800" dirty="0">
              <a:solidFill>
                <a:srgbClr val="7D7D7D"/>
              </a:solidFill>
            </a:endParaRPr>
          </a:p>
        </p:txBody>
      </p:sp>
      <p:sp>
        <p:nvSpPr>
          <p:cNvPr id="9" name="Textfeld 8">
            <a:extLst>
              <a:ext uri="{FF2B5EF4-FFF2-40B4-BE49-F238E27FC236}">
                <a16:creationId xmlns:a16="http://schemas.microsoft.com/office/drawing/2014/main" id="{8C65E4A9-E748-534D-9298-E47DAE2B2F0E}"/>
              </a:ext>
            </a:extLst>
          </p:cNvPr>
          <p:cNvSpPr txBox="1"/>
          <p:nvPr/>
        </p:nvSpPr>
        <p:spPr>
          <a:xfrm>
            <a:off x="696789" y="2668934"/>
            <a:ext cx="7871110" cy="496931"/>
          </a:xfrm>
          <a:prstGeom prst="rect">
            <a:avLst/>
          </a:prstGeom>
          <a:noFill/>
          <a:ln>
            <a:noFill/>
          </a:ln>
        </p:spPr>
        <p:txBody>
          <a:bodyPr wrap="square" rtlCol="0">
            <a:spAutoFit/>
          </a:bodyPr>
          <a:lstStyle/>
          <a:p>
            <a:pPr>
              <a:lnSpc>
                <a:spcPct val="150000"/>
              </a:lnSpc>
              <a:spcAft>
                <a:spcPts val="1200"/>
              </a:spcAft>
            </a:pPr>
            <a:r>
              <a:rPr lang="de-DE" sz="2000" i="1" dirty="0">
                <a:solidFill>
                  <a:srgbClr val="7D7D7D"/>
                </a:solidFill>
                <a:latin typeface="Arial" charset="0"/>
                <a:ea typeface="ＭＳ Ｐゴシック" charset="0"/>
                <a:cs typeface="ＭＳ Ｐゴシック" charset="0"/>
              </a:rPr>
              <a:t>Auszug aus der Definition der Fachgruppe Ökologische Infrastruktur</a:t>
            </a:r>
          </a:p>
        </p:txBody>
      </p:sp>
      <p:pic>
        <p:nvPicPr>
          <p:cNvPr id="12" name="Grafik 11" descr="Ein Bild, das Gras, Himmel, draußen, Feld enthält.&#10;&#10;Automatisch generierte Beschreibung">
            <a:extLst>
              <a:ext uri="{FF2B5EF4-FFF2-40B4-BE49-F238E27FC236}">
                <a16:creationId xmlns:a16="http://schemas.microsoft.com/office/drawing/2014/main" id="{1B1ED728-6231-1F4B-B8CB-094AD19DCA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2558" y="3475231"/>
            <a:ext cx="3474766" cy="2605859"/>
          </a:xfrm>
          <a:prstGeom prst="rect">
            <a:avLst/>
          </a:prstGeom>
        </p:spPr>
      </p:pic>
      <p:pic>
        <p:nvPicPr>
          <p:cNvPr id="14" name="Grafik 13">
            <a:extLst>
              <a:ext uri="{FF2B5EF4-FFF2-40B4-BE49-F238E27FC236}">
                <a16:creationId xmlns:a16="http://schemas.microsoft.com/office/drawing/2014/main" id="{90F1D8B1-F9DA-354F-9CF9-FC93EE395E1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7671"/>
          <a:stretch/>
        </p:blipFill>
        <p:spPr>
          <a:xfrm>
            <a:off x="8149498" y="3475231"/>
            <a:ext cx="3456125" cy="2605859"/>
          </a:xfrm>
          <a:prstGeom prst="rect">
            <a:avLst/>
          </a:prstGeom>
        </p:spPr>
      </p:pic>
      <p:pic>
        <p:nvPicPr>
          <p:cNvPr id="16" name="Grafik 15" descr="Ein Bild, das draußen, Gras, Baum, Himmel enthält.&#10;&#10;Automatisch generierte Beschreibung">
            <a:extLst>
              <a:ext uri="{FF2B5EF4-FFF2-40B4-BE49-F238E27FC236}">
                <a16:creationId xmlns:a16="http://schemas.microsoft.com/office/drawing/2014/main" id="{ABE51EA9-5588-A947-9FE3-1876459A843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68533" y="3475231"/>
            <a:ext cx="3474766" cy="2605859"/>
          </a:xfrm>
          <a:prstGeom prst="rect">
            <a:avLst/>
          </a:prstGeom>
        </p:spPr>
      </p:pic>
    </p:spTree>
    <p:extLst>
      <p:ext uri="{BB962C8B-B14F-4D97-AF65-F5344CB8AC3E}">
        <p14:creationId xmlns:p14="http://schemas.microsoft.com/office/powerpoint/2010/main" val="135067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DCFCC846-5C67-4A43-9F9D-5D55B8B1D756}"/>
              </a:ext>
            </a:extLst>
          </p:cNvPr>
          <p:cNvGrpSpPr/>
          <p:nvPr/>
        </p:nvGrpSpPr>
        <p:grpSpPr>
          <a:xfrm>
            <a:off x="1006694" y="903318"/>
            <a:ext cx="9721182" cy="5713778"/>
            <a:chOff x="827075" y="961616"/>
            <a:chExt cx="9027744" cy="5655480"/>
          </a:xfrm>
        </p:grpSpPr>
        <p:pic>
          <p:nvPicPr>
            <p:cNvPr id="2" name="Grafik 1">
              <a:extLst>
                <a:ext uri="{FF2B5EF4-FFF2-40B4-BE49-F238E27FC236}">
                  <a16:creationId xmlns:a16="http://schemas.microsoft.com/office/drawing/2014/main" id="{25D0B862-5291-2B4B-B8C6-C13711486C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25599" y="-936908"/>
              <a:ext cx="4971600" cy="8768647"/>
            </a:xfrm>
            <a:prstGeom prst="rect">
              <a:avLst/>
            </a:prstGeom>
          </p:spPr>
        </p:pic>
        <p:sp>
          <p:nvSpPr>
            <p:cNvPr id="3" name="Sechseck 2">
              <a:extLst>
                <a:ext uri="{FF2B5EF4-FFF2-40B4-BE49-F238E27FC236}">
                  <a16:creationId xmlns:a16="http://schemas.microsoft.com/office/drawing/2014/main" id="{35377F9C-6F03-B04B-B8EA-1B8A5CF38C71}"/>
                </a:ext>
              </a:extLst>
            </p:cNvPr>
            <p:cNvSpPr/>
            <p:nvPr/>
          </p:nvSpPr>
          <p:spPr bwMode="auto">
            <a:xfrm rot="5400000">
              <a:off x="1359827" y="5612611"/>
              <a:ext cx="180000" cy="162000"/>
            </a:xfrm>
            <a:prstGeom prst="hexagon">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4" name="Stern mit 5 Zacken 3">
              <a:extLst>
                <a:ext uri="{FF2B5EF4-FFF2-40B4-BE49-F238E27FC236}">
                  <a16:creationId xmlns:a16="http://schemas.microsoft.com/office/drawing/2014/main" id="{51CD2902-C42A-4A41-ACE8-BD39535B0323}"/>
                </a:ext>
              </a:extLst>
            </p:cNvPr>
            <p:cNvSpPr/>
            <p:nvPr/>
          </p:nvSpPr>
          <p:spPr bwMode="auto">
            <a:xfrm rot="946998">
              <a:off x="1332821" y="5947041"/>
              <a:ext cx="234009" cy="216024"/>
            </a:xfrm>
            <a:prstGeom prst="star5">
              <a:avLst/>
            </a:prstGeom>
            <a:solidFill>
              <a:srgbClr val="C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5" name="Textfeld 4">
              <a:extLst>
                <a:ext uri="{FF2B5EF4-FFF2-40B4-BE49-F238E27FC236}">
                  <a16:creationId xmlns:a16="http://schemas.microsoft.com/office/drawing/2014/main" id="{4F05BEC9-64AD-5245-8E15-B58702132BE9}"/>
                </a:ext>
              </a:extLst>
            </p:cNvPr>
            <p:cNvSpPr txBox="1"/>
            <p:nvPr/>
          </p:nvSpPr>
          <p:spPr>
            <a:xfrm>
              <a:off x="1746852" y="5519178"/>
              <a:ext cx="1368152" cy="400110"/>
            </a:xfrm>
            <a:prstGeom prst="rect">
              <a:avLst/>
            </a:prstGeom>
            <a:noFill/>
          </p:spPr>
          <p:txBody>
            <a:bodyPr wrap="square" rtlCol="0">
              <a:spAutoFit/>
            </a:bodyPr>
            <a:lstStyle/>
            <a:p>
              <a:r>
                <a:rPr lang="de-DE" sz="2000" b="0" dirty="0">
                  <a:solidFill>
                    <a:schemeClr val="tx1">
                      <a:lumMod val="50000"/>
                      <a:lumOff val="50000"/>
                    </a:schemeClr>
                  </a:solidFill>
                </a:rPr>
                <a:t>Trittsteine</a:t>
              </a:r>
            </a:p>
          </p:txBody>
        </p:sp>
        <p:sp>
          <p:nvSpPr>
            <p:cNvPr id="6" name="Textfeld 5">
              <a:extLst>
                <a:ext uri="{FF2B5EF4-FFF2-40B4-BE49-F238E27FC236}">
                  <a16:creationId xmlns:a16="http://schemas.microsoft.com/office/drawing/2014/main" id="{649D6505-B65E-E349-9202-4D93AFC4B0E5}"/>
                </a:ext>
              </a:extLst>
            </p:cNvPr>
            <p:cNvSpPr txBox="1"/>
            <p:nvPr/>
          </p:nvSpPr>
          <p:spPr>
            <a:xfrm>
              <a:off x="1746852" y="5909210"/>
              <a:ext cx="2376264" cy="707886"/>
            </a:xfrm>
            <a:prstGeom prst="rect">
              <a:avLst/>
            </a:prstGeom>
            <a:noFill/>
          </p:spPr>
          <p:txBody>
            <a:bodyPr wrap="square" rtlCol="0">
              <a:spAutoFit/>
            </a:bodyPr>
            <a:lstStyle/>
            <a:p>
              <a:r>
                <a:rPr lang="de-DE" sz="2000" b="0" dirty="0">
                  <a:solidFill>
                    <a:schemeClr val="tx1">
                      <a:lumMod val="50000"/>
                      <a:lumOff val="50000"/>
                    </a:schemeClr>
                  </a:solidFill>
                </a:rPr>
                <a:t>Artenförderungs-</a:t>
              </a:r>
              <a:r>
                <a:rPr lang="de-DE" sz="2000" b="0" dirty="0" err="1">
                  <a:solidFill>
                    <a:schemeClr val="tx1">
                      <a:lumMod val="50000"/>
                      <a:lumOff val="50000"/>
                    </a:schemeClr>
                  </a:solidFill>
                </a:rPr>
                <a:t>massnahmen</a:t>
              </a:r>
              <a:endParaRPr lang="de-DE" sz="2000" b="0" dirty="0">
                <a:solidFill>
                  <a:schemeClr val="tx1">
                    <a:lumMod val="50000"/>
                    <a:lumOff val="50000"/>
                  </a:schemeClr>
                </a:solidFill>
              </a:endParaRPr>
            </a:p>
          </p:txBody>
        </p:sp>
        <p:sp>
          <p:nvSpPr>
            <p:cNvPr id="7" name="Textfeld 6">
              <a:extLst>
                <a:ext uri="{FF2B5EF4-FFF2-40B4-BE49-F238E27FC236}">
                  <a16:creationId xmlns:a16="http://schemas.microsoft.com/office/drawing/2014/main" id="{FE14EF95-6353-0540-9947-B2FEBB66FB43}"/>
                </a:ext>
              </a:extLst>
            </p:cNvPr>
            <p:cNvSpPr txBox="1"/>
            <p:nvPr/>
          </p:nvSpPr>
          <p:spPr>
            <a:xfrm>
              <a:off x="8169086" y="2060848"/>
              <a:ext cx="1685733" cy="400110"/>
            </a:xfrm>
            <a:prstGeom prst="rect">
              <a:avLst/>
            </a:prstGeom>
            <a:noFill/>
          </p:spPr>
          <p:txBody>
            <a:bodyPr wrap="square" rtlCol="0">
              <a:spAutoFit/>
            </a:bodyPr>
            <a:lstStyle/>
            <a:p>
              <a:r>
                <a:rPr lang="de-DE" sz="2000" b="0" dirty="0">
                  <a:solidFill>
                    <a:schemeClr val="tx1">
                      <a:lumMod val="50000"/>
                      <a:lumOff val="50000"/>
                    </a:schemeClr>
                  </a:solidFill>
                </a:rPr>
                <a:t>Kerngebiete</a:t>
              </a:r>
            </a:p>
          </p:txBody>
        </p:sp>
        <p:cxnSp>
          <p:nvCxnSpPr>
            <p:cNvPr id="8" name="Gerade Verbindung 7">
              <a:extLst>
                <a:ext uri="{FF2B5EF4-FFF2-40B4-BE49-F238E27FC236}">
                  <a16:creationId xmlns:a16="http://schemas.microsoft.com/office/drawing/2014/main" id="{01EE41A3-5C47-E745-A296-82583E439889}"/>
                </a:ext>
              </a:extLst>
            </p:cNvPr>
            <p:cNvCxnSpPr>
              <a:cxnSpLocks/>
            </p:cNvCxnSpPr>
            <p:nvPr/>
          </p:nvCxnSpPr>
          <p:spPr bwMode="auto">
            <a:xfrm flipH="1">
              <a:off x="7651508" y="2448860"/>
              <a:ext cx="1204038" cy="291746"/>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cxnSp>
          <p:nvCxnSpPr>
            <p:cNvPr id="9" name="Gerade Verbindung 8">
              <a:extLst>
                <a:ext uri="{FF2B5EF4-FFF2-40B4-BE49-F238E27FC236}">
                  <a16:creationId xmlns:a16="http://schemas.microsoft.com/office/drawing/2014/main" id="{4AD9A74F-1D35-9D43-B875-4BB1E0195F17}"/>
                </a:ext>
              </a:extLst>
            </p:cNvPr>
            <p:cNvCxnSpPr>
              <a:cxnSpLocks/>
            </p:cNvCxnSpPr>
            <p:nvPr/>
          </p:nvCxnSpPr>
          <p:spPr bwMode="auto">
            <a:xfrm flipH="1">
              <a:off x="8740012" y="2477022"/>
              <a:ext cx="311460" cy="1160065"/>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sp>
          <p:nvSpPr>
            <p:cNvPr id="10" name="Textfeld 9">
              <a:extLst>
                <a:ext uri="{FF2B5EF4-FFF2-40B4-BE49-F238E27FC236}">
                  <a16:creationId xmlns:a16="http://schemas.microsoft.com/office/drawing/2014/main" id="{1ED340E6-9463-C44A-94C1-6B2BB6482256}"/>
                </a:ext>
              </a:extLst>
            </p:cNvPr>
            <p:cNvSpPr txBox="1"/>
            <p:nvPr/>
          </p:nvSpPr>
          <p:spPr>
            <a:xfrm>
              <a:off x="4325343" y="5901625"/>
              <a:ext cx="3306470" cy="396028"/>
            </a:xfrm>
            <a:prstGeom prst="rect">
              <a:avLst/>
            </a:prstGeom>
            <a:noFill/>
          </p:spPr>
          <p:txBody>
            <a:bodyPr wrap="square" rtlCol="0">
              <a:spAutoFit/>
            </a:bodyPr>
            <a:lstStyle/>
            <a:p>
              <a:pPr algn="ctr"/>
              <a:r>
                <a:rPr lang="de-DE" sz="2000" b="0" dirty="0">
                  <a:solidFill>
                    <a:schemeClr val="tx1">
                      <a:lumMod val="50000"/>
                      <a:lumOff val="50000"/>
                    </a:schemeClr>
                  </a:solidFill>
                </a:rPr>
                <a:t>Vernetzung</a:t>
              </a:r>
            </a:p>
          </p:txBody>
        </p:sp>
        <p:cxnSp>
          <p:nvCxnSpPr>
            <p:cNvPr id="11" name="Gerade Verbindung 10">
              <a:extLst>
                <a:ext uri="{FF2B5EF4-FFF2-40B4-BE49-F238E27FC236}">
                  <a16:creationId xmlns:a16="http://schemas.microsoft.com/office/drawing/2014/main" id="{A173FB47-71EC-1C4B-BCEB-E8BED8287A69}"/>
                </a:ext>
              </a:extLst>
            </p:cNvPr>
            <p:cNvCxnSpPr>
              <a:cxnSpLocks/>
            </p:cNvCxnSpPr>
            <p:nvPr/>
          </p:nvCxnSpPr>
          <p:spPr bwMode="auto">
            <a:xfrm>
              <a:off x="5851308" y="4869160"/>
              <a:ext cx="116758" cy="1040050"/>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grpSp>
      <p:sp>
        <p:nvSpPr>
          <p:cNvPr id="13" name="Textfeld 12">
            <a:extLst>
              <a:ext uri="{FF2B5EF4-FFF2-40B4-BE49-F238E27FC236}">
                <a16:creationId xmlns:a16="http://schemas.microsoft.com/office/drawing/2014/main" id="{A9F37C6B-AC87-7941-B845-8F1DE7EDC1AC}"/>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Ökologische Infrastruktur und ihre Bedeutung</a:t>
            </a:r>
          </a:p>
        </p:txBody>
      </p:sp>
    </p:spTree>
    <p:extLst>
      <p:ext uri="{BB962C8B-B14F-4D97-AF65-F5344CB8AC3E}">
        <p14:creationId xmlns:p14="http://schemas.microsoft.com/office/powerpoint/2010/main" val="266720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4CFF2582-70E9-C242-8082-35E337456802}"/>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Ökologische Infrastruktur und ihre Bedeutung</a:t>
            </a:r>
          </a:p>
        </p:txBody>
      </p:sp>
      <p:pic>
        <p:nvPicPr>
          <p:cNvPr id="3" name="Grafik 2">
            <a:extLst>
              <a:ext uri="{FF2B5EF4-FFF2-40B4-BE49-F238E27FC236}">
                <a16:creationId xmlns:a16="http://schemas.microsoft.com/office/drawing/2014/main" id="{70B86E88-345B-6348-8241-CF235F0428BE}"/>
              </a:ext>
            </a:extLst>
          </p:cNvPr>
          <p:cNvPicPr>
            <a:picLocks noChangeAspect="1"/>
          </p:cNvPicPr>
          <p:nvPr/>
        </p:nvPicPr>
        <p:blipFill>
          <a:blip r:embed="rId3"/>
          <a:stretch>
            <a:fillRect/>
          </a:stretch>
        </p:blipFill>
        <p:spPr>
          <a:xfrm>
            <a:off x="3397250" y="1468972"/>
            <a:ext cx="5397500" cy="4699000"/>
          </a:xfrm>
          <a:prstGeom prst="rect">
            <a:avLst/>
          </a:prstGeom>
        </p:spPr>
      </p:pic>
    </p:spTree>
    <p:extLst>
      <p:ext uri="{BB962C8B-B14F-4D97-AF65-F5344CB8AC3E}">
        <p14:creationId xmlns:p14="http://schemas.microsoft.com/office/powerpoint/2010/main" val="2626658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Inhaltsplatzhalter 1">
            <a:extLst>
              <a:ext uri="{FF2B5EF4-FFF2-40B4-BE49-F238E27FC236}">
                <a16:creationId xmlns:a16="http://schemas.microsoft.com/office/drawing/2014/main" id="{4598D683-AABB-5E4F-AB40-18D3181CFF56}"/>
              </a:ext>
            </a:extLst>
          </p:cNvPr>
          <p:cNvSpPr txBox="1">
            <a:spLocks/>
          </p:cNvSpPr>
          <p:nvPr/>
        </p:nvSpPr>
        <p:spPr bwMode="auto">
          <a:xfrm>
            <a:off x="744948" y="928960"/>
            <a:ext cx="3117521" cy="600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lvl="1" indent="0"/>
            <a:r>
              <a:rPr lang="de-CH" b="0" dirty="0">
                <a:solidFill>
                  <a:srgbClr val="7D7D7D"/>
                </a:solidFill>
                <a:latin typeface="+mn-lt"/>
                <a:ea typeface="ＭＳ Ｐゴシック" charset="0"/>
                <a:cs typeface="ＭＳ Ｐゴシック" charset="0"/>
              </a:rPr>
              <a:t>Ebenen &amp; Teilebenen</a:t>
            </a:r>
          </a:p>
        </p:txBody>
      </p:sp>
      <p:pic>
        <p:nvPicPr>
          <p:cNvPr id="12" name="Grafik 11">
            <a:extLst>
              <a:ext uri="{FF2B5EF4-FFF2-40B4-BE49-F238E27FC236}">
                <a16:creationId xmlns:a16="http://schemas.microsoft.com/office/drawing/2014/main" id="{74BC82B5-D55B-1644-9352-A05E27D3CDB2}"/>
              </a:ext>
            </a:extLst>
          </p:cNvPr>
          <p:cNvPicPr>
            <a:picLocks noChangeAspect="1"/>
          </p:cNvPicPr>
          <p:nvPr/>
        </p:nvPicPr>
        <p:blipFill>
          <a:blip r:embed="rId3"/>
          <a:srcRect/>
          <a:stretch/>
        </p:blipFill>
        <p:spPr>
          <a:xfrm>
            <a:off x="3830729" y="907651"/>
            <a:ext cx="7980217" cy="5866341"/>
          </a:xfrm>
          <a:prstGeom prst="rect">
            <a:avLst/>
          </a:prstGeom>
        </p:spPr>
      </p:pic>
      <p:grpSp>
        <p:nvGrpSpPr>
          <p:cNvPr id="2" name="Gruppieren 1">
            <a:extLst>
              <a:ext uri="{FF2B5EF4-FFF2-40B4-BE49-F238E27FC236}">
                <a16:creationId xmlns:a16="http://schemas.microsoft.com/office/drawing/2014/main" id="{851B108A-C3EA-CC49-9569-39C400EDEEC9}"/>
              </a:ext>
            </a:extLst>
          </p:cNvPr>
          <p:cNvGrpSpPr/>
          <p:nvPr/>
        </p:nvGrpSpPr>
        <p:grpSpPr>
          <a:xfrm>
            <a:off x="928857" y="1372452"/>
            <a:ext cx="2708140" cy="5297987"/>
            <a:chOff x="928857" y="1372452"/>
            <a:chExt cx="2708140" cy="5297987"/>
          </a:xfrm>
        </p:grpSpPr>
        <p:sp>
          <p:nvSpPr>
            <p:cNvPr id="88" name="Rechteck 87">
              <a:extLst>
                <a:ext uri="{FF2B5EF4-FFF2-40B4-BE49-F238E27FC236}">
                  <a16:creationId xmlns:a16="http://schemas.microsoft.com/office/drawing/2014/main" id="{3B045475-07C8-9442-B11E-7B091D44A3C2}"/>
                </a:ext>
              </a:extLst>
            </p:cNvPr>
            <p:cNvSpPr/>
            <p:nvPr/>
          </p:nvSpPr>
          <p:spPr>
            <a:xfrm>
              <a:off x="943399" y="2173899"/>
              <a:ext cx="2693598" cy="5847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6">
                      <a:lumMod val="50000"/>
                    </a:schemeClr>
                  </a:solidFill>
                </a:rPr>
                <a:t>Hecken, Gehölze, Obstgärten, Alleen</a:t>
              </a:r>
            </a:p>
          </p:txBody>
        </p:sp>
        <p:sp>
          <p:nvSpPr>
            <p:cNvPr id="89" name="Rechteck 88">
              <a:extLst>
                <a:ext uri="{FF2B5EF4-FFF2-40B4-BE49-F238E27FC236}">
                  <a16:creationId xmlns:a16="http://schemas.microsoft.com/office/drawing/2014/main" id="{A7F61694-BB7D-384A-8027-1111AF3F04B8}"/>
                </a:ext>
              </a:extLst>
            </p:cNvPr>
            <p:cNvSpPr/>
            <p:nvPr/>
          </p:nvSpPr>
          <p:spPr>
            <a:xfrm>
              <a:off x="932502" y="1372452"/>
              <a:ext cx="2700885" cy="7277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20000"/>
                      <a:lumOff val="80000"/>
                    </a:schemeClr>
                  </a:solidFill>
                </a:rPr>
                <a:t>Naturwald, Altholzinseln, lichte Wälder</a:t>
              </a:r>
            </a:p>
          </p:txBody>
        </p:sp>
        <p:sp>
          <p:nvSpPr>
            <p:cNvPr id="90" name="Rechteck 89">
              <a:extLst>
                <a:ext uri="{FF2B5EF4-FFF2-40B4-BE49-F238E27FC236}">
                  <a16:creationId xmlns:a16="http://schemas.microsoft.com/office/drawing/2014/main" id="{867E774C-9E26-4942-A549-9923B5E63CB1}"/>
                </a:ext>
              </a:extLst>
            </p:cNvPr>
            <p:cNvSpPr/>
            <p:nvPr/>
          </p:nvSpPr>
          <p:spPr>
            <a:xfrm>
              <a:off x="944202" y="3570233"/>
              <a:ext cx="2689185" cy="727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accent1">
                      <a:lumMod val="50000"/>
                    </a:schemeClr>
                  </a:solidFill>
                </a:rPr>
                <a:t>Fliessgewässer</a:t>
              </a:r>
              <a:r>
                <a:rPr lang="de-DE" dirty="0">
                  <a:solidFill>
                    <a:schemeClr val="accent1">
                      <a:lumMod val="50000"/>
                    </a:schemeClr>
                  </a:solidFill>
                </a:rPr>
                <a:t>, Auen, Quellen</a:t>
              </a:r>
            </a:p>
          </p:txBody>
        </p:sp>
        <p:sp>
          <p:nvSpPr>
            <p:cNvPr id="91" name="Rechteck 90">
              <a:extLst>
                <a:ext uri="{FF2B5EF4-FFF2-40B4-BE49-F238E27FC236}">
                  <a16:creationId xmlns:a16="http://schemas.microsoft.com/office/drawing/2014/main" id="{B036E144-9DC4-C94E-BED7-CC979EDA4440}"/>
                </a:ext>
              </a:extLst>
            </p:cNvPr>
            <p:cNvSpPr/>
            <p:nvPr/>
          </p:nvSpPr>
          <p:spPr>
            <a:xfrm>
              <a:off x="953464" y="2832573"/>
              <a:ext cx="2679923" cy="67555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Flach- und Hochmoore, Tümpel, Weiher, Seen</a:t>
              </a:r>
            </a:p>
          </p:txBody>
        </p:sp>
        <p:sp>
          <p:nvSpPr>
            <p:cNvPr id="92" name="Rechteck 91">
              <a:extLst>
                <a:ext uri="{FF2B5EF4-FFF2-40B4-BE49-F238E27FC236}">
                  <a16:creationId xmlns:a16="http://schemas.microsoft.com/office/drawing/2014/main" id="{52EFA635-AE64-B14A-8999-A9F1B3FD5D1A}"/>
                </a:ext>
              </a:extLst>
            </p:cNvPr>
            <p:cNvSpPr/>
            <p:nvPr/>
          </p:nvSpPr>
          <p:spPr>
            <a:xfrm>
              <a:off x="936144" y="4367753"/>
              <a:ext cx="2693598" cy="7252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accent1">
                      <a:lumMod val="50000"/>
                    </a:schemeClr>
                  </a:solidFill>
                </a:rPr>
                <a:t>Magerwiesen, Bunt-brachen, </a:t>
              </a:r>
              <a:r>
                <a:rPr lang="de-DE" dirty="0" err="1">
                  <a:solidFill>
                    <a:schemeClr val="accent1">
                      <a:lumMod val="50000"/>
                    </a:schemeClr>
                  </a:solidFill>
                </a:rPr>
                <a:t>Ruderalflächen</a:t>
              </a:r>
              <a:endParaRPr lang="de-DE" dirty="0">
                <a:solidFill>
                  <a:schemeClr val="accent1">
                    <a:lumMod val="50000"/>
                  </a:schemeClr>
                </a:solidFill>
              </a:endParaRPr>
            </a:p>
          </p:txBody>
        </p:sp>
        <p:sp>
          <p:nvSpPr>
            <p:cNvPr id="93" name="Rechteck 92">
              <a:extLst>
                <a:ext uri="{FF2B5EF4-FFF2-40B4-BE49-F238E27FC236}">
                  <a16:creationId xmlns:a16="http://schemas.microsoft.com/office/drawing/2014/main" id="{2414BF5F-66AF-E34B-B779-71511CCC20E9}"/>
                </a:ext>
              </a:extLst>
            </p:cNvPr>
            <p:cNvSpPr/>
            <p:nvPr/>
          </p:nvSpPr>
          <p:spPr>
            <a:xfrm>
              <a:off x="932501" y="5150144"/>
              <a:ext cx="2700885" cy="725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Trockenlebensräume (Z.B. Wiesen u. Weiden)</a:t>
              </a:r>
            </a:p>
          </p:txBody>
        </p:sp>
        <p:sp>
          <p:nvSpPr>
            <p:cNvPr id="14" name="Rechteck 13">
              <a:extLst>
                <a:ext uri="{FF2B5EF4-FFF2-40B4-BE49-F238E27FC236}">
                  <a16:creationId xmlns:a16="http://schemas.microsoft.com/office/drawing/2014/main" id="{C571CBFD-0C87-7740-B67B-68C789EA5390}"/>
                </a:ext>
              </a:extLst>
            </p:cNvPr>
            <p:cNvSpPr/>
            <p:nvPr/>
          </p:nvSpPr>
          <p:spPr>
            <a:xfrm>
              <a:off x="928857" y="5945179"/>
              <a:ext cx="2700885" cy="7252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Flächen/Korridore ohne Störung durch Licht</a:t>
              </a:r>
            </a:p>
          </p:txBody>
        </p:sp>
      </p:grpSp>
      <p:sp>
        <p:nvSpPr>
          <p:cNvPr id="15" name="Textfeld 14">
            <a:extLst>
              <a:ext uri="{FF2B5EF4-FFF2-40B4-BE49-F238E27FC236}">
                <a16:creationId xmlns:a16="http://schemas.microsoft.com/office/drawing/2014/main" id="{7C075452-618B-5A4D-B584-45537E8BA91F}"/>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Ökologische Infrastruktur und ihre Bedeutung</a:t>
            </a:r>
          </a:p>
        </p:txBody>
      </p:sp>
    </p:spTree>
    <p:extLst>
      <p:ext uri="{BB962C8B-B14F-4D97-AF65-F5344CB8AC3E}">
        <p14:creationId xmlns:p14="http://schemas.microsoft.com/office/powerpoint/2010/main" val="304224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6403AB8-AD2D-4B46-B794-8FF809653112}"/>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Ökologische Infrastruktur und ihre Bedeutung</a:t>
            </a:r>
          </a:p>
        </p:txBody>
      </p:sp>
      <p:sp>
        <p:nvSpPr>
          <p:cNvPr id="5" name="Inhaltsplatzhalter 1">
            <a:extLst>
              <a:ext uri="{FF2B5EF4-FFF2-40B4-BE49-F238E27FC236}">
                <a16:creationId xmlns:a16="http://schemas.microsoft.com/office/drawing/2014/main" id="{AF34532F-5402-8C44-9842-F4044C4DF701}"/>
              </a:ext>
            </a:extLst>
          </p:cNvPr>
          <p:cNvSpPr txBox="1">
            <a:spLocks/>
          </p:cNvSpPr>
          <p:nvPr/>
        </p:nvSpPr>
        <p:spPr bwMode="auto">
          <a:xfrm>
            <a:off x="792059" y="2547240"/>
            <a:ext cx="8591997" cy="214135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de-DE"/>
            </a:defPPr>
            <a:lvl1pPr>
              <a:lnSpc>
                <a:spcPts val="3360"/>
              </a:lnSpc>
              <a:spcBef>
                <a:spcPct val="20000"/>
              </a:spcBef>
              <a:spcAft>
                <a:spcPts val="1200"/>
              </a:spcAft>
              <a:defRPr sz="2800">
                <a:solidFill>
                  <a:srgbClr val="7D7D7D"/>
                </a:solidFill>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457200" indent="-457200">
              <a:lnSpc>
                <a:spcPct val="150000"/>
              </a:lnSpc>
              <a:buFont typeface="Wingdings" pitchFamily="2" charset="2"/>
              <a:buChar char="Ø"/>
            </a:pPr>
            <a:r>
              <a:rPr lang="de-CH" sz="2400" dirty="0"/>
              <a:t>Arten brauchen spezifische Lebensräume</a:t>
            </a:r>
          </a:p>
          <a:p>
            <a:pPr marL="457200" indent="-457200">
              <a:lnSpc>
                <a:spcPct val="150000"/>
              </a:lnSpc>
              <a:buFont typeface="Wingdings" pitchFamily="2" charset="2"/>
              <a:buChar char="Ø"/>
            </a:pPr>
            <a:r>
              <a:rPr lang="de-CH" sz="2400" dirty="0"/>
              <a:t>Es braucht Raum für Populationen</a:t>
            </a:r>
          </a:p>
          <a:p>
            <a:pPr marL="457200" indent="-457200">
              <a:lnSpc>
                <a:spcPct val="150000"/>
              </a:lnSpc>
              <a:buFont typeface="Wingdings" pitchFamily="2" charset="2"/>
              <a:buChar char="Ø"/>
            </a:pPr>
            <a:r>
              <a:rPr lang="de-CH" sz="2400" dirty="0"/>
              <a:t>Das Richtige richtig miteinander vernetzen</a:t>
            </a:r>
          </a:p>
        </p:txBody>
      </p:sp>
      <p:pic>
        <p:nvPicPr>
          <p:cNvPr id="6" name="Bild 1" descr="Bildschirmfoto 2016-09-10 um 19.46.32.png">
            <a:extLst>
              <a:ext uri="{FF2B5EF4-FFF2-40B4-BE49-F238E27FC236}">
                <a16:creationId xmlns:a16="http://schemas.microsoft.com/office/drawing/2014/main" id="{FF337909-7BA6-3D4A-9E3B-F6884533CF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957879" y="1287262"/>
            <a:ext cx="1681423" cy="1620263"/>
          </a:xfrm>
          <a:prstGeom prst="rect">
            <a:avLst/>
          </a:prstGeom>
        </p:spPr>
      </p:pic>
      <p:pic>
        <p:nvPicPr>
          <p:cNvPr id="7" name="Bild 2" descr="Bildschirmfoto 2016-09-10 um 19.47.36.png">
            <a:extLst>
              <a:ext uri="{FF2B5EF4-FFF2-40B4-BE49-F238E27FC236}">
                <a16:creationId xmlns:a16="http://schemas.microsoft.com/office/drawing/2014/main" id="{A0629AF8-C966-0346-9A39-2BE429D285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05143" y="2971217"/>
            <a:ext cx="1634159" cy="1617002"/>
          </a:xfrm>
          <a:prstGeom prst="rect">
            <a:avLst/>
          </a:prstGeom>
        </p:spPr>
      </p:pic>
      <p:pic>
        <p:nvPicPr>
          <p:cNvPr id="8" name="Bild 3" descr="Bildschirmfoto 2016-09-10 um 19.48.18.png">
            <a:extLst>
              <a:ext uri="{FF2B5EF4-FFF2-40B4-BE49-F238E27FC236}">
                <a16:creationId xmlns:a16="http://schemas.microsoft.com/office/drawing/2014/main" id="{802315C0-0286-AA45-94AD-852CDB64068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019151" y="4634719"/>
            <a:ext cx="1634586" cy="1600846"/>
          </a:xfrm>
          <a:prstGeom prst="rect">
            <a:avLst/>
          </a:prstGeom>
        </p:spPr>
      </p:pic>
      <p:sp>
        <p:nvSpPr>
          <p:cNvPr id="9" name="Rechteck 8">
            <a:extLst>
              <a:ext uri="{FF2B5EF4-FFF2-40B4-BE49-F238E27FC236}">
                <a16:creationId xmlns:a16="http://schemas.microsoft.com/office/drawing/2014/main" id="{1701CE59-D76A-4449-B3E7-F8E305987495}"/>
              </a:ext>
            </a:extLst>
          </p:cNvPr>
          <p:cNvSpPr/>
          <p:nvPr/>
        </p:nvSpPr>
        <p:spPr>
          <a:xfrm>
            <a:off x="696789" y="1499703"/>
            <a:ext cx="8782538" cy="501035"/>
          </a:xfrm>
          <a:prstGeom prst="rect">
            <a:avLst/>
          </a:prstGeom>
        </p:spPr>
        <p:txBody>
          <a:bodyPr wrap="square">
            <a:spAutoFit/>
          </a:bodyPr>
          <a:lstStyle/>
          <a:p>
            <a:pPr>
              <a:lnSpc>
                <a:spcPts val="3360"/>
              </a:lnSpc>
              <a:spcBef>
                <a:spcPct val="20000"/>
              </a:spcBef>
              <a:spcAft>
                <a:spcPts val="1200"/>
              </a:spcAft>
              <a:defRPr/>
            </a:pPr>
            <a:r>
              <a:rPr lang="de-DE" sz="2400" b="1" dirty="0">
                <a:solidFill>
                  <a:srgbClr val="7D7D7D"/>
                </a:solidFill>
              </a:rPr>
              <a:t>Grundsätze für ein wirksames Lebensnetz: </a:t>
            </a:r>
          </a:p>
        </p:txBody>
      </p:sp>
      <p:pic>
        <p:nvPicPr>
          <p:cNvPr id="2" name="Grafik 1">
            <a:extLst>
              <a:ext uri="{FF2B5EF4-FFF2-40B4-BE49-F238E27FC236}">
                <a16:creationId xmlns:a16="http://schemas.microsoft.com/office/drawing/2014/main" id="{02A968B3-2C40-E048-8333-643D774FCD2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3000" contrast="19000"/>
                    </a14:imgEffect>
                  </a14:imgLayer>
                </a14:imgProps>
              </a:ext>
              <a:ext uri="{28A0092B-C50C-407E-A947-70E740481C1C}">
                <a14:useLocalDpi xmlns:a14="http://schemas.microsoft.com/office/drawing/2010/main"/>
              </a:ext>
            </a:extLst>
          </a:blip>
          <a:srcRect/>
          <a:stretch/>
        </p:blipFill>
        <p:spPr>
          <a:xfrm>
            <a:off x="8369721" y="2971217"/>
            <a:ext cx="1572162" cy="1600845"/>
          </a:xfrm>
          <a:prstGeom prst="rect">
            <a:avLst/>
          </a:prstGeom>
        </p:spPr>
      </p:pic>
      <p:pic>
        <p:nvPicPr>
          <p:cNvPr id="4" name="Grafik 3">
            <a:extLst>
              <a:ext uri="{FF2B5EF4-FFF2-40B4-BE49-F238E27FC236}">
                <a16:creationId xmlns:a16="http://schemas.microsoft.com/office/drawing/2014/main" id="{61A6F1D9-3915-8040-8D65-C4EAF105677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385717" y="4648888"/>
            <a:ext cx="1572163" cy="1586677"/>
          </a:xfrm>
          <a:prstGeom prst="rect">
            <a:avLst/>
          </a:prstGeom>
        </p:spPr>
      </p:pic>
      <p:pic>
        <p:nvPicPr>
          <p:cNvPr id="11" name="Picture 10">
            <a:extLst>
              <a:ext uri="{FF2B5EF4-FFF2-40B4-BE49-F238E27FC236}">
                <a16:creationId xmlns:a16="http://schemas.microsoft.com/office/drawing/2014/main" id="{A19B491B-97DB-D845-BD06-A757B83868E0}"/>
              </a:ext>
            </a:extLst>
          </p:cNvPr>
          <p:cNvPicPr>
            <a:picLocks/>
          </p:cNvPicPr>
          <p:nvPr/>
        </p:nvPicPr>
        <p:blipFill rotWithShape="1">
          <a:blip r:embed="rId9" cstate="hqprint">
            <a:extLst>
              <a:ext uri="{28A0092B-C50C-407E-A947-70E740481C1C}">
                <a14:useLocalDpi xmlns:a14="http://schemas.microsoft.com/office/drawing/2010/main"/>
              </a:ext>
            </a:extLst>
          </a:blip>
          <a:srcRect l="-21"/>
          <a:stretch/>
        </p:blipFill>
        <p:spPr>
          <a:xfrm>
            <a:off x="8377719" y="1287261"/>
            <a:ext cx="1556166" cy="1620263"/>
          </a:xfrm>
          <a:prstGeom prst="rect">
            <a:avLst/>
          </a:prstGeom>
        </p:spPr>
      </p:pic>
    </p:spTree>
    <p:extLst>
      <p:ext uri="{BB962C8B-B14F-4D97-AF65-F5344CB8AC3E}">
        <p14:creationId xmlns:p14="http://schemas.microsoft.com/office/powerpoint/2010/main" val="3138674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Himmel, draußen, Vogel, Zweig enthält.&#10;&#10;Automatisch generierte Beschreibung">
            <a:extLst>
              <a:ext uri="{FF2B5EF4-FFF2-40B4-BE49-F238E27FC236}">
                <a16:creationId xmlns:a16="http://schemas.microsoft.com/office/drawing/2014/main" id="{F1A95B4B-020E-9C47-9D56-89996B88D30E}"/>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6377230" y="4263713"/>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Grafik 5" descr="Ein Bild, das Vogel, sitzend, draußen, Raubvogel enthält.&#10;&#10;Automatisch generierte Beschreibung">
            <a:extLst>
              <a:ext uri="{FF2B5EF4-FFF2-40B4-BE49-F238E27FC236}">
                <a16:creationId xmlns:a16="http://schemas.microsoft.com/office/drawing/2014/main" id="{71B5103A-0E6B-DB48-9CEF-34094292CBB0}"/>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r="-3" b="-3"/>
          <a:stretch/>
        </p:blipFill>
        <p:spPr>
          <a:xfrm flipH="1">
            <a:off x="5838449" y="1565915"/>
            <a:ext cx="2275745"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8" name="Grafik 7" descr="Ein Bild, das Gras, draußen, Himmel, Baum enthält.&#10;&#10;Automatisch generierte Beschreibung">
            <a:extLst>
              <a:ext uri="{FF2B5EF4-FFF2-40B4-BE49-F238E27FC236}">
                <a16:creationId xmlns:a16="http://schemas.microsoft.com/office/drawing/2014/main" id="{1D5C4AB6-FD7B-AC46-9BE0-BF3446446321}"/>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7984949" y="-42001"/>
            <a:ext cx="4184445" cy="3587556"/>
          </a:xfrm>
          <a:custGeom>
            <a:avLst/>
            <a:gdLst/>
            <a:ahLst/>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effectLst>
            <a:softEdge rad="0"/>
          </a:effectLst>
        </p:spPr>
      </p:pic>
      <p:pic>
        <p:nvPicPr>
          <p:cNvPr id="11" name="Inhaltsplatzhalter 3" descr="DSC04092.JPG">
            <a:extLst>
              <a:ext uri="{FF2B5EF4-FFF2-40B4-BE49-F238E27FC236}">
                <a16:creationId xmlns:a16="http://schemas.microsoft.com/office/drawing/2014/main" id="{7CAD54A6-89A2-8142-89BE-7A2FCA77636F}"/>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rcRect b="-1"/>
          <a:stretch/>
        </p:blipFill>
        <p:spPr>
          <a:xfrm>
            <a:off x="9050619" y="4193756"/>
            <a:ext cx="3118775" cy="2664244"/>
          </a:xfrm>
          <a:custGeom>
            <a:avLst/>
            <a:gdLst/>
            <a:ahLst/>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effectLst>
            <a:softEdge rad="0"/>
          </a:effectLst>
        </p:spPr>
      </p:pic>
      <p:sp>
        <p:nvSpPr>
          <p:cNvPr id="9" name="Textfeld 8">
            <a:extLst>
              <a:ext uri="{FF2B5EF4-FFF2-40B4-BE49-F238E27FC236}">
                <a16:creationId xmlns:a16="http://schemas.microsoft.com/office/drawing/2014/main" id="{DEDBDED7-57EE-E340-8FFC-44696B37E1C5}"/>
              </a:ext>
            </a:extLst>
          </p:cNvPr>
          <p:cNvSpPr txBox="1"/>
          <p:nvPr/>
        </p:nvSpPr>
        <p:spPr>
          <a:xfrm>
            <a:off x="512618" y="318543"/>
            <a:ext cx="6361148" cy="1077218"/>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Ö.I. : Arten brauchen spezifische Lebensräume</a:t>
            </a:r>
          </a:p>
        </p:txBody>
      </p:sp>
      <p:sp>
        <p:nvSpPr>
          <p:cNvPr id="12" name="Inhaltsplatzhalter 1">
            <a:extLst>
              <a:ext uri="{FF2B5EF4-FFF2-40B4-BE49-F238E27FC236}">
                <a16:creationId xmlns:a16="http://schemas.microsoft.com/office/drawing/2014/main" id="{BA784921-6491-A342-9661-762BA14B8F01}"/>
              </a:ext>
            </a:extLst>
          </p:cNvPr>
          <p:cNvSpPr txBox="1">
            <a:spLocks/>
          </p:cNvSpPr>
          <p:nvPr/>
        </p:nvSpPr>
        <p:spPr bwMode="auto">
          <a:xfrm>
            <a:off x="581318" y="2988106"/>
            <a:ext cx="5795912" cy="2166747"/>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de-DE"/>
            </a:defPPr>
            <a:lvl1pPr>
              <a:lnSpc>
                <a:spcPct val="150000"/>
              </a:lnSpc>
              <a:spcBef>
                <a:spcPct val="20000"/>
              </a:spcBef>
              <a:spcAft>
                <a:spcPts val="1200"/>
              </a:spcAft>
              <a:defRPr sz="2800">
                <a:solidFill>
                  <a:srgbClr val="7D7D7D"/>
                </a:solidFill>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a:lnSpc>
                <a:spcPct val="100000"/>
              </a:lnSpc>
            </a:pPr>
            <a:r>
              <a:rPr lang="de-CH" sz="2400" dirty="0"/>
              <a:t>Die Vorkommen der Tier- und Pflanzenarten bestimmen die Kern-      und Vernetzungsgebiete!</a:t>
            </a:r>
          </a:p>
          <a:p>
            <a:pPr>
              <a:lnSpc>
                <a:spcPct val="100000"/>
              </a:lnSpc>
            </a:pPr>
            <a:r>
              <a:rPr lang="de-CH" sz="2400" dirty="0"/>
              <a:t>Die Lebensraumansprüche definieren deren Gestaltung.</a:t>
            </a:r>
          </a:p>
        </p:txBody>
      </p:sp>
    </p:spTree>
    <p:extLst>
      <p:ext uri="{BB962C8B-B14F-4D97-AF65-F5344CB8AC3E}">
        <p14:creationId xmlns:p14="http://schemas.microsoft.com/office/powerpoint/2010/main" val="3217817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p:cNvSpPr txBox="1">
            <a:spLocks/>
          </p:cNvSpPr>
          <p:nvPr/>
        </p:nvSpPr>
        <p:spPr bwMode="auto">
          <a:xfrm>
            <a:off x="759583" y="1565727"/>
            <a:ext cx="6452932" cy="811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a:r>
              <a:rPr lang="de-CH" dirty="0">
                <a:solidFill>
                  <a:srgbClr val="7D7D7D"/>
                </a:solidFill>
                <a:latin typeface="+mn-lt"/>
                <a:ea typeface="ＭＳ Ｐゴシック" charset="0"/>
                <a:cs typeface="ＭＳ Ｐゴシック" charset="0"/>
              </a:rPr>
              <a:t>Populationen brauchen Raum: </a:t>
            </a:r>
          </a:p>
        </p:txBody>
      </p:sp>
      <p:sp>
        <p:nvSpPr>
          <p:cNvPr id="8" name="Textfeld 7">
            <a:extLst>
              <a:ext uri="{FF2B5EF4-FFF2-40B4-BE49-F238E27FC236}">
                <a16:creationId xmlns:a16="http://schemas.microsoft.com/office/drawing/2014/main" id="{882CB5FE-8C93-0244-BB46-B97C765645EA}"/>
              </a:ext>
            </a:extLst>
          </p:cNvPr>
          <p:cNvSpPr txBox="1"/>
          <p:nvPr/>
        </p:nvSpPr>
        <p:spPr>
          <a:xfrm>
            <a:off x="512618" y="318543"/>
            <a:ext cx="10492876"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 I. : Es braucht Raum für Populationen</a:t>
            </a:r>
          </a:p>
        </p:txBody>
      </p:sp>
      <p:sp>
        <p:nvSpPr>
          <p:cNvPr id="9" name="Inhaltsplatzhalter 1">
            <a:extLst>
              <a:ext uri="{FF2B5EF4-FFF2-40B4-BE49-F238E27FC236}">
                <a16:creationId xmlns:a16="http://schemas.microsoft.com/office/drawing/2014/main" id="{C8827669-F3CD-264E-821C-88AB146BF56C}"/>
              </a:ext>
            </a:extLst>
          </p:cNvPr>
          <p:cNvSpPr txBox="1">
            <a:spLocks/>
          </p:cNvSpPr>
          <p:nvPr/>
        </p:nvSpPr>
        <p:spPr bwMode="auto">
          <a:xfrm>
            <a:off x="759582" y="2206997"/>
            <a:ext cx="5997183" cy="3367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a:endParaRPr lang="de-CH" b="0" dirty="0">
              <a:solidFill>
                <a:srgbClr val="7D7D7D"/>
              </a:solidFill>
              <a:latin typeface="+mn-lt"/>
              <a:ea typeface="ＭＳ Ｐゴシック" charset="0"/>
              <a:cs typeface="ＭＳ Ｐゴシック" charset="0"/>
            </a:endParaRPr>
          </a:p>
          <a:p>
            <a:pPr marL="0" indent="0">
              <a:lnSpc>
                <a:spcPct val="150000"/>
              </a:lnSpc>
            </a:pPr>
            <a:r>
              <a:rPr lang="de-CH" b="0" dirty="0">
                <a:solidFill>
                  <a:srgbClr val="7D7D7D"/>
                </a:solidFill>
                <a:latin typeface="+mn-lt"/>
                <a:ea typeface="ＭＳ Ｐゴシック" charset="0"/>
                <a:cs typeface="ＭＳ Ｐゴシック" charset="0"/>
              </a:rPr>
              <a:t>Einzelne Pflanze:  einige cm</a:t>
            </a:r>
            <a:r>
              <a:rPr lang="de-CH" b="0" baseline="30000" dirty="0">
                <a:solidFill>
                  <a:srgbClr val="7D7D7D"/>
                </a:solidFill>
                <a:latin typeface="+mn-lt"/>
                <a:ea typeface="ＭＳ Ｐゴシック" charset="0"/>
                <a:cs typeface="ＭＳ Ｐゴシック" charset="0"/>
              </a:rPr>
              <a:t>2</a:t>
            </a:r>
            <a:endParaRPr lang="de-CH" b="0" dirty="0">
              <a:solidFill>
                <a:srgbClr val="7D7D7D"/>
              </a:solidFill>
              <a:latin typeface="+mn-lt"/>
              <a:ea typeface="ＭＳ Ｐゴシック" charset="0"/>
              <a:cs typeface="ＭＳ Ｐゴシック" charset="0"/>
            </a:endParaRPr>
          </a:p>
          <a:p>
            <a:pPr marL="0" indent="0">
              <a:lnSpc>
                <a:spcPct val="150000"/>
              </a:lnSpc>
            </a:pPr>
            <a:r>
              <a:rPr lang="de-CH" b="0" dirty="0">
                <a:solidFill>
                  <a:srgbClr val="7D7D7D"/>
                </a:solidFill>
                <a:latin typeface="+mn-lt"/>
                <a:ea typeface="ＭＳ Ｐゴシック" charset="0"/>
                <a:cs typeface="ＭＳ Ｐゴシック" charset="0"/>
              </a:rPr>
              <a:t>Feldgrille: 		  einige m</a:t>
            </a:r>
            <a:r>
              <a:rPr lang="de-CH" b="0" baseline="30000" dirty="0">
                <a:solidFill>
                  <a:srgbClr val="7D7D7D"/>
                </a:solidFill>
                <a:latin typeface="+mn-lt"/>
                <a:ea typeface="ＭＳ Ｐゴシック" charset="0"/>
                <a:cs typeface="ＭＳ Ｐゴシック" charset="0"/>
              </a:rPr>
              <a:t>2</a:t>
            </a:r>
            <a:r>
              <a:rPr lang="de-CH" b="0" dirty="0">
                <a:solidFill>
                  <a:srgbClr val="7D7D7D"/>
                </a:solidFill>
                <a:latin typeface="+mn-lt"/>
                <a:ea typeface="ＭＳ Ｐゴシック" charset="0"/>
                <a:cs typeface="ＭＳ Ｐゴシック" charset="0"/>
              </a:rPr>
              <a:t> </a:t>
            </a:r>
          </a:p>
          <a:p>
            <a:pPr marL="0" indent="0">
              <a:lnSpc>
                <a:spcPct val="150000"/>
              </a:lnSpc>
            </a:pPr>
            <a:r>
              <a:rPr lang="de-CH" b="0" dirty="0">
                <a:solidFill>
                  <a:srgbClr val="7D7D7D"/>
                </a:solidFill>
                <a:latin typeface="+mn-lt"/>
                <a:ea typeface="ＭＳ Ｐゴシック" charset="0"/>
                <a:cs typeface="ＭＳ Ｐゴシック" charset="0"/>
              </a:rPr>
              <a:t>Neuntöter:		  1,5 - 6 ha</a:t>
            </a:r>
          </a:p>
          <a:p>
            <a:pPr marL="0" indent="0">
              <a:lnSpc>
                <a:spcPct val="150000"/>
              </a:lnSpc>
            </a:pPr>
            <a:r>
              <a:rPr lang="de-CH" b="0" dirty="0">
                <a:solidFill>
                  <a:srgbClr val="7D7D7D"/>
                </a:solidFill>
                <a:latin typeface="+mn-lt"/>
                <a:ea typeface="ＭＳ Ｐゴシック" charset="0"/>
                <a:cs typeface="ＭＳ Ｐゴシック" charset="0"/>
              </a:rPr>
              <a:t>Steinkauz:		  5 - 17 ha</a:t>
            </a:r>
          </a:p>
          <a:p>
            <a:pPr marL="0" indent="0">
              <a:lnSpc>
                <a:spcPct val="150000"/>
              </a:lnSpc>
            </a:pPr>
            <a:r>
              <a:rPr lang="de-CH" b="0" dirty="0">
                <a:solidFill>
                  <a:srgbClr val="7D7D7D"/>
                </a:solidFill>
                <a:latin typeface="+mn-lt"/>
                <a:ea typeface="ＭＳ Ｐゴシック" charset="0"/>
                <a:cs typeface="ＭＳ Ｐゴシック" charset="0"/>
              </a:rPr>
              <a:t>Steinadlerpaar: 	  ~ 50 km</a:t>
            </a:r>
            <a:r>
              <a:rPr lang="de-CH" b="0" baseline="30000" dirty="0">
                <a:solidFill>
                  <a:srgbClr val="7D7D7D"/>
                </a:solidFill>
                <a:latin typeface="+mn-lt"/>
                <a:ea typeface="ＭＳ Ｐゴシック" charset="0"/>
                <a:cs typeface="ＭＳ Ｐゴシック" charset="0"/>
              </a:rPr>
              <a:t>2</a:t>
            </a:r>
            <a:endParaRPr lang="de-CH" b="0" dirty="0">
              <a:solidFill>
                <a:srgbClr val="7D7D7D"/>
              </a:solidFill>
              <a:latin typeface="+mn-lt"/>
              <a:ea typeface="ＭＳ Ｐゴシック" charset="0"/>
              <a:cs typeface="ＭＳ Ｐゴシック" charset="0"/>
            </a:endParaRPr>
          </a:p>
        </p:txBody>
      </p:sp>
      <p:sp>
        <p:nvSpPr>
          <p:cNvPr id="10" name="Rechteck 9">
            <a:extLst>
              <a:ext uri="{FF2B5EF4-FFF2-40B4-BE49-F238E27FC236}">
                <a16:creationId xmlns:a16="http://schemas.microsoft.com/office/drawing/2014/main" id="{EB1FB5BD-8F70-1D4A-AEBD-8ACB0532C0EA}"/>
              </a:ext>
            </a:extLst>
          </p:cNvPr>
          <p:cNvSpPr/>
          <p:nvPr/>
        </p:nvSpPr>
        <p:spPr>
          <a:xfrm>
            <a:off x="11005494" y="5644612"/>
            <a:ext cx="1040670" cy="338554"/>
          </a:xfrm>
          <a:prstGeom prst="rect">
            <a:avLst/>
          </a:prstGeom>
        </p:spPr>
        <p:txBody>
          <a:bodyPr wrap="none">
            <a:spAutoFit/>
          </a:bodyPr>
          <a:lstStyle/>
          <a:p>
            <a:pPr defTabSz="457200">
              <a:defRPr/>
            </a:pPr>
            <a:r>
              <a:rPr lang="de-DE" sz="1600" b="1" dirty="0">
                <a:solidFill>
                  <a:schemeClr val="bg1"/>
                </a:solidFill>
                <a:ea typeface="ＭＳ Ｐゴシック" charset="0"/>
              </a:rPr>
              <a:t>Stuttgart</a:t>
            </a:r>
          </a:p>
        </p:txBody>
      </p:sp>
      <p:pic>
        <p:nvPicPr>
          <p:cNvPr id="12" name="Inhaltsplatzhalter 3" descr="farnsberg_oeI.jpg">
            <a:extLst>
              <a:ext uri="{FF2B5EF4-FFF2-40B4-BE49-F238E27FC236}">
                <a16:creationId xmlns:a16="http://schemas.microsoft.com/office/drawing/2014/main" id="{623F92F8-8807-A949-A1FB-CD02DB72020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59056" y="1544588"/>
            <a:ext cx="6096000" cy="3610064"/>
          </a:xfrm>
          <a:prstGeom prst="rect">
            <a:avLst/>
          </a:prstGeom>
        </p:spPr>
      </p:pic>
      <p:sp>
        <p:nvSpPr>
          <p:cNvPr id="13" name="Textfeld 12">
            <a:extLst>
              <a:ext uri="{FF2B5EF4-FFF2-40B4-BE49-F238E27FC236}">
                <a16:creationId xmlns:a16="http://schemas.microsoft.com/office/drawing/2014/main" id="{47F50C3B-17F4-C548-96E8-5C26BD9FAD09}"/>
              </a:ext>
            </a:extLst>
          </p:cNvPr>
          <p:cNvSpPr txBox="1"/>
          <p:nvPr/>
        </p:nvSpPr>
        <p:spPr>
          <a:xfrm>
            <a:off x="5759056" y="5175791"/>
            <a:ext cx="5600349" cy="400110"/>
          </a:xfrm>
          <a:prstGeom prst="rect">
            <a:avLst/>
          </a:prstGeom>
          <a:solidFill>
            <a:schemeClr val="bg1">
              <a:alpha val="79000"/>
            </a:schemeClr>
          </a:solidFill>
        </p:spPr>
        <p:txBody>
          <a:bodyPr wrap="square" rtlCol="0">
            <a:spAutoFit/>
          </a:bodyPr>
          <a:lstStyle/>
          <a:p>
            <a:r>
              <a:rPr lang="de-DE" sz="2000" dirty="0">
                <a:solidFill>
                  <a:schemeClr val="tx1">
                    <a:lumMod val="50000"/>
                    <a:lumOff val="50000"/>
                  </a:schemeClr>
                </a:solidFill>
              </a:rPr>
              <a:t>Lebensnetz des Neuntöters am </a:t>
            </a:r>
            <a:r>
              <a:rPr lang="de-DE" sz="2000" dirty="0" err="1">
                <a:solidFill>
                  <a:schemeClr val="tx1">
                    <a:lumMod val="50000"/>
                    <a:lumOff val="50000"/>
                  </a:schemeClr>
                </a:solidFill>
              </a:rPr>
              <a:t>Farnsberg</a:t>
            </a:r>
            <a:endParaRPr lang="de-DE" sz="2000" dirty="0">
              <a:solidFill>
                <a:srgbClr val="FF0000"/>
              </a:solidFill>
            </a:endParaRPr>
          </a:p>
        </p:txBody>
      </p:sp>
    </p:spTree>
    <p:extLst>
      <p:ext uri="{BB962C8B-B14F-4D97-AF65-F5344CB8AC3E}">
        <p14:creationId xmlns:p14="http://schemas.microsoft.com/office/powerpoint/2010/main" val="2856027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6403AB8-AD2D-4B46-B794-8FF809653112}"/>
              </a:ext>
            </a:extLst>
          </p:cNvPr>
          <p:cNvSpPr txBox="1"/>
          <p:nvPr/>
        </p:nvSpPr>
        <p:spPr>
          <a:xfrm>
            <a:off x="512618" y="256988"/>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2. Die Ö.I. : Das Richtige richtig miteinander vernetzen</a:t>
            </a:r>
          </a:p>
        </p:txBody>
      </p:sp>
      <p:sp>
        <p:nvSpPr>
          <p:cNvPr id="11" name="Inhaltsplatzhalter 1">
            <a:extLst>
              <a:ext uri="{FF2B5EF4-FFF2-40B4-BE49-F238E27FC236}">
                <a16:creationId xmlns:a16="http://schemas.microsoft.com/office/drawing/2014/main" id="{17614A2D-C165-774F-BCF0-7296C4E78A70}"/>
              </a:ext>
            </a:extLst>
          </p:cNvPr>
          <p:cNvSpPr txBox="1">
            <a:spLocks/>
          </p:cNvSpPr>
          <p:nvPr/>
        </p:nvSpPr>
        <p:spPr bwMode="auto">
          <a:xfrm>
            <a:off x="612206" y="1495551"/>
            <a:ext cx="8784976" cy="990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lvl="1" indent="0"/>
            <a:r>
              <a:rPr lang="de-CH" dirty="0">
                <a:solidFill>
                  <a:srgbClr val="7D7D7D"/>
                </a:solidFill>
                <a:latin typeface="+mn-lt"/>
                <a:ea typeface="ＭＳ Ｐゴシック" charset="0"/>
                <a:cs typeface="ＭＳ Ｐゴシック" charset="0"/>
              </a:rPr>
              <a:t>Vernetzung bedeutet: </a:t>
            </a:r>
            <a:br>
              <a:rPr lang="de-CH" dirty="0">
                <a:solidFill>
                  <a:srgbClr val="7D7D7D"/>
                </a:solidFill>
                <a:latin typeface="+mn-lt"/>
                <a:ea typeface="ＭＳ Ｐゴシック" charset="0"/>
                <a:cs typeface="ＭＳ Ｐゴシック" charset="0"/>
              </a:rPr>
            </a:br>
            <a:r>
              <a:rPr lang="de-CH" dirty="0">
                <a:solidFill>
                  <a:srgbClr val="7D7D7D"/>
                </a:solidFill>
                <a:latin typeface="+mn-lt"/>
                <a:ea typeface="ＭＳ Ｐゴシック" charset="0"/>
                <a:cs typeface="ＭＳ Ｐゴシック" charset="0"/>
              </a:rPr>
              <a:t>Spezifische Mobilität ermöglichen</a:t>
            </a:r>
          </a:p>
        </p:txBody>
      </p:sp>
      <p:sp>
        <p:nvSpPr>
          <p:cNvPr id="12" name="Inhaltsplatzhalter 1">
            <a:extLst>
              <a:ext uri="{FF2B5EF4-FFF2-40B4-BE49-F238E27FC236}">
                <a16:creationId xmlns:a16="http://schemas.microsoft.com/office/drawing/2014/main" id="{D8016A3A-2DA4-1740-A68C-6389EBBA26FF}"/>
              </a:ext>
            </a:extLst>
          </p:cNvPr>
          <p:cNvSpPr txBox="1">
            <a:spLocks/>
          </p:cNvSpPr>
          <p:nvPr/>
        </p:nvSpPr>
        <p:spPr bwMode="auto">
          <a:xfrm>
            <a:off x="721056" y="3009720"/>
            <a:ext cx="5374944" cy="2480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359527" lvl="1" indent="-342900">
              <a:lnSpc>
                <a:spcPts val="3600"/>
              </a:lnSpc>
              <a:buFont typeface="Wingdings" pitchFamily="2" charset="2"/>
              <a:buChar char="Ø"/>
            </a:pPr>
            <a:r>
              <a:rPr lang="de-CH" b="0" dirty="0">
                <a:solidFill>
                  <a:srgbClr val="7D7D7D"/>
                </a:solidFill>
                <a:latin typeface="+mn-lt"/>
                <a:ea typeface="ＭＳ Ｐゴシック" charset="0"/>
                <a:cs typeface="ＭＳ Ｐゴシック" charset="0"/>
              </a:rPr>
              <a:t>Trittsteine zwischen Kerngebieten schaffen</a:t>
            </a:r>
          </a:p>
          <a:p>
            <a:pPr marL="359527" lvl="1" indent="-342900">
              <a:lnSpc>
                <a:spcPts val="3600"/>
              </a:lnSpc>
              <a:buFont typeface="Wingdings" pitchFamily="2" charset="2"/>
              <a:buChar char="Ø"/>
            </a:pPr>
            <a:r>
              <a:rPr lang="de-CH" b="0" dirty="0">
                <a:solidFill>
                  <a:srgbClr val="7D7D7D"/>
                </a:solidFill>
                <a:latin typeface="+mn-lt"/>
                <a:ea typeface="ＭＳ Ｐゴシック" charset="0"/>
                <a:cs typeface="ＭＳ Ｐゴシック" charset="0"/>
              </a:rPr>
              <a:t>Hindernisse eliminieren</a:t>
            </a:r>
          </a:p>
          <a:p>
            <a:pPr marL="359527" lvl="1" indent="-342900">
              <a:lnSpc>
                <a:spcPts val="3600"/>
              </a:lnSpc>
              <a:buFont typeface="Wingdings" pitchFamily="2" charset="2"/>
              <a:buChar char="Ø"/>
            </a:pPr>
            <a:r>
              <a:rPr lang="de-CH" b="0" dirty="0">
                <a:solidFill>
                  <a:srgbClr val="7D7D7D"/>
                </a:solidFill>
                <a:latin typeface="+mn-lt"/>
                <a:ea typeface="ＭＳ Ｐゴシック" charset="0"/>
                <a:cs typeface="ＭＳ Ｐゴシック" charset="0"/>
              </a:rPr>
              <a:t>Lebensräume in erreichbaren Distanzen schaffen</a:t>
            </a:r>
          </a:p>
        </p:txBody>
      </p:sp>
      <p:sp>
        <p:nvSpPr>
          <p:cNvPr id="13" name="Rechteck 12">
            <a:extLst>
              <a:ext uri="{FF2B5EF4-FFF2-40B4-BE49-F238E27FC236}">
                <a16:creationId xmlns:a16="http://schemas.microsoft.com/office/drawing/2014/main" id="{69824FBE-A715-1A46-9062-4AD10369F939}"/>
              </a:ext>
            </a:extLst>
          </p:cNvPr>
          <p:cNvSpPr/>
          <p:nvPr/>
        </p:nvSpPr>
        <p:spPr>
          <a:xfrm>
            <a:off x="5715000" y="6168642"/>
            <a:ext cx="5157145" cy="523220"/>
          </a:xfrm>
          <a:prstGeom prst="rect">
            <a:avLst/>
          </a:prstGeom>
        </p:spPr>
        <p:txBody>
          <a:bodyPr wrap="square">
            <a:spAutoFit/>
          </a:bodyPr>
          <a:lstStyle/>
          <a:p>
            <a:r>
              <a:rPr lang="de-CH" sz="2800" dirty="0">
                <a:solidFill>
                  <a:srgbClr val="7D7D7D"/>
                </a:solidFill>
                <a:ea typeface="ＭＳ Ｐゴシック" charset="0"/>
                <a:cs typeface="ＭＳ Ｐゴシック" charset="0"/>
              </a:rPr>
              <a:t>Saisonale Wanderung</a:t>
            </a:r>
            <a:endParaRPr lang="de-DE" sz="2800" dirty="0">
              <a:solidFill>
                <a:srgbClr val="7D7D7D"/>
              </a:solidFill>
            </a:endParaRPr>
          </a:p>
        </p:txBody>
      </p:sp>
      <p:sp>
        <p:nvSpPr>
          <p:cNvPr id="14" name="Rechteck 13">
            <a:extLst>
              <a:ext uri="{FF2B5EF4-FFF2-40B4-BE49-F238E27FC236}">
                <a16:creationId xmlns:a16="http://schemas.microsoft.com/office/drawing/2014/main" id="{1B54DB8E-22CA-814B-BB29-CC04F291A390}"/>
              </a:ext>
            </a:extLst>
          </p:cNvPr>
          <p:cNvSpPr/>
          <p:nvPr/>
        </p:nvSpPr>
        <p:spPr>
          <a:xfrm>
            <a:off x="9891912" y="1196965"/>
            <a:ext cx="2105063" cy="523220"/>
          </a:xfrm>
          <a:prstGeom prst="rect">
            <a:avLst/>
          </a:prstGeom>
        </p:spPr>
        <p:txBody>
          <a:bodyPr wrap="none">
            <a:spAutoFit/>
          </a:bodyPr>
          <a:lstStyle/>
          <a:p>
            <a:r>
              <a:rPr lang="de-CH" sz="2800" dirty="0">
                <a:solidFill>
                  <a:srgbClr val="7D7D7D"/>
                </a:solidFill>
                <a:ea typeface="ＭＳ Ｐゴシック" charset="0"/>
                <a:cs typeface="ＭＳ Ｐゴシック" charset="0"/>
              </a:rPr>
              <a:t>Ausbreitung</a:t>
            </a:r>
            <a:endParaRPr lang="de-DE" sz="2800" dirty="0">
              <a:solidFill>
                <a:srgbClr val="7D7D7D"/>
              </a:solidFill>
            </a:endParaRPr>
          </a:p>
        </p:txBody>
      </p:sp>
      <p:sp>
        <p:nvSpPr>
          <p:cNvPr id="15" name="Rechteck 14">
            <a:extLst>
              <a:ext uri="{FF2B5EF4-FFF2-40B4-BE49-F238E27FC236}">
                <a16:creationId xmlns:a16="http://schemas.microsoft.com/office/drawing/2014/main" id="{A727BD00-8E87-D84A-9A64-195571512FFA}"/>
              </a:ext>
            </a:extLst>
          </p:cNvPr>
          <p:cNvSpPr/>
          <p:nvPr/>
        </p:nvSpPr>
        <p:spPr>
          <a:xfrm>
            <a:off x="7242649" y="2064697"/>
            <a:ext cx="1645002" cy="954107"/>
          </a:xfrm>
          <a:prstGeom prst="rect">
            <a:avLst/>
          </a:prstGeom>
        </p:spPr>
        <p:txBody>
          <a:bodyPr wrap="none">
            <a:spAutoFit/>
          </a:bodyPr>
          <a:lstStyle/>
          <a:p>
            <a:r>
              <a:rPr lang="de-CH" sz="2800" dirty="0">
                <a:solidFill>
                  <a:srgbClr val="7D7D7D"/>
                </a:solidFill>
                <a:ea typeface="ＭＳ Ｐゴシック" charset="0"/>
                <a:cs typeface="ＭＳ Ｐゴシック" charset="0"/>
              </a:rPr>
              <a:t>Tägliche </a:t>
            </a:r>
            <a:br>
              <a:rPr lang="de-CH" sz="2800" dirty="0">
                <a:solidFill>
                  <a:srgbClr val="7D7D7D"/>
                </a:solidFill>
                <a:ea typeface="ＭＳ Ｐゴシック" charset="0"/>
                <a:cs typeface="ＭＳ Ｐゴシック" charset="0"/>
              </a:rPr>
            </a:br>
            <a:r>
              <a:rPr lang="de-CH" sz="2800" dirty="0">
                <a:solidFill>
                  <a:srgbClr val="7D7D7D"/>
                </a:solidFill>
                <a:ea typeface="ＭＳ Ｐゴシック" charset="0"/>
                <a:cs typeface="ＭＳ Ｐゴシック" charset="0"/>
              </a:rPr>
              <a:t>Mobilität</a:t>
            </a:r>
            <a:endParaRPr lang="de-DE" sz="2800" dirty="0">
              <a:solidFill>
                <a:srgbClr val="7D7D7D"/>
              </a:solidFill>
            </a:endParaRPr>
          </a:p>
        </p:txBody>
      </p:sp>
      <p:pic>
        <p:nvPicPr>
          <p:cNvPr id="16" name="Bild 5" descr="Bildschirmfoto 2016-09-10 um 19.48.18.png">
            <a:extLst>
              <a:ext uri="{FF2B5EF4-FFF2-40B4-BE49-F238E27FC236}">
                <a16:creationId xmlns:a16="http://schemas.microsoft.com/office/drawing/2014/main" id="{B0F3ED80-EA84-8843-A2BC-A9ADE42E3C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71" r="-2" b="-2"/>
          <a:stretch/>
        </p:blipFill>
        <p:spPr>
          <a:xfrm>
            <a:off x="6733312" y="3069237"/>
            <a:ext cx="2826326" cy="2826326"/>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7" name="Bild 1">
            <a:extLst>
              <a:ext uri="{FF2B5EF4-FFF2-40B4-BE49-F238E27FC236}">
                <a16:creationId xmlns:a16="http://schemas.microsoft.com/office/drawing/2014/main" id="{D768EF93-434A-CD49-AC37-5A9AAE3CCE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22923" y="1767255"/>
            <a:ext cx="3022055" cy="2611660"/>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8" name="Bild 6">
            <a:extLst>
              <a:ext uri="{FF2B5EF4-FFF2-40B4-BE49-F238E27FC236}">
                <a16:creationId xmlns:a16="http://schemas.microsoft.com/office/drawing/2014/main" id="{E8169039-EFFF-344A-A4F9-4B7D4EDCA06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250241" y="4557331"/>
            <a:ext cx="2941759" cy="2312947"/>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52211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454079EC-6680-0644-83C5-64DE6831451A}"/>
              </a:ext>
            </a:extLst>
          </p:cNvPr>
          <p:cNvSpPr txBox="1">
            <a:spLocks/>
          </p:cNvSpPr>
          <p:nvPr/>
        </p:nvSpPr>
        <p:spPr>
          <a:xfrm>
            <a:off x="604154" y="640777"/>
            <a:ext cx="10908324" cy="1734889"/>
          </a:xfrm>
          <a:prstGeom prst="rect">
            <a:avLst/>
          </a:prstGeom>
        </p:spPr>
        <p:txBody>
          <a:bodyPr wrap="square"/>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000"/>
              </a:spcAft>
              <a:defRPr/>
            </a:pPr>
            <a:r>
              <a:rPr lang="de-DE" sz="4000" b="1" dirty="0">
                <a:solidFill>
                  <a:srgbClr val="006EAA"/>
                </a:solidFill>
                <a:latin typeface="Arial" panose="020B0604020202020204" pitchFamily="34" charset="0"/>
                <a:ea typeface="MS PGothic"/>
                <a:cs typeface="Arial" panose="020B0604020202020204" pitchFamily="34" charset="0"/>
              </a:rPr>
              <a:t>Ökologische Infrastruktur:</a:t>
            </a:r>
            <a:br>
              <a:rPr lang="de-DE" sz="4000" b="1" dirty="0">
                <a:solidFill>
                  <a:srgbClr val="006EAA"/>
                </a:solidFill>
                <a:latin typeface="Arial" panose="020B0604020202020204" pitchFamily="34" charset="0"/>
                <a:ea typeface="MS PGothic"/>
                <a:cs typeface="Arial" panose="020B0604020202020204" pitchFamily="34" charset="0"/>
              </a:rPr>
            </a:br>
            <a:r>
              <a:rPr lang="de-DE" sz="4000" b="1" dirty="0">
                <a:solidFill>
                  <a:srgbClr val="006EAA"/>
                </a:solidFill>
                <a:latin typeface="Arial" panose="020B0604020202020204" pitchFamily="34" charset="0"/>
                <a:ea typeface="MS PGothic"/>
                <a:cs typeface="Arial" panose="020B0604020202020204" pitchFamily="34" charset="0"/>
              </a:rPr>
              <a:t>Lebensnetz für die Schweiz</a:t>
            </a:r>
            <a:br>
              <a:rPr lang="de-DE" sz="4000" b="1" dirty="0">
                <a:solidFill>
                  <a:srgbClr val="006EAA"/>
                </a:solidFill>
                <a:latin typeface="Arial" panose="020B0604020202020204" pitchFamily="34" charset="0"/>
                <a:cs typeface="Arial" panose="020B0604020202020204" pitchFamily="34" charset="0"/>
              </a:rPr>
            </a:br>
            <a:endParaRPr lang="de-DE" sz="4000" b="1" dirty="0">
              <a:solidFill>
                <a:srgbClr val="006EAA"/>
              </a:solidFill>
              <a:latin typeface="Arial" panose="020B0604020202020204" pitchFamily="34" charset="0"/>
              <a:ea typeface="MS PGothic" charset="0"/>
              <a:cs typeface="Arial" panose="020B0604020202020204" pitchFamily="34" charset="0"/>
            </a:endParaRPr>
          </a:p>
        </p:txBody>
      </p:sp>
      <p:pic>
        <p:nvPicPr>
          <p:cNvPr id="9" name="Bild 4">
            <a:extLst>
              <a:ext uri="{FF2B5EF4-FFF2-40B4-BE49-F238E27FC236}">
                <a16:creationId xmlns:a16="http://schemas.microsoft.com/office/drawing/2014/main" id="{0CA0A065-B632-FA4C-98BA-DB35BA45240A}"/>
              </a:ext>
            </a:extLst>
          </p:cNvPr>
          <p:cNvPicPr>
            <a:picLocks noChangeAspect="1"/>
          </p:cNvPicPr>
          <p:nvPr/>
        </p:nvPicPr>
        <p:blipFill>
          <a:blip r:embed="rId3"/>
          <a:srcRect/>
          <a:stretch/>
        </p:blipFill>
        <p:spPr bwMode="auto">
          <a:xfrm>
            <a:off x="7294181" y="4659322"/>
            <a:ext cx="3452078" cy="1284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Inhaltsplatzhalter 2">
            <a:extLst>
              <a:ext uri="{FF2B5EF4-FFF2-40B4-BE49-F238E27FC236}">
                <a16:creationId xmlns:a16="http://schemas.microsoft.com/office/drawing/2014/main" id="{8F84BADA-CF73-E44E-A219-C7AEE324E4BF}"/>
              </a:ext>
            </a:extLst>
          </p:cNvPr>
          <p:cNvSpPr txBox="1">
            <a:spLocks/>
          </p:cNvSpPr>
          <p:nvPr/>
        </p:nvSpPr>
        <p:spPr bwMode="auto">
          <a:xfrm>
            <a:off x="7171921" y="2177644"/>
            <a:ext cx="5422077" cy="128410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defPPr>
              <a:defRPr lang="de-DE"/>
            </a:defPPr>
            <a:lvl1pPr>
              <a:lnSpc>
                <a:spcPct val="100000"/>
              </a:lnSpc>
              <a:spcBef>
                <a:spcPct val="0"/>
              </a:spcBef>
              <a:buNone/>
              <a:defRPr sz="4400" b="1">
                <a:solidFill>
                  <a:srgbClr val="006EAA"/>
                </a:solidFill>
                <a:latin typeface="Arial" panose="020B0604020202020204" pitchFamily="34" charset="0"/>
                <a:ea typeface="MS PGothic"/>
                <a:cs typeface="Arial" panose="020B0604020202020204" pitchFamily="34" charset="0"/>
              </a:defRPr>
            </a:lvl1pPr>
            <a:lvl2pPr marL="457200" indent="0" algn="ctr" rtl="0" eaLnBrk="0" fontAlgn="base" hangingPunct="0">
              <a:spcBef>
                <a:spcPct val="20000"/>
              </a:spcBef>
              <a:spcAft>
                <a:spcPct val="0"/>
              </a:spcAft>
              <a:buNone/>
              <a:defRPr sz="2400">
                <a:solidFill>
                  <a:srgbClr val="818079"/>
                </a:solidFill>
                <a:latin typeface="+mn-lt"/>
                <a:ea typeface="MS PGothic" panose="020B0600070205080204" pitchFamily="34" charset="-128"/>
                <a:cs typeface="MS PGothic" charset="0"/>
              </a:defRPr>
            </a:lvl2pPr>
            <a:lvl3pPr marL="914400" indent="0" algn="ctr" rtl="0" eaLnBrk="0" fontAlgn="base" hangingPunct="0">
              <a:spcBef>
                <a:spcPct val="20000"/>
              </a:spcBef>
              <a:spcAft>
                <a:spcPct val="0"/>
              </a:spcAft>
              <a:buNone/>
              <a:defRPr sz="2000">
                <a:solidFill>
                  <a:srgbClr val="818079"/>
                </a:solidFill>
                <a:latin typeface="+mn-lt"/>
                <a:ea typeface="MS PGothic" panose="020B0600070205080204" pitchFamily="34" charset="-128"/>
                <a:cs typeface="MS PGothic" charset="0"/>
              </a:defRPr>
            </a:lvl3pPr>
            <a:lvl4pPr marL="1371600" indent="0" algn="ctr" rtl="0" eaLnBrk="0" fontAlgn="base" hangingPunct="0">
              <a:spcBef>
                <a:spcPct val="20000"/>
              </a:spcBef>
              <a:spcAft>
                <a:spcPct val="0"/>
              </a:spcAft>
              <a:buNone/>
              <a:defRPr>
                <a:solidFill>
                  <a:srgbClr val="818079"/>
                </a:solidFill>
                <a:latin typeface="+mn-lt"/>
                <a:ea typeface="MS PGothic" panose="020B0600070205080204" pitchFamily="34" charset="-128"/>
                <a:cs typeface="MS PGothic" charset="0"/>
              </a:defRPr>
            </a:lvl4pPr>
            <a:lvl5pPr marL="1828800" indent="0" algn="ctr" rtl="0" eaLnBrk="0" fontAlgn="base" hangingPunct="0">
              <a:spcBef>
                <a:spcPct val="20000"/>
              </a:spcBef>
              <a:spcAft>
                <a:spcPct val="0"/>
              </a:spcAft>
              <a:buNone/>
              <a:defRPr>
                <a:solidFill>
                  <a:srgbClr val="818079"/>
                </a:solidFill>
                <a:latin typeface="+mn-lt"/>
                <a:ea typeface="MS PGothic" panose="020B0600070205080204" pitchFamily="34" charset="-128"/>
                <a:cs typeface="MS PGothic" charset="0"/>
              </a:defRPr>
            </a:lvl5pPr>
            <a:lvl6pPr marL="2286000" indent="0" algn="ctr" rtl="0" fontAlgn="base">
              <a:spcBef>
                <a:spcPct val="20000"/>
              </a:spcBef>
              <a:spcAft>
                <a:spcPct val="0"/>
              </a:spcAft>
              <a:buNone/>
              <a:defRPr>
                <a:solidFill>
                  <a:srgbClr val="FFFF66"/>
                </a:solidFill>
                <a:latin typeface="+mn-lt"/>
                <a:ea typeface="ＭＳ Ｐゴシック" charset="-128"/>
              </a:defRPr>
            </a:lvl6pPr>
            <a:lvl7pPr marL="2743200" indent="0" algn="ctr" rtl="0" fontAlgn="base">
              <a:spcBef>
                <a:spcPct val="20000"/>
              </a:spcBef>
              <a:spcAft>
                <a:spcPct val="0"/>
              </a:spcAft>
              <a:buNone/>
              <a:defRPr>
                <a:solidFill>
                  <a:srgbClr val="FFFF66"/>
                </a:solidFill>
                <a:latin typeface="+mn-lt"/>
                <a:ea typeface="ＭＳ Ｐゴシック" charset="-128"/>
              </a:defRPr>
            </a:lvl7pPr>
            <a:lvl8pPr marL="3200400" indent="0" algn="ctr" rtl="0" fontAlgn="base">
              <a:spcBef>
                <a:spcPct val="20000"/>
              </a:spcBef>
              <a:spcAft>
                <a:spcPct val="0"/>
              </a:spcAft>
              <a:buNone/>
              <a:defRPr>
                <a:solidFill>
                  <a:srgbClr val="FFFF66"/>
                </a:solidFill>
                <a:latin typeface="+mn-lt"/>
                <a:ea typeface="ＭＳ Ｐゴシック" charset="-128"/>
              </a:defRPr>
            </a:lvl8pPr>
            <a:lvl9pPr marL="3657600" indent="0" algn="ctr" rtl="0" fontAlgn="base">
              <a:spcBef>
                <a:spcPct val="20000"/>
              </a:spcBef>
              <a:spcAft>
                <a:spcPct val="0"/>
              </a:spcAft>
              <a:buNone/>
              <a:defRPr>
                <a:solidFill>
                  <a:srgbClr val="FFFF66"/>
                </a:solidFill>
                <a:latin typeface="+mn-lt"/>
                <a:ea typeface="ＭＳ Ｐゴシック" charset="-128"/>
              </a:defRPr>
            </a:lvl9pPr>
          </a:lstStyle>
          <a:p>
            <a:pPr>
              <a:lnSpc>
                <a:spcPct val="150000"/>
              </a:lnSpc>
            </a:pPr>
            <a:r>
              <a:rPr lang="de-DE" sz="2400" b="0" dirty="0"/>
              <a:t>Vorname, Name</a:t>
            </a:r>
          </a:p>
          <a:p>
            <a:pPr>
              <a:lnSpc>
                <a:spcPct val="150000"/>
              </a:lnSpc>
            </a:pPr>
            <a:r>
              <a:rPr lang="de-DE" sz="2400" b="0" dirty="0"/>
              <a:t>Naturschutzverein XXX</a:t>
            </a:r>
          </a:p>
          <a:p>
            <a:pPr>
              <a:lnSpc>
                <a:spcPct val="150000"/>
              </a:lnSpc>
            </a:pPr>
            <a:endParaRPr lang="de-DE" sz="2400" b="0" dirty="0"/>
          </a:p>
        </p:txBody>
      </p:sp>
      <p:pic>
        <p:nvPicPr>
          <p:cNvPr id="6" name="Grafik 5">
            <a:extLst>
              <a:ext uri="{FF2B5EF4-FFF2-40B4-BE49-F238E27FC236}">
                <a16:creationId xmlns:a16="http://schemas.microsoft.com/office/drawing/2014/main" id="{FD75D792-41A6-1842-86A4-17FD3B461D4C}"/>
              </a:ext>
            </a:extLst>
          </p:cNvPr>
          <p:cNvPicPr>
            <a:picLocks noChangeAspect="1"/>
          </p:cNvPicPr>
          <p:nvPr/>
        </p:nvPicPr>
        <p:blipFill>
          <a:blip r:embed="rId4"/>
          <a:srcRect l="63" r="63"/>
          <a:stretch/>
        </p:blipFill>
        <p:spPr>
          <a:xfrm>
            <a:off x="665578" y="2249424"/>
            <a:ext cx="6224675" cy="3693820"/>
          </a:xfrm>
          <a:prstGeom prst="rect">
            <a:avLst/>
          </a:prstGeom>
          <a:ln>
            <a:noFill/>
          </a:ln>
        </p:spPr>
      </p:pic>
    </p:spTree>
    <p:extLst>
      <p:ext uri="{BB962C8B-B14F-4D97-AF65-F5344CB8AC3E}">
        <p14:creationId xmlns:p14="http://schemas.microsoft.com/office/powerpoint/2010/main" val="120064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
            <a:extLst>
              <a:ext uri="{FF2B5EF4-FFF2-40B4-BE49-F238E27FC236}">
                <a16:creationId xmlns:a16="http://schemas.microsoft.com/office/drawing/2014/main" id="{5A1CA920-1E9D-184B-88EB-04A33874009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bwMode="auto">
          <a:xfrm>
            <a:off x="-1" y="867858"/>
            <a:ext cx="12192001" cy="59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74ECD125-5EB6-9F4A-945A-25165C32EF86}"/>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pic>
        <p:nvPicPr>
          <p:cNvPr id="9" name="Bild 1">
            <a:extLst>
              <a:ext uri="{FF2B5EF4-FFF2-40B4-BE49-F238E27FC236}">
                <a16:creationId xmlns:a16="http://schemas.microsoft.com/office/drawing/2014/main" id="{5C31903F-F7A4-E04D-9EE2-C522A76930B4}"/>
              </a:ext>
            </a:extLst>
          </p:cNvPr>
          <p:cNvPicPr>
            <a:picLocks noChangeAspect="1"/>
          </p:cNvPicPr>
          <p:nvPr/>
        </p:nvPicPr>
        <p:blipFill>
          <a:blip r:embed="rId4"/>
          <a:srcRect/>
          <a:stretch/>
        </p:blipFill>
        <p:spPr>
          <a:xfrm>
            <a:off x="160936" y="6197130"/>
            <a:ext cx="720000" cy="551612"/>
          </a:xfrm>
          <a:prstGeom prst="rect">
            <a:avLst/>
          </a:prstGeom>
        </p:spPr>
      </p:pic>
    </p:spTree>
    <p:extLst>
      <p:ext uri="{BB962C8B-B14F-4D97-AF65-F5344CB8AC3E}">
        <p14:creationId xmlns:p14="http://schemas.microsoft.com/office/powerpoint/2010/main" val="399688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1">
            <a:extLst>
              <a:ext uri="{FF2B5EF4-FFF2-40B4-BE49-F238E27FC236}">
                <a16:creationId xmlns:a16="http://schemas.microsoft.com/office/drawing/2014/main" id="{5A1CA920-1E9D-184B-88EB-04A33874009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bwMode="auto">
          <a:xfrm>
            <a:off x="-1" y="867858"/>
            <a:ext cx="12192001" cy="59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74ECD125-5EB6-9F4A-945A-25165C32EF86}"/>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pic>
        <p:nvPicPr>
          <p:cNvPr id="9" name="Bild 1">
            <a:extLst>
              <a:ext uri="{FF2B5EF4-FFF2-40B4-BE49-F238E27FC236}">
                <a16:creationId xmlns:a16="http://schemas.microsoft.com/office/drawing/2014/main" id="{5C31903F-F7A4-E04D-9EE2-C522A76930B4}"/>
              </a:ext>
            </a:extLst>
          </p:cNvPr>
          <p:cNvPicPr>
            <a:picLocks noChangeAspect="1"/>
          </p:cNvPicPr>
          <p:nvPr/>
        </p:nvPicPr>
        <p:blipFill>
          <a:blip r:embed="rId4"/>
          <a:srcRect/>
          <a:stretch/>
        </p:blipFill>
        <p:spPr>
          <a:xfrm>
            <a:off x="160936" y="6197130"/>
            <a:ext cx="720000" cy="551612"/>
          </a:xfrm>
          <a:prstGeom prst="rect">
            <a:avLst/>
          </a:prstGeom>
        </p:spPr>
      </p:pic>
      <p:sp>
        <p:nvSpPr>
          <p:cNvPr id="5" name="Rechteck 4">
            <a:extLst>
              <a:ext uri="{FF2B5EF4-FFF2-40B4-BE49-F238E27FC236}">
                <a16:creationId xmlns:a16="http://schemas.microsoft.com/office/drawing/2014/main" id="{68E22AC6-F2BB-6545-B7AD-48348D6D4244}"/>
              </a:ext>
            </a:extLst>
          </p:cNvPr>
          <p:cNvSpPr/>
          <p:nvPr/>
        </p:nvSpPr>
        <p:spPr>
          <a:xfrm>
            <a:off x="1109132" y="5062577"/>
            <a:ext cx="9973733" cy="954107"/>
          </a:xfrm>
          <a:prstGeom prst="rect">
            <a:avLst/>
          </a:prstGeom>
          <a:solidFill>
            <a:schemeClr val="bg1">
              <a:alpha val="87000"/>
            </a:schemeClr>
          </a:solidFill>
        </p:spPr>
        <p:txBody>
          <a:bodyPr wrap="square">
            <a:spAutoFit/>
          </a:bodyPr>
          <a:lstStyle/>
          <a:p>
            <a:pPr algn="ctr"/>
            <a:r>
              <a:rPr lang="de-CH" sz="2800" b="1" dirty="0">
                <a:solidFill>
                  <a:schemeClr val="tx1">
                    <a:lumMod val="65000"/>
                    <a:lumOff val="35000"/>
                  </a:schemeClr>
                </a:solidFill>
              </a:rPr>
              <a:t>Für den Erhalt der Biodiversität muss rund ein Drittel der Landesfläche geschützt werden.</a:t>
            </a:r>
          </a:p>
        </p:txBody>
      </p:sp>
    </p:spTree>
    <p:extLst>
      <p:ext uri="{BB962C8B-B14F-4D97-AF65-F5344CB8AC3E}">
        <p14:creationId xmlns:p14="http://schemas.microsoft.com/office/powerpoint/2010/main" val="1456034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Text, draußen, Gras, Baum enthält.&#10;&#10;Automatisch generierte Beschreibung">
            <a:extLst>
              <a:ext uri="{FF2B5EF4-FFF2-40B4-BE49-F238E27FC236}">
                <a16:creationId xmlns:a16="http://schemas.microsoft.com/office/drawing/2014/main" id="{92200452-4B90-B947-80BA-972CF86BED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D2139833-EA15-C04D-9485-19BE3D165A43}"/>
              </a:ext>
            </a:extLst>
          </p:cNvPr>
          <p:cNvSpPr/>
          <p:nvPr/>
        </p:nvSpPr>
        <p:spPr>
          <a:xfrm>
            <a:off x="424815" y="694267"/>
            <a:ext cx="3503718" cy="2734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a:extLst>
              <a:ext uri="{FF2B5EF4-FFF2-40B4-BE49-F238E27FC236}">
                <a16:creationId xmlns:a16="http://schemas.microsoft.com/office/drawing/2014/main" id="{FCC72F78-B480-A642-A62E-D647AC4F491E}"/>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16" name="Rechteck 15">
            <a:extLst>
              <a:ext uri="{FF2B5EF4-FFF2-40B4-BE49-F238E27FC236}">
                <a16:creationId xmlns:a16="http://schemas.microsoft.com/office/drawing/2014/main" id="{C206F311-A107-FA43-9342-47B6D78A6719}"/>
              </a:ext>
            </a:extLst>
          </p:cNvPr>
          <p:cNvSpPr/>
          <p:nvPr/>
        </p:nvSpPr>
        <p:spPr>
          <a:xfrm>
            <a:off x="595191" y="1463340"/>
            <a:ext cx="8782538" cy="1177117"/>
          </a:xfrm>
          <a:prstGeom prst="rect">
            <a:avLst/>
          </a:prstGeom>
        </p:spPr>
        <p:txBody>
          <a:bodyPr wrap="square">
            <a:spAutoFit/>
          </a:bodyPr>
          <a:lstStyle/>
          <a:p>
            <a:pPr>
              <a:lnSpc>
                <a:spcPts val="3360"/>
              </a:lnSpc>
              <a:spcBef>
                <a:spcPct val="20000"/>
              </a:spcBef>
              <a:spcAft>
                <a:spcPts val="1200"/>
              </a:spcAft>
            </a:pPr>
            <a:r>
              <a:rPr lang="de-DE" sz="2800" b="1" dirty="0">
                <a:solidFill>
                  <a:srgbClr val="7D7D7D"/>
                </a:solidFill>
              </a:rPr>
              <a:t>Schutzgebiete</a:t>
            </a:r>
          </a:p>
          <a:p>
            <a:pPr>
              <a:lnSpc>
                <a:spcPts val="3360"/>
              </a:lnSpc>
              <a:spcBef>
                <a:spcPct val="20000"/>
              </a:spcBef>
              <a:spcAft>
                <a:spcPts val="1200"/>
              </a:spcAft>
            </a:pPr>
            <a:endParaRPr lang="de-DE" sz="2800" dirty="0">
              <a:solidFill>
                <a:srgbClr val="7D7D7D"/>
              </a:solidFill>
            </a:endParaRPr>
          </a:p>
        </p:txBody>
      </p:sp>
      <p:sp>
        <p:nvSpPr>
          <p:cNvPr id="18" name="Rechteck 17">
            <a:extLst>
              <a:ext uri="{FF2B5EF4-FFF2-40B4-BE49-F238E27FC236}">
                <a16:creationId xmlns:a16="http://schemas.microsoft.com/office/drawing/2014/main" id="{517BDA45-F061-8348-B144-92870A340C79}"/>
              </a:ext>
            </a:extLst>
          </p:cNvPr>
          <p:cNvSpPr/>
          <p:nvPr/>
        </p:nvSpPr>
        <p:spPr>
          <a:xfrm>
            <a:off x="595190" y="2254438"/>
            <a:ext cx="5596375" cy="830997"/>
          </a:xfrm>
          <a:prstGeom prst="rect">
            <a:avLst/>
          </a:prstGeom>
        </p:spPr>
        <p:txBody>
          <a:bodyPr wrap="square">
            <a:spAutoFit/>
          </a:bodyPr>
          <a:lstStyle/>
          <a:p>
            <a:pPr marL="457200" indent="-457200">
              <a:spcBef>
                <a:spcPct val="20000"/>
              </a:spcBef>
              <a:spcAft>
                <a:spcPts val="1200"/>
              </a:spcAft>
              <a:buFont typeface="Wingdings" pitchFamily="2" charset="2"/>
              <a:buChar char="§"/>
            </a:pPr>
            <a:r>
              <a:rPr lang="de-CH" sz="2400" dirty="0">
                <a:solidFill>
                  <a:srgbClr val="7D7D7D"/>
                </a:solidFill>
              </a:rPr>
              <a:t>Bilden als Kerngebiete das Grundgerüst der Ö. I. </a:t>
            </a:r>
          </a:p>
        </p:txBody>
      </p:sp>
      <p:sp>
        <p:nvSpPr>
          <p:cNvPr id="21" name="Rechteck 20">
            <a:extLst>
              <a:ext uri="{FF2B5EF4-FFF2-40B4-BE49-F238E27FC236}">
                <a16:creationId xmlns:a16="http://schemas.microsoft.com/office/drawing/2014/main" id="{41AE0898-0CD4-664A-9A9A-CC5A9807C37D}"/>
              </a:ext>
            </a:extLst>
          </p:cNvPr>
          <p:cNvSpPr/>
          <p:nvPr/>
        </p:nvSpPr>
        <p:spPr>
          <a:xfrm>
            <a:off x="414971" y="3936246"/>
            <a:ext cx="5596374" cy="1200329"/>
          </a:xfrm>
          <a:prstGeom prst="rect">
            <a:avLst/>
          </a:prstGeom>
          <a:noFill/>
        </p:spPr>
        <p:txBody>
          <a:bodyPr wrap="square">
            <a:spAutoFit/>
          </a:bodyPr>
          <a:lstStyle/>
          <a:p>
            <a:pPr>
              <a:spcBef>
                <a:spcPct val="20000"/>
              </a:spcBef>
              <a:spcAft>
                <a:spcPts val="1200"/>
              </a:spcAft>
            </a:pPr>
            <a:r>
              <a:rPr lang="de-CH" sz="2400" dirty="0">
                <a:solidFill>
                  <a:srgbClr val="7D7D7D"/>
                </a:solidFill>
              </a:rPr>
              <a:t>	Erhalt und Pflege der Kern-	gebiete ist die Basis für den 	Aufbau des Lebensnetzes</a:t>
            </a:r>
          </a:p>
        </p:txBody>
      </p:sp>
      <p:sp>
        <p:nvSpPr>
          <p:cNvPr id="10" name="Pfeil nach rechts 9">
            <a:extLst>
              <a:ext uri="{FF2B5EF4-FFF2-40B4-BE49-F238E27FC236}">
                <a16:creationId xmlns:a16="http://schemas.microsoft.com/office/drawing/2014/main" id="{A34E16A2-5C88-E24B-931E-817ADB8E030E}"/>
              </a:ext>
            </a:extLst>
          </p:cNvPr>
          <p:cNvSpPr/>
          <p:nvPr/>
        </p:nvSpPr>
        <p:spPr>
          <a:xfrm>
            <a:off x="595190" y="4304958"/>
            <a:ext cx="594499" cy="474133"/>
          </a:xfrm>
          <a:prstGeom prst="rightArrow">
            <a:avLst/>
          </a:prstGeom>
          <a:solidFill>
            <a:srgbClr val="00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2" name="Grafik 21">
            <a:extLst>
              <a:ext uri="{FF2B5EF4-FFF2-40B4-BE49-F238E27FC236}">
                <a16:creationId xmlns:a16="http://schemas.microsoft.com/office/drawing/2014/main" id="{E5C239B5-4214-334E-B2C5-6A96F5BB5020}"/>
              </a:ext>
            </a:extLst>
          </p:cNvPr>
          <p:cNvPicPr>
            <a:picLocks noChangeAspect="1"/>
          </p:cNvPicPr>
          <p:nvPr/>
        </p:nvPicPr>
        <p:blipFill>
          <a:blip r:embed="rId4"/>
          <a:stretch>
            <a:fillRect/>
          </a:stretch>
        </p:blipFill>
        <p:spPr>
          <a:xfrm>
            <a:off x="140694" y="6170110"/>
            <a:ext cx="726536" cy="562235"/>
          </a:xfrm>
          <a:prstGeom prst="rect">
            <a:avLst/>
          </a:prstGeom>
        </p:spPr>
      </p:pic>
    </p:spTree>
    <p:extLst>
      <p:ext uri="{BB962C8B-B14F-4D97-AF65-F5344CB8AC3E}">
        <p14:creationId xmlns:p14="http://schemas.microsoft.com/office/powerpoint/2010/main" val="34815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5C1D2EA-DF56-C84D-A695-75922FE1D40B}"/>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4" name="Rechteck 3">
            <a:extLst>
              <a:ext uri="{FF2B5EF4-FFF2-40B4-BE49-F238E27FC236}">
                <a16:creationId xmlns:a16="http://schemas.microsoft.com/office/drawing/2014/main" id="{4859EC61-7343-F94F-BBFF-5BA1E0C93EB4}"/>
              </a:ext>
            </a:extLst>
          </p:cNvPr>
          <p:cNvSpPr/>
          <p:nvPr/>
        </p:nvSpPr>
        <p:spPr>
          <a:xfrm>
            <a:off x="557262" y="1226040"/>
            <a:ext cx="11679381" cy="1177182"/>
          </a:xfrm>
          <a:prstGeom prst="rect">
            <a:avLst/>
          </a:prstGeom>
        </p:spPr>
        <p:txBody>
          <a:bodyPr wrap="square">
            <a:spAutoFit/>
          </a:bodyPr>
          <a:lstStyle/>
          <a:p>
            <a:pPr>
              <a:lnSpc>
                <a:spcPts val="3360"/>
              </a:lnSpc>
              <a:spcBef>
                <a:spcPct val="20000"/>
              </a:spcBef>
              <a:spcAft>
                <a:spcPts val="1200"/>
              </a:spcAft>
            </a:pPr>
            <a:r>
              <a:rPr lang="de-DE" sz="2800" b="1" dirty="0">
                <a:solidFill>
                  <a:srgbClr val="7D7D7D"/>
                </a:solidFill>
              </a:rPr>
              <a:t>Schutzgebiete umfassen weniger als 10% der Landesfläche</a:t>
            </a:r>
          </a:p>
          <a:p>
            <a:pPr>
              <a:lnSpc>
                <a:spcPts val="3360"/>
              </a:lnSpc>
              <a:spcBef>
                <a:spcPct val="20000"/>
              </a:spcBef>
              <a:spcAft>
                <a:spcPts val="1200"/>
              </a:spcAft>
            </a:pPr>
            <a:endParaRPr lang="de-DE" sz="2800" b="1" dirty="0">
              <a:solidFill>
                <a:srgbClr val="7D7D7D"/>
              </a:solidFill>
            </a:endParaRPr>
          </a:p>
        </p:txBody>
      </p:sp>
      <p:sp>
        <p:nvSpPr>
          <p:cNvPr id="5" name="Rechteck 4">
            <a:extLst>
              <a:ext uri="{FF2B5EF4-FFF2-40B4-BE49-F238E27FC236}">
                <a16:creationId xmlns:a16="http://schemas.microsoft.com/office/drawing/2014/main" id="{A671B1C4-66CC-D243-9CF8-5F5E299B0D70}"/>
              </a:ext>
            </a:extLst>
          </p:cNvPr>
          <p:cNvSpPr/>
          <p:nvPr/>
        </p:nvSpPr>
        <p:spPr>
          <a:xfrm>
            <a:off x="879970" y="2137006"/>
            <a:ext cx="4775761" cy="2759730"/>
          </a:xfrm>
          <a:prstGeom prst="rect">
            <a:avLst/>
          </a:prstGeom>
          <a:ln>
            <a:noFill/>
          </a:ln>
        </p:spPr>
        <p:txBody>
          <a:bodyPr wrap="square">
            <a:spAutoFit/>
          </a:bodyPr>
          <a:lstStyle/>
          <a:p>
            <a:pPr>
              <a:lnSpc>
                <a:spcPts val="3360"/>
              </a:lnSpc>
              <a:spcBef>
                <a:spcPts val="572"/>
              </a:spcBef>
              <a:spcAft>
                <a:spcPts val="600"/>
              </a:spcAft>
            </a:pPr>
            <a:r>
              <a:rPr lang="de-CH" sz="2400" b="1" dirty="0">
                <a:solidFill>
                  <a:srgbClr val="7D7D7D"/>
                </a:solidFill>
              </a:rPr>
              <a:t>Nationale Biotopinventare:</a:t>
            </a:r>
          </a:p>
          <a:p>
            <a:pPr marL="457200" indent="-457200">
              <a:spcAft>
                <a:spcPts val="600"/>
              </a:spcAft>
              <a:buFont typeface="Wingdings" pitchFamily="2" charset="2"/>
              <a:buChar char="§"/>
            </a:pPr>
            <a:r>
              <a:rPr lang="de-CH" sz="2400" dirty="0">
                <a:solidFill>
                  <a:srgbClr val="7D7D7D"/>
                </a:solidFill>
              </a:rPr>
              <a:t>Hochmoore</a:t>
            </a:r>
          </a:p>
          <a:p>
            <a:pPr marL="457200" indent="-457200">
              <a:spcAft>
                <a:spcPts val="600"/>
              </a:spcAft>
              <a:buFont typeface="Wingdings" pitchFamily="2" charset="2"/>
              <a:buChar char="§"/>
            </a:pPr>
            <a:r>
              <a:rPr lang="de-CH" sz="2400" dirty="0">
                <a:solidFill>
                  <a:srgbClr val="7D7D7D"/>
                </a:solidFill>
              </a:rPr>
              <a:t>Flachmoore</a:t>
            </a:r>
          </a:p>
          <a:p>
            <a:pPr marL="457200" indent="-457200">
              <a:spcAft>
                <a:spcPts val="600"/>
              </a:spcAft>
              <a:buFont typeface="Wingdings" pitchFamily="2" charset="2"/>
              <a:buChar char="§"/>
            </a:pPr>
            <a:r>
              <a:rPr lang="de-CH" sz="2400" dirty="0">
                <a:solidFill>
                  <a:srgbClr val="7D7D7D"/>
                </a:solidFill>
              </a:rPr>
              <a:t>Auen</a:t>
            </a:r>
          </a:p>
          <a:p>
            <a:pPr marL="457200" indent="-457200">
              <a:spcAft>
                <a:spcPts val="600"/>
              </a:spcAft>
              <a:buFont typeface="Wingdings" pitchFamily="2" charset="2"/>
              <a:buChar char="§"/>
            </a:pPr>
            <a:r>
              <a:rPr lang="de-CH" sz="2400" dirty="0">
                <a:solidFill>
                  <a:srgbClr val="7D7D7D"/>
                </a:solidFill>
              </a:rPr>
              <a:t>Amphibienlaichgebiete</a:t>
            </a:r>
          </a:p>
          <a:p>
            <a:pPr marL="457200" indent="-457200">
              <a:spcAft>
                <a:spcPts val="600"/>
              </a:spcAft>
              <a:buFont typeface="Wingdings" pitchFamily="2" charset="2"/>
              <a:buChar char="§"/>
            </a:pPr>
            <a:r>
              <a:rPr lang="de-CH" sz="2400" dirty="0">
                <a:solidFill>
                  <a:srgbClr val="7D7D7D"/>
                </a:solidFill>
              </a:rPr>
              <a:t>Trockenwiesen und -weiden</a:t>
            </a:r>
          </a:p>
        </p:txBody>
      </p:sp>
      <p:sp>
        <p:nvSpPr>
          <p:cNvPr id="6" name="Rechteck 5">
            <a:extLst>
              <a:ext uri="{FF2B5EF4-FFF2-40B4-BE49-F238E27FC236}">
                <a16:creationId xmlns:a16="http://schemas.microsoft.com/office/drawing/2014/main" id="{8419E692-F1AF-C14C-8B2D-7E06D5D895AD}"/>
              </a:ext>
            </a:extLst>
          </p:cNvPr>
          <p:cNvSpPr/>
          <p:nvPr/>
        </p:nvSpPr>
        <p:spPr>
          <a:xfrm>
            <a:off x="6071359" y="2125702"/>
            <a:ext cx="6276114" cy="3206006"/>
          </a:xfrm>
          <a:prstGeom prst="rect">
            <a:avLst/>
          </a:prstGeom>
          <a:ln>
            <a:noFill/>
          </a:ln>
        </p:spPr>
        <p:txBody>
          <a:bodyPr wrap="square">
            <a:spAutoFit/>
          </a:bodyPr>
          <a:lstStyle/>
          <a:p>
            <a:pPr>
              <a:lnSpc>
                <a:spcPts val="3360"/>
              </a:lnSpc>
              <a:spcBef>
                <a:spcPts val="572"/>
              </a:spcBef>
              <a:spcAft>
                <a:spcPts val="600"/>
              </a:spcAft>
            </a:pPr>
            <a:r>
              <a:rPr lang="de-CH" sz="2400" b="1" dirty="0">
                <a:solidFill>
                  <a:srgbClr val="7D7D7D"/>
                </a:solidFill>
              </a:rPr>
              <a:t>Weitere Schutzgebiete:</a:t>
            </a:r>
          </a:p>
          <a:p>
            <a:pPr marL="457200" indent="-457200">
              <a:spcAft>
                <a:spcPts val="600"/>
              </a:spcAft>
              <a:buFont typeface="Wingdings" pitchFamily="2" charset="2"/>
              <a:buChar char="§"/>
            </a:pPr>
            <a:r>
              <a:rPr lang="de-CH" sz="2400" dirty="0">
                <a:solidFill>
                  <a:srgbClr val="7D7D7D"/>
                </a:solidFill>
              </a:rPr>
              <a:t>Schweizerischer Nationalpark</a:t>
            </a:r>
          </a:p>
          <a:p>
            <a:pPr marL="457200" indent="-457200">
              <a:spcAft>
                <a:spcPts val="600"/>
              </a:spcAft>
              <a:buFont typeface="Wingdings" pitchFamily="2" charset="2"/>
              <a:buChar char="§"/>
            </a:pPr>
            <a:r>
              <a:rPr lang="de-CH" sz="2400" dirty="0">
                <a:solidFill>
                  <a:srgbClr val="7D7D7D"/>
                </a:solidFill>
              </a:rPr>
              <a:t>Kantonale/Kommunale Gebiete</a:t>
            </a:r>
          </a:p>
          <a:p>
            <a:pPr marL="457200" indent="-457200">
              <a:spcAft>
                <a:spcPts val="600"/>
              </a:spcAft>
              <a:buFont typeface="Wingdings" pitchFamily="2" charset="2"/>
              <a:buChar char="§"/>
            </a:pPr>
            <a:r>
              <a:rPr lang="de-CH" sz="2400" dirty="0">
                <a:solidFill>
                  <a:srgbClr val="7D7D7D"/>
                </a:solidFill>
              </a:rPr>
              <a:t>Waldreservate</a:t>
            </a:r>
            <a:endParaRPr lang="de-CH" sz="2400" dirty="0">
              <a:solidFill>
                <a:srgbClr val="006EAB"/>
              </a:solidFill>
            </a:endParaRPr>
          </a:p>
          <a:p>
            <a:pPr marL="457200" indent="-457200">
              <a:spcAft>
                <a:spcPts val="600"/>
              </a:spcAft>
              <a:buFont typeface="Wingdings" pitchFamily="2" charset="2"/>
              <a:buChar char="§"/>
            </a:pPr>
            <a:r>
              <a:rPr lang="de-CH" sz="2400" dirty="0">
                <a:solidFill>
                  <a:srgbClr val="7D7D7D"/>
                </a:solidFill>
              </a:rPr>
              <a:t>Private Schutzgebiete</a:t>
            </a:r>
          </a:p>
          <a:p>
            <a:pPr marL="457200" indent="-457200">
              <a:spcAft>
                <a:spcPts val="600"/>
              </a:spcAft>
              <a:buFont typeface="Wingdings" pitchFamily="2" charset="2"/>
              <a:buChar char="§"/>
            </a:pPr>
            <a:r>
              <a:rPr lang="de-CH" sz="2400" dirty="0">
                <a:solidFill>
                  <a:srgbClr val="7D7D7D"/>
                </a:solidFill>
              </a:rPr>
              <a:t>Eidgenössische Jagdbanngebiete</a:t>
            </a:r>
            <a:r>
              <a:rPr lang="de-CH" sz="2400" dirty="0">
                <a:solidFill>
                  <a:srgbClr val="006EAB"/>
                </a:solidFill>
              </a:rPr>
              <a:t>*</a:t>
            </a:r>
          </a:p>
          <a:p>
            <a:pPr marL="457200" indent="-457200">
              <a:spcAft>
                <a:spcPts val="600"/>
              </a:spcAft>
              <a:buFont typeface="Wingdings" pitchFamily="2" charset="2"/>
              <a:buChar char="§"/>
            </a:pPr>
            <a:r>
              <a:rPr lang="de-CH" sz="2400" dirty="0">
                <a:solidFill>
                  <a:srgbClr val="7D7D7D"/>
                </a:solidFill>
              </a:rPr>
              <a:t>Wasser- und Zugvogelreservate</a:t>
            </a:r>
            <a:r>
              <a:rPr lang="de-CH" sz="2400" dirty="0">
                <a:solidFill>
                  <a:srgbClr val="006EAB"/>
                </a:solidFill>
              </a:rPr>
              <a:t>*</a:t>
            </a:r>
          </a:p>
        </p:txBody>
      </p:sp>
      <p:sp>
        <p:nvSpPr>
          <p:cNvPr id="7" name="Rechteck 6">
            <a:extLst>
              <a:ext uri="{FF2B5EF4-FFF2-40B4-BE49-F238E27FC236}">
                <a16:creationId xmlns:a16="http://schemas.microsoft.com/office/drawing/2014/main" id="{32E5F1FA-FFC4-2843-BBDE-F8F23B19D0D6}"/>
              </a:ext>
            </a:extLst>
          </p:cNvPr>
          <p:cNvSpPr/>
          <p:nvPr/>
        </p:nvSpPr>
        <p:spPr>
          <a:xfrm>
            <a:off x="8828420" y="5326513"/>
            <a:ext cx="3408223" cy="489365"/>
          </a:xfrm>
          <a:prstGeom prst="rect">
            <a:avLst/>
          </a:prstGeom>
        </p:spPr>
        <p:txBody>
          <a:bodyPr wrap="square">
            <a:spAutoFit/>
          </a:bodyPr>
          <a:lstStyle/>
          <a:p>
            <a:pPr>
              <a:lnSpc>
                <a:spcPts val="3360"/>
              </a:lnSpc>
              <a:spcBef>
                <a:spcPct val="20000"/>
              </a:spcBef>
              <a:spcAft>
                <a:spcPts val="1200"/>
              </a:spcAft>
            </a:pPr>
            <a:r>
              <a:rPr lang="en-US" sz="2400" i="1" dirty="0">
                <a:solidFill>
                  <a:srgbClr val="006EAB"/>
                </a:solidFill>
              </a:rPr>
              <a:t>*</a:t>
            </a:r>
            <a:r>
              <a:rPr lang="en-US" sz="2400" i="1" dirty="0">
                <a:solidFill>
                  <a:srgbClr val="7D7D7D"/>
                </a:solidFill>
              </a:rPr>
              <a:t> </a:t>
            </a:r>
            <a:r>
              <a:rPr lang="en-US" sz="2400" i="1" dirty="0" err="1">
                <a:solidFill>
                  <a:srgbClr val="7D7D7D"/>
                </a:solidFill>
              </a:rPr>
              <a:t>limitierter</a:t>
            </a:r>
            <a:r>
              <a:rPr lang="en-US" sz="2400" i="1" dirty="0">
                <a:solidFill>
                  <a:srgbClr val="7D7D7D"/>
                </a:solidFill>
              </a:rPr>
              <a:t> Schutz</a:t>
            </a:r>
            <a:endParaRPr lang="de-DE" sz="2400" i="1" dirty="0">
              <a:solidFill>
                <a:srgbClr val="7D7D7D"/>
              </a:solidFill>
            </a:endParaRPr>
          </a:p>
        </p:txBody>
      </p:sp>
      <p:sp>
        <p:nvSpPr>
          <p:cNvPr id="8" name="Rechteck 7">
            <a:extLst>
              <a:ext uri="{FF2B5EF4-FFF2-40B4-BE49-F238E27FC236}">
                <a16:creationId xmlns:a16="http://schemas.microsoft.com/office/drawing/2014/main" id="{4C95B5E5-DFA8-2B41-9044-BBBF394F00D7}"/>
              </a:ext>
            </a:extLst>
          </p:cNvPr>
          <p:cNvSpPr/>
          <p:nvPr/>
        </p:nvSpPr>
        <p:spPr>
          <a:xfrm>
            <a:off x="660398" y="1933811"/>
            <a:ext cx="4995333" cy="3865132"/>
          </a:xfrm>
          <a:prstGeom prst="rect">
            <a:avLst/>
          </a:prstGeom>
          <a:noFill/>
          <a:ln w="63500">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Rechteck 8">
            <a:extLst>
              <a:ext uri="{FF2B5EF4-FFF2-40B4-BE49-F238E27FC236}">
                <a16:creationId xmlns:a16="http://schemas.microsoft.com/office/drawing/2014/main" id="{1BC61E0A-3AAF-2B47-AB78-7932994638C3}"/>
              </a:ext>
            </a:extLst>
          </p:cNvPr>
          <p:cNvSpPr/>
          <p:nvPr/>
        </p:nvSpPr>
        <p:spPr>
          <a:xfrm>
            <a:off x="5875303" y="1950747"/>
            <a:ext cx="5774825" cy="3865132"/>
          </a:xfrm>
          <a:prstGeom prst="rect">
            <a:avLst/>
          </a:prstGeom>
          <a:noFill/>
          <a:ln w="63500">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extLst>
              <a:ext uri="{FF2B5EF4-FFF2-40B4-BE49-F238E27FC236}">
                <a16:creationId xmlns:a16="http://schemas.microsoft.com/office/drawing/2014/main" id="{7BE85075-101E-C346-B3C1-D38C08C80D2B}"/>
              </a:ext>
            </a:extLst>
          </p:cNvPr>
          <p:cNvSpPr/>
          <p:nvPr/>
        </p:nvSpPr>
        <p:spPr>
          <a:xfrm>
            <a:off x="1159933" y="5248233"/>
            <a:ext cx="3862827" cy="489365"/>
          </a:xfrm>
          <a:prstGeom prst="rect">
            <a:avLst/>
          </a:prstGeom>
        </p:spPr>
        <p:txBody>
          <a:bodyPr wrap="square">
            <a:spAutoFit/>
          </a:bodyPr>
          <a:lstStyle/>
          <a:p>
            <a:pPr>
              <a:lnSpc>
                <a:spcPts val="3360"/>
              </a:lnSpc>
              <a:spcBef>
                <a:spcPct val="20000"/>
              </a:spcBef>
              <a:spcAft>
                <a:spcPts val="1200"/>
              </a:spcAft>
            </a:pPr>
            <a:r>
              <a:rPr lang="en-US" sz="2400" b="1" dirty="0">
                <a:solidFill>
                  <a:srgbClr val="006EAB"/>
                </a:solidFill>
              </a:rPr>
              <a:t>2,2% der </a:t>
            </a:r>
            <a:r>
              <a:rPr lang="en-US" sz="2400" b="1" dirty="0" err="1">
                <a:solidFill>
                  <a:srgbClr val="006EAB"/>
                </a:solidFill>
              </a:rPr>
              <a:t>Landesfläche</a:t>
            </a:r>
            <a:endParaRPr lang="de-DE" sz="2400" b="1" dirty="0">
              <a:solidFill>
                <a:srgbClr val="7D7D7D"/>
              </a:solidFill>
            </a:endParaRPr>
          </a:p>
        </p:txBody>
      </p:sp>
    </p:spTree>
    <p:extLst>
      <p:ext uri="{BB962C8B-B14F-4D97-AF65-F5344CB8AC3E}">
        <p14:creationId xmlns:p14="http://schemas.microsoft.com/office/powerpoint/2010/main" val="1170457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5C1D2EA-DF56-C84D-A695-75922FE1D40B}"/>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pic>
        <p:nvPicPr>
          <p:cNvPr id="8" name="Bild 8" descr="DSC05628.JPG">
            <a:extLst>
              <a:ext uri="{FF2B5EF4-FFF2-40B4-BE49-F238E27FC236}">
                <a16:creationId xmlns:a16="http://schemas.microsoft.com/office/drawing/2014/main" id="{232F8588-1B30-0B4B-8279-D246C3D1327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6188075" y="854075"/>
            <a:ext cx="6861175" cy="5146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hteck 8">
            <a:extLst>
              <a:ext uri="{FF2B5EF4-FFF2-40B4-BE49-F238E27FC236}">
                <a16:creationId xmlns:a16="http://schemas.microsoft.com/office/drawing/2014/main" id="{0F1FBE6E-FD3F-4441-B861-7E2AB7CCB4C5}"/>
              </a:ext>
            </a:extLst>
          </p:cNvPr>
          <p:cNvSpPr/>
          <p:nvPr/>
        </p:nvSpPr>
        <p:spPr>
          <a:xfrm>
            <a:off x="710639" y="1747546"/>
            <a:ext cx="5893361" cy="937051"/>
          </a:xfrm>
          <a:prstGeom prst="rect">
            <a:avLst/>
          </a:prstGeom>
          <a:ln>
            <a:noFill/>
          </a:ln>
        </p:spPr>
        <p:txBody>
          <a:bodyPr wrap="square">
            <a:spAutoFit/>
          </a:bodyPr>
          <a:lstStyle/>
          <a:p>
            <a:pPr>
              <a:lnSpc>
                <a:spcPts val="3360"/>
              </a:lnSpc>
              <a:spcBef>
                <a:spcPts val="572"/>
              </a:spcBef>
              <a:spcAft>
                <a:spcPts val="600"/>
              </a:spcAft>
            </a:pPr>
            <a:r>
              <a:rPr lang="de-CH" sz="2400" dirty="0">
                <a:solidFill>
                  <a:srgbClr val="7D7D7D"/>
                </a:solidFill>
              </a:rPr>
              <a:t>Weitere wertvolle Lebensräume </a:t>
            </a:r>
            <a:br>
              <a:rPr lang="de-CH" sz="2400" dirty="0">
                <a:solidFill>
                  <a:srgbClr val="7D7D7D"/>
                </a:solidFill>
              </a:rPr>
            </a:br>
            <a:r>
              <a:rPr lang="de-CH" sz="2400" dirty="0">
                <a:solidFill>
                  <a:srgbClr val="7D7D7D"/>
                </a:solidFill>
              </a:rPr>
              <a:t>müssen geschützt werden, z.B.:</a:t>
            </a:r>
          </a:p>
        </p:txBody>
      </p:sp>
      <p:sp>
        <p:nvSpPr>
          <p:cNvPr id="10" name="Rechteck 9">
            <a:extLst>
              <a:ext uri="{FF2B5EF4-FFF2-40B4-BE49-F238E27FC236}">
                <a16:creationId xmlns:a16="http://schemas.microsoft.com/office/drawing/2014/main" id="{48474136-BDAC-0245-B935-05FFCC1D3180}"/>
              </a:ext>
            </a:extLst>
          </p:cNvPr>
          <p:cNvSpPr/>
          <p:nvPr/>
        </p:nvSpPr>
        <p:spPr>
          <a:xfrm>
            <a:off x="727571" y="2849671"/>
            <a:ext cx="5893361" cy="1800493"/>
          </a:xfrm>
          <a:prstGeom prst="rect">
            <a:avLst/>
          </a:prstGeom>
          <a:ln>
            <a:noFill/>
          </a:ln>
        </p:spPr>
        <p:txBody>
          <a:bodyPr wrap="square">
            <a:spAutoFit/>
          </a:bodyPr>
          <a:lstStyle/>
          <a:p>
            <a:pPr marL="457200" indent="-457200">
              <a:spcAft>
                <a:spcPts val="600"/>
              </a:spcAft>
              <a:buFont typeface="Wingdings" pitchFamily="2" charset="2"/>
              <a:buChar char="§"/>
            </a:pPr>
            <a:r>
              <a:rPr lang="de-CH" sz="2400" dirty="0">
                <a:solidFill>
                  <a:srgbClr val="7D7D7D"/>
                </a:solidFill>
              </a:rPr>
              <a:t>Hochstamm-Obstgärten</a:t>
            </a:r>
          </a:p>
          <a:p>
            <a:pPr marL="457200" indent="-457200">
              <a:spcAft>
                <a:spcPts val="600"/>
              </a:spcAft>
              <a:buFont typeface="Wingdings" pitchFamily="2" charset="2"/>
              <a:buChar char="§"/>
            </a:pPr>
            <a:r>
              <a:rPr lang="de-CH" sz="2400" dirty="0">
                <a:solidFill>
                  <a:srgbClr val="7D7D7D"/>
                </a:solidFill>
              </a:rPr>
              <a:t>Wiesenbrüter-Gebiete</a:t>
            </a:r>
          </a:p>
          <a:p>
            <a:pPr marL="457200" indent="-457200">
              <a:spcAft>
                <a:spcPts val="600"/>
              </a:spcAft>
              <a:buFont typeface="Wingdings" pitchFamily="2" charset="2"/>
              <a:buChar char="§"/>
            </a:pPr>
            <a:r>
              <a:rPr lang="de-CH" sz="2400" dirty="0">
                <a:solidFill>
                  <a:srgbClr val="7D7D7D"/>
                </a:solidFill>
              </a:rPr>
              <a:t>Wälder von nationaler Bedeutung</a:t>
            </a:r>
          </a:p>
          <a:p>
            <a:pPr marL="457200" indent="-457200">
              <a:spcAft>
                <a:spcPts val="600"/>
              </a:spcAft>
              <a:buFont typeface="Wingdings" pitchFamily="2" charset="2"/>
              <a:buChar char="§"/>
            </a:pPr>
            <a:endParaRPr lang="de-CH" sz="2400" dirty="0">
              <a:solidFill>
                <a:srgbClr val="7D7D7D"/>
              </a:solidFill>
            </a:endParaRPr>
          </a:p>
        </p:txBody>
      </p:sp>
    </p:spTree>
    <p:extLst>
      <p:ext uri="{BB962C8B-B14F-4D97-AF65-F5344CB8AC3E}">
        <p14:creationId xmlns:p14="http://schemas.microsoft.com/office/powerpoint/2010/main" val="2003714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5C1D2EA-DF56-C84D-A695-75922FE1D40B}"/>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7" name="Rechteck 6">
            <a:extLst>
              <a:ext uri="{FF2B5EF4-FFF2-40B4-BE49-F238E27FC236}">
                <a16:creationId xmlns:a16="http://schemas.microsoft.com/office/drawing/2014/main" id="{4B19DF57-92E6-DF43-9F2E-7FE8EBE55AAB}"/>
              </a:ext>
            </a:extLst>
          </p:cNvPr>
          <p:cNvSpPr/>
          <p:nvPr/>
        </p:nvSpPr>
        <p:spPr>
          <a:xfrm>
            <a:off x="985765" y="1399961"/>
            <a:ext cx="9778316" cy="501099"/>
          </a:xfrm>
          <a:prstGeom prst="rect">
            <a:avLst/>
          </a:prstGeom>
        </p:spPr>
        <p:txBody>
          <a:bodyPr wrap="square">
            <a:spAutoFit/>
          </a:bodyPr>
          <a:lstStyle/>
          <a:p>
            <a:pPr>
              <a:lnSpc>
                <a:spcPts val="3360"/>
              </a:lnSpc>
              <a:spcBef>
                <a:spcPct val="20000"/>
              </a:spcBef>
              <a:spcAft>
                <a:spcPts val="1200"/>
              </a:spcAft>
              <a:defRPr/>
            </a:pPr>
            <a:r>
              <a:rPr lang="de-DE" sz="2400" dirty="0">
                <a:solidFill>
                  <a:srgbClr val="7D7D7D"/>
                </a:solidFill>
              </a:rPr>
              <a:t>Es braucht </a:t>
            </a:r>
            <a:r>
              <a:rPr lang="de-DE" sz="2400" b="1" dirty="0">
                <a:solidFill>
                  <a:srgbClr val="7D7D7D"/>
                </a:solidFill>
              </a:rPr>
              <a:t>mehr Qualität </a:t>
            </a:r>
            <a:r>
              <a:rPr lang="de-DE" sz="2400" dirty="0">
                <a:solidFill>
                  <a:srgbClr val="7D7D7D"/>
                </a:solidFill>
              </a:rPr>
              <a:t>der Flächen:</a:t>
            </a:r>
            <a:endParaRPr lang="de-DE" sz="2400" b="1" dirty="0">
              <a:solidFill>
                <a:srgbClr val="7D7D7D"/>
              </a:solidFill>
            </a:endParaRPr>
          </a:p>
        </p:txBody>
      </p:sp>
      <p:sp>
        <p:nvSpPr>
          <p:cNvPr id="11" name="Rechteck 10">
            <a:extLst>
              <a:ext uri="{FF2B5EF4-FFF2-40B4-BE49-F238E27FC236}">
                <a16:creationId xmlns:a16="http://schemas.microsoft.com/office/drawing/2014/main" id="{88A3FF4C-04DE-DF47-9DFA-6A61F2B03A93}"/>
              </a:ext>
            </a:extLst>
          </p:cNvPr>
          <p:cNvSpPr/>
          <p:nvPr/>
        </p:nvSpPr>
        <p:spPr>
          <a:xfrm>
            <a:off x="6202502" y="2214679"/>
            <a:ext cx="5714680" cy="400110"/>
          </a:xfrm>
          <a:prstGeom prst="rect">
            <a:avLst/>
          </a:prstGeom>
        </p:spPr>
        <p:txBody>
          <a:bodyPr wrap="square">
            <a:spAutoFit/>
          </a:bodyPr>
          <a:lstStyle/>
          <a:p>
            <a:pPr algn="ctr">
              <a:spcBef>
                <a:spcPct val="20000"/>
              </a:spcBef>
              <a:spcAft>
                <a:spcPts val="1200"/>
              </a:spcAft>
            </a:pPr>
            <a:r>
              <a:rPr lang="de-CH" sz="2000" dirty="0">
                <a:solidFill>
                  <a:srgbClr val="7D7D7D"/>
                </a:solidFill>
              </a:rPr>
              <a:t>Bsp. Lebensraum der Orangenen Ebene:</a:t>
            </a:r>
          </a:p>
        </p:txBody>
      </p:sp>
      <p:sp>
        <p:nvSpPr>
          <p:cNvPr id="5" name="Rechteck 4">
            <a:extLst>
              <a:ext uri="{FF2B5EF4-FFF2-40B4-BE49-F238E27FC236}">
                <a16:creationId xmlns:a16="http://schemas.microsoft.com/office/drawing/2014/main" id="{60838475-006A-EA43-8E0E-EE2375BF5057}"/>
              </a:ext>
            </a:extLst>
          </p:cNvPr>
          <p:cNvSpPr/>
          <p:nvPr/>
        </p:nvSpPr>
        <p:spPr>
          <a:xfrm>
            <a:off x="512619" y="2217697"/>
            <a:ext cx="5583382" cy="400110"/>
          </a:xfrm>
          <a:prstGeom prst="rect">
            <a:avLst/>
          </a:prstGeom>
        </p:spPr>
        <p:txBody>
          <a:bodyPr wrap="square">
            <a:spAutoFit/>
          </a:bodyPr>
          <a:lstStyle/>
          <a:p>
            <a:pPr algn="ctr">
              <a:spcBef>
                <a:spcPct val="20000"/>
              </a:spcBef>
              <a:spcAft>
                <a:spcPts val="1200"/>
              </a:spcAft>
            </a:pPr>
            <a:r>
              <a:rPr lang="de-CH" sz="2000" dirty="0">
                <a:solidFill>
                  <a:srgbClr val="7D7D7D"/>
                </a:solidFill>
              </a:rPr>
              <a:t>Bsp. Lebensraum der Gelben Ebene: </a:t>
            </a:r>
          </a:p>
        </p:txBody>
      </p:sp>
      <p:pic>
        <p:nvPicPr>
          <p:cNvPr id="2" name="Grafik 1">
            <a:extLst>
              <a:ext uri="{FF2B5EF4-FFF2-40B4-BE49-F238E27FC236}">
                <a16:creationId xmlns:a16="http://schemas.microsoft.com/office/drawing/2014/main" id="{8FD6CE8A-D162-464D-9D6E-976AA240FF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2722" y="2669392"/>
            <a:ext cx="5625561" cy="3535667"/>
          </a:xfrm>
          <a:prstGeom prst="rect">
            <a:avLst/>
          </a:prstGeom>
        </p:spPr>
      </p:pic>
      <p:pic>
        <p:nvPicPr>
          <p:cNvPr id="1026" name="Picture 2">
            <a:extLst>
              <a:ext uri="{FF2B5EF4-FFF2-40B4-BE49-F238E27FC236}">
                <a16:creationId xmlns:a16="http://schemas.microsoft.com/office/drawing/2014/main" id="{0FBDFF2B-4A9C-4E48-979C-51B7A309C69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6280880" y="2669393"/>
            <a:ext cx="5636301" cy="3535668"/>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25A84934-7486-B945-A84B-72B197F914B8}"/>
              </a:ext>
            </a:extLst>
          </p:cNvPr>
          <p:cNvSpPr/>
          <p:nvPr/>
        </p:nvSpPr>
        <p:spPr>
          <a:xfrm>
            <a:off x="1484482" y="5577421"/>
            <a:ext cx="3639656" cy="400110"/>
          </a:xfrm>
          <a:prstGeom prst="rect">
            <a:avLst/>
          </a:prstGeom>
          <a:solidFill>
            <a:schemeClr val="bg1">
              <a:alpha val="77000"/>
            </a:schemeClr>
          </a:solidFill>
        </p:spPr>
        <p:txBody>
          <a:bodyPr wrap="square">
            <a:spAutoFit/>
          </a:bodyPr>
          <a:lstStyle/>
          <a:p>
            <a:pPr algn="ctr">
              <a:spcBef>
                <a:spcPct val="20000"/>
              </a:spcBef>
              <a:spcAft>
                <a:spcPts val="1200"/>
              </a:spcAft>
            </a:pPr>
            <a:r>
              <a:rPr lang="de-CH" sz="2000" dirty="0">
                <a:solidFill>
                  <a:srgbClr val="7D7D7D"/>
                </a:solidFill>
              </a:rPr>
              <a:t>Talfettwiese (</a:t>
            </a:r>
            <a:r>
              <a:rPr lang="de-CH" sz="2000" dirty="0" err="1">
                <a:solidFill>
                  <a:srgbClr val="7D7D7D"/>
                </a:solidFill>
              </a:rPr>
              <a:t>Fromentalwiese</a:t>
            </a:r>
            <a:r>
              <a:rPr lang="de-CH" sz="2000" dirty="0">
                <a:solidFill>
                  <a:srgbClr val="7D7D7D"/>
                </a:solidFill>
              </a:rPr>
              <a:t>)</a:t>
            </a:r>
            <a:endParaRPr lang="de-CH" sz="2800" b="1" dirty="0">
              <a:solidFill>
                <a:schemeClr val="bg1"/>
              </a:solidFill>
            </a:endParaRPr>
          </a:p>
        </p:txBody>
      </p:sp>
      <p:sp>
        <p:nvSpPr>
          <p:cNvPr id="15" name="Rechteck 14">
            <a:extLst>
              <a:ext uri="{FF2B5EF4-FFF2-40B4-BE49-F238E27FC236}">
                <a16:creationId xmlns:a16="http://schemas.microsoft.com/office/drawing/2014/main" id="{D0808ABD-B1E0-9C42-8D51-9072A9B18710}"/>
              </a:ext>
            </a:extLst>
          </p:cNvPr>
          <p:cNvSpPr/>
          <p:nvPr/>
        </p:nvSpPr>
        <p:spPr>
          <a:xfrm>
            <a:off x="6879039" y="5604885"/>
            <a:ext cx="4439981" cy="400110"/>
          </a:xfrm>
          <a:prstGeom prst="rect">
            <a:avLst/>
          </a:prstGeom>
          <a:solidFill>
            <a:schemeClr val="bg1">
              <a:alpha val="77000"/>
            </a:schemeClr>
          </a:solidFill>
        </p:spPr>
        <p:txBody>
          <a:bodyPr wrap="square">
            <a:spAutoFit/>
          </a:bodyPr>
          <a:lstStyle/>
          <a:p>
            <a:pPr algn="ctr">
              <a:spcBef>
                <a:spcPct val="20000"/>
              </a:spcBef>
              <a:spcAft>
                <a:spcPts val="1200"/>
              </a:spcAft>
            </a:pPr>
            <a:r>
              <a:rPr lang="de-CH" sz="2000" dirty="0">
                <a:solidFill>
                  <a:srgbClr val="7D7D7D"/>
                </a:solidFill>
              </a:rPr>
              <a:t>Halbtrockenrasen (Kalk-Magerrasen)</a:t>
            </a:r>
          </a:p>
        </p:txBody>
      </p:sp>
      <p:pic>
        <p:nvPicPr>
          <p:cNvPr id="12" name="Grafik 11">
            <a:extLst>
              <a:ext uri="{FF2B5EF4-FFF2-40B4-BE49-F238E27FC236}">
                <a16:creationId xmlns:a16="http://schemas.microsoft.com/office/drawing/2014/main" id="{F0F07B03-38B7-EB49-AE0C-325EECFB0FA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304637" y="126297"/>
            <a:ext cx="2770990" cy="2036983"/>
          </a:xfrm>
          <a:prstGeom prst="rect">
            <a:avLst/>
          </a:prstGeom>
        </p:spPr>
      </p:pic>
    </p:spTree>
    <p:extLst>
      <p:ext uri="{BB962C8B-B14F-4D97-AF65-F5344CB8AC3E}">
        <p14:creationId xmlns:p14="http://schemas.microsoft.com/office/powerpoint/2010/main" val="922714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5C1D2EA-DF56-C84D-A695-75922FE1D40B}"/>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5" name="Rechteck 4">
            <a:extLst>
              <a:ext uri="{FF2B5EF4-FFF2-40B4-BE49-F238E27FC236}">
                <a16:creationId xmlns:a16="http://schemas.microsoft.com/office/drawing/2014/main" id="{60838475-006A-EA43-8E0E-EE2375BF5057}"/>
              </a:ext>
            </a:extLst>
          </p:cNvPr>
          <p:cNvSpPr/>
          <p:nvPr/>
        </p:nvSpPr>
        <p:spPr>
          <a:xfrm>
            <a:off x="512618" y="1568977"/>
            <a:ext cx="5583382" cy="400110"/>
          </a:xfrm>
          <a:prstGeom prst="rect">
            <a:avLst/>
          </a:prstGeom>
        </p:spPr>
        <p:txBody>
          <a:bodyPr wrap="square">
            <a:spAutoFit/>
          </a:bodyPr>
          <a:lstStyle/>
          <a:p>
            <a:pPr algn="ctr">
              <a:spcBef>
                <a:spcPct val="20000"/>
              </a:spcBef>
              <a:spcAft>
                <a:spcPts val="1200"/>
              </a:spcAft>
            </a:pPr>
            <a:r>
              <a:rPr lang="de-CH" sz="2000" dirty="0">
                <a:solidFill>
                  <a:srgbClr val="7D7D7D"/>
                </a:solidFill>
              </a:rPr>
              <a:t>Bsp. Lebensräume der dunkelblauen Ebene: </a:t>
            </a:r>
          </a:p>
        </p:txBody>
      </p:sp>
      <p:pic>
        <p:nvPicPr>
          <p:cNvPr id="2" name="Grafik 1">
            <a:extLst>
              <a:ext uri="{FF2B5EF4-FFF2-40B4-BE49-F238E27FC236}">
                <a16:creationId xmlns:a16="http://schemas.microsoft.com/office/drawing/2014/main" id="{8FD6CE8A-D162-464D-9D6E-976AA240FF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0055" y="2634442"/>
            <a:ext cx="5583382" cy="3535668"/>
          </a:xfrm>
          <a:prstGeom prst="rect">
            <a:avLst/>
          </a:prstGeom>
        </p:spPr>
      </p:pic>
      <p:pic>
        <p:nvPicPr>
          <p:cNvPr id="1026" name="Picture 2">
            <a:extLst>
              <a:ext uri="{FF2B5EF4-FFF2-40B4-BE49-F238E27FC236}">
                <a16:creationId xmlns:a16="http://schemas.microsoft.com/office/drawing/2014/main" id="{0FBDFF2B-4A9C-4E48-979C-51B7A309C69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6280880" y="2669393"/>
            <a:ext cx="5636301" cy="3535668"/>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25A84934-7486-B945-A84B-72B197F914B8}"/>
              </a:ext>
            </a:extLst>
          </p:cNvPr>
          <p:cNvSpPr/>
          <p:nvPr/>
        </p:nvSpPr>
        <p:spPr>
          <a:xfrm>
            <a:off x="1484482" y="5607269"/>
            <a:ext cx="3639656" cy="400110"/>
          </a:xfrm>
          <a:prstGeom prst="rect">
            <a:avLst/>
          </a:prstGeom>
          <a:solidFill>
            <a:schemeClr val="bg1">
              <a:alpha val="77000"/>
            </a:schemeClr>
          </a:solidFill>
        </p:spPr>
        <p:txBody>
          <a:bodyPr wrap="square">
            <a:spAutoFit/>
          </a:bodyPr>
          <a:lstStyle/>
          <a:p>
            <a:pPr algn="ctr">
              <a:spcBef>
                <a:spcPct val="20000"/>
              </a:spcBef>
              <a:spcAft>
                <a:spcPts val="1200"/>
              </a:spcAft>
            </a:pPr>
            <a:r>
              <a:rPr lang="de-CH" sz="2000" dirty="0" err="1">
                <a:solidFill>
                  <a:srgbClr val="7D7D7D"/>
                </a:solidFill>
              </a:rPr>
              <a:t>Grossseggenried</a:t>
            </a:r>
            <a:endParaRPr lang="de-CH" sz="2800" b="1" dirty="0">
              <a:solidFill>
                <a:schemeClr val="bg1"/>
              </a:solidFill>
            </a:endParaRPr>
          </a:p>
        </p:txBody>
      </p:sp>
      <p:sp>
        <p:nvSpPr>
          <p:cNvPr id="15" name="Rechteck 14">
            <a:extLst>
              <a:ext uri="{FF2B5EF4-FFF2-40B4-BE49-F238E27FC236}">
                <a16:creationId xmlns:a16="http://schemas.microsoft.com/office/drawing/2014/main" id="{D0808ABD-B1E0-9C42-8D51-9072A9B18710}"/>
              </a:ext>
            </a:extLst>
          </p:cNvPr>
          <p:cNvSpPr/>
          <p:nvPr/>
        </p:nvSpPr>
        <p:spPr>
          <a:xfrm>
            <a:off x="6879039" y="5604885"/>
            <a:ext cx="4439981" cy="400110"/>
          </a:xfrm>
          <a:prstGeom prst="rect">
            <a:avLst/>
          </a:prstGeom>
          <a:solidFill>
            <a:schemeClr val="bg1">
              <a:alpha val="77000"/>
            </a:schemeClr>
          </a:solidFill>
        </p:spPr>
        <p:txBody>
          <a:bodyPr wrap="square">
            <a:spAutoFit/>
          </a:bodyPr>
          <a:lstStyle/>
          <a:p>
            <a:pPr algn="ctr">
              <a:spcBef>
                <a:spcPct val="20000"/>
              </a:spcBef>
              <a:spcAft>
                <a:spcPts val="1200"/>
              </a:spcAft>
            </a:pPr>
            <a:r>
              <a:rPr lang="de-CH" sz="2000" dirty="0">
                <a:solidFill>
                  <a:srgbClr val="7D7D7D"/>
                </a:solidFill>
              </a:rPr>
              <a:t>Pfeifengraswiese</a:t>
            </a:r>
          </a:p>
        </p:txBody>
      </p:sp>
      <p:sp>
        <p:nvSpPr>
          <p:cNvPr id="12" name="Rechteck 11">
            <a:extLst>
              <a:ext uri="{FF2B5EF4-FFF2-40B4-BE49-F238E27FC236}">
                <a16:creationId xmlns:a16="http://schemas.microsoft.com/office/drawing/2014/main" id="{80E916B9-1880-A649-A9EB-78E9AD68CBF5}"/>
              </a:ext>
            </a:extLst>
          </p:cNvPr>
          <p:cNvSpPr/>
          <p:nvPr/>
        </p:nvSpPr>
        <p:spPr>
          <a:xfrm>
            <a:off x="520055" y="2234332"/>
            <a:ext cx="5583382" cy="400110"/>
          </a:xfrm>
          <a:prstGeom prst="rect">
            <a:avLst/>
          </a:prstGeom>
        </p:spPr>
        <p:txBody>
          <a:bodyPr wrap="square">
            <a:spAutoFit/>
          </a:bodyPr>
          <a:lstStyle/>
          <a:p>
            <a:pPr algn="ctr">
              <a:spcBef>
                <a:spcPct val="20000"/>
              </a:spcBef>
              <a:spcAft>
                <a:spcPts val="1200"/>
              </a:spcAft>
            </a:pPr>
            <a:r>
              <a:rPr lang="de-CH" sz="2000" dirty="0">
                <a:solidFill>
                  <a:srgbClr val="7D7D7D"/>
                </a:solidFill>
              </a:rPr>
              <a:t>Flachmoore</a:t>
            </a:r>
          </a:p>
        </p:txBody>
      </p:sp>
      <p:sp>
        <p:nvSpPr>
          <p:cNvPr id="13" name="Rechteck 12">
            <a:extLst>
              <a:ext uri="{FF2B5EF4-FFF2-40B4-BE49-F238E27FC236}">
                <a16:creationId xmlns:a16="http://schemas.microsoft.com/office/drawing/2014/main" id="{A8C7A7B7-A1E4-4F40-BC1A-8BB0E33FE9AD}"/>
              </a:ext>
            </a:extLst>
          </p:cNvPr>
          <p:cNvSpPr/>
          <p:nvPr/>
        </p:nvSpPr>
        <p:spPr>
          <a:xfrm>
            <a:off x="6292659" y="2255216"/>
            <a:ext cx="5583382" cy="400110"/>
          </a:xfrm>
          <a:prstGeom prst="rect">
            <a:avLst/>
          </a:prstGeom>
        </p:spPr>
        <p:txBody>
          <a:bodyPr wrap="square">
            <a:spAutoFit/>
          </a:bodyPr>
          <a:lstStyle/>
          <a:p>
            <a:pPr algn="ctr">
              <a:spcBef>
                <a:spcPct val="20000"/>
              </a:spcBef>
              <a:spcAft>
                <a:spcPts val="1200"/>
              </a:spcAft>
            </a:pPr>
            <a:r>
              <a:rPr lang="de-CH" sz="2000" dirty="0">
                <a:solidFill>
                  <a:srgbClr val="7D7D7D"/>
                </a:solidFill>
              </a:rPr>
              <a:t>Feuchtwiesen</a:t>
            </a:r>
          </a:p>
        </p:txBody>
      </p:sp>
      <p:pic>
        <p:nvPicPr>
          <p:cNvPr id="11" name="Grafik 10">
            <a:extLst>
              <a:ext uri="{FF2B5EF4-FFF2-40B4-BE49-F238E27FC236}">
                <a16:creationId xmlns:a16="http://schemas.microsoft.com/office/drawing/2014/main" id="{6B5485BC-AD30-6244-A314-1C576F9748C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304637" y="126297"/>
            <a:ext cx="2770990" cy="2036983"/>
          </a:xfrm>
          <a:prstGeom prst="rect">
            <a:avLst/>
          </a:prstGeom>
        </p:spPr>
      </p:pic>
    </p:spTree>
    <p:extLst>
      <p:ext uri="{BB962C8B-B14F-4D97-AF65-F5344CB8AC3E}">
        <p14:creationId xmlns:p14="http://schemas.microsoft.com/office/powerpoint/2010/main" val="1954729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Gras, draußen, Baum, Himmel enthält.&#10;&#10;Automatisch generierte Beschreibung">
            <a:extLst>
              <a:ext uri="{FF2B5EF4-FFF2-40B4-BE49-F238E27FC236}">
                <a16:creationId xmlns:a16="http://schemas.microsoft.com/office/drawing/2014/main" id="{69F44BC2-DE77-BB48-B1CC-E2E334C896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57319" y="10"/>
            <a:ext cx="7979247" cy="6857990"/>
          </a:xfrm>
          <a:prstGeom prst="rect">
            <a:avLst/>
          </a:prstGeom>
        </p:spPr>
      </p:pic>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hteck 13">
            <a:extLst>
              <a:ext uri="{FF2B5EF4-FFF2-40B4-BE49-F238E27FC236}">
                <a16:creationId xmlns:a16="http://schemas.microsoft.com/office/drawing/2014/main" id="{8CF4C316-5CEC-004F-BBAB-B381B11E325D}"/>
              </a:ext>
            </a:extLst>
          </p:cNvPr>
          <p:cNvSpPr/>
          <p:nvPr/>
        </p:nvSpPr>
        <p:spPr>
          <a:xfrm>
            <a:off x="401404" y="650868"/>
            <a:ext cx="3327823" cy="1838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bg1"/>
              </a:solidFill>
            </a:endParaRPr>
          </a:p>
        </p:txBody>
      </p:sp>
      <p:sp>
        <p:nvSpPr>
          <p:cNvPr id="16" name="Textfeld 15">
            <a:extLst>
              <a:ext uri="{FF2B5EF4-FFF2-40B4-BE49-F238E27FC236}">
                <a16:creationId xmlns:a16="http://schemas.microsoft.com/office/drawing/2014/main" id="{DB58B367-070F-0E4C-877C-B520FB55DCC6}"/>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18" name="Rechteck 17">
            <a:extLst>
              <a:ext uri="{FF2B5EF4-FFF2-40B4-BE49-F238E27FC236}">
                <a16:creationId xmlns:a16="http://schemas.microsoft.com/office/drawing/2014/main" id="{982703F9-FA65-B74B-AA0B-4CC6FE51269B}"/>
              </a:ext>
            </a:extLst>
          </p:cNvPr>
          <p:cNvSpPr/>
          <p:nvPr/>
        </p:nvSpPr>
        <p:spPr>
          <a:xfrm>
            <a:off x="578258" y="1211842"/>
            <a:ext cx="8782538" cy="501035"/>
          </a:xfrm>
          <a:prstGeom prst="rect">
            <a:avLst/>
          </a:prstGeom>
        </p:spPr>
        <p:txBody>
          <a:bodyPr wrap="square">
            <a:spAutoFit/>
          </a:bodyPr>
          <a:lstStyle/>
          <a:p>
            <a:pPr>
              <a:lnSpc>
                <a:spcPts val="3360"/>
              </a:lnSpc>
              <a:spcBef>
                <a:spcPct val="20000"/>
              </a:spcBef>
              <a:spcAft>
                <a:spcPts val="1200"/>
              </a:spcAft>
              <a:defRPr/>
            </a:pPr>
            <a:r>
              <a:rPr lang="de-DE" sz="2800" b="1" dirty="0">
                <a:solidFill>
                  <a:srgbClr val="7D7D7D"/>
                </a:solidFill>
              </a:rPr>
              <a:t>Mobilität ermöglichen durch</a:t>
            </a:r>
          </a:p>
        </p:txBody>
      </p:sp>
      <p:sp>
        <p:nvSpPr>
          <p:cNvPr id="20" name="Rechteck 19">
            <a:extLst>
              <a:ext uri="{FF2B5EF4-FFF2-40B4-BE49-F238E27FC236}">
                <a16:creationId xmlns:a16="http://schemas.microsoft.com/office/drawing/2014/main" id="{E4A5ECA4-F731-9C43-BEA7-419CD05696E7}"/>
              </a:ext>
            </a:extLst>
          </p:cNvPr>
          <p:cNvSpPr/>
          <p:nvPr/>
        </p:nvSpPr>
        <p:spPr>
          <a:xfrm>
            <a:off x="595190" y="1984618"/>
            <a:ext cx="5962129" cy="3133165"/>
          </a:xfrm>
          <a:prstGeom prst="rect">
            <a:avLst/>
          </a:prstGeom>
        </p:spPr>
        <p:txBody>
          <a:bodyPr wrap="square">
            <a:spAutoFit/>
          </a:bodyPr>
          <a:lstStyle/>
          <a:p>
            <a:pPr marL="457200" indent="-457200">
              <a:spcBef>
                <a:spcPct val="20000"/>
              </a:spcBef>
              <a:spcAft>
                <a:spcPts val="1200"/>
              </a:spcAft>
              <a:buFont typeface="Wingdings" pitchFamily="2" charset="2"/>
              <a:buChar char="§"/>
            </a:pPr>
            <a:r>
              <a:rPr lang="de-CH" sz="2400" dirty="0">
                <a:solidFill>
                  <a:srgbClr val="7D7D7D"/>
                </a:solidFill>
              </a:rPr>
              <a:t>naturnah bewirtschaftete Flächen</a:t>
            </a:r>
          </a:p>
          <a:p>
            <a:pPr marL="457200" indent="-457200">
              <a:spcBef>
                <a:spcPct val="20000"/>
              </a:spcBef>
              <a:spcAft>
                <a:spcPts val="1200"/>
              </a:spcAft>
              <a:buFont typeface="Wingdings" pitchFamily="2" charset="2"/>
              <a:buChar char="§"/>
            </a:pPr>
            <a:r>
              <a:rPr lang="de-CH" sz="2400" dirty="0">
                <a:solidFill>
                  <a:srgbClr val="7D7D7D"/>
                </a:solidFill>
              </a:rPr>
              <a:t>Trittsteine für Arten mit grossem Streifgebiet, die saisonal wandern </a:t>
            </a:r>
            <a:br>
              <a:rPr lang="de-CH" sz="2400" dirty="0">
                <a:solidFill>
                  <a:srgbClr val="7D7D7D"/>
                </a:solidFill>
              </a:rPr>
            </a:br>
            <a:r>
              <a:rPr lang="de-CH" sz="2400" dirty="0">
                <a:solidFill>
                  <a:srgbClr val="7D7D7D"/>
                </a:solidFill>
              </a:rPr>
              <a:t>oder spezielle Standorte benötigen</a:t>
            </a:r>
          </a:p>
          <a:p>
            <a:pPr marL="457200" indent="-457200">
              <a:spcBef>
                <a:spcPct val="20000"/>
              </a:spcBef>
              <a:spcAft>
                <a:spcPts val="1200"/>
              </a:spcAft>
              <a:buFont typeface="Wingdings" pitchFamily="2" charset="2"/>
              <a:buChar char="§"/>
            </a:pPr>
            <a:r>
              <a:rPr lang="de-DE" sz="2400" dirty="0">
                <a:solidFill>
                  <a:srgbClr val="7D7D7D"/>
                </a:solidFill>
              </a:rPr>
              <a:t>möglichst biodiversitätsverträgliche </a:t>
            </a:r>
            <a:r>
              <a:rPr lang="de-CH" sz="2400" dirty="0">
                <a:solidFill>
                  <a:srgbClr val="7D7D7D"/>
                </a:solidFill>
              </a:rPr>
              <a:t>Bewirtschaftung der gesamten Landschaft</a:t>
            </a:r>
          </a:p>
        </p:txBody>
      </p:sp>
      <p:pic>
        <p:nvPicPr>
          <p:cNvPr id="23" name="Grafik 22">
            <a:extLst>
              <a:ext uri="{FF2B5EF4-FFF2-40B4-BE49-F238E27FC236}">
                <a16:creationId xmlns:a16="http://schemas.microsoft.com/office/drawing/2014/main" id="{2E4869AE-23B1-1E41-91E4-100473ED7865}"/>
              </a:ext>
            </a:extLst>
          </p:cNvPr>
          <p:cNvPicPr>
            <a:picLocks noChangeAspect="1"/>
          </p:cNvPicPr>
          <p:nvPr/>
        </p:nvPicPr>
        <p:blipFill>
          <a:blip r:embed="rId4"/>
          <a:stretch>
            <a:fillRect/>
          </a:stretch>
        </p:blipFill>
        <p:spPr>
          <a:xfrm>
            <a:off x="140694" y="6170110"/>
            <a:ext cx="726536" cy="562235"/>
          </a:xfrm>
          <a:prstGeom prst="rect">
            <a:avLst/>
          </a:prstGeom>
        </p:spPr>
      </p:pic>
    </p:spTree>
    <p:extLst>
      <p:ext uri="{BB962C8B-B14F-4D97-AF65-F5344CB8AC3E}">
        <p14:creationId xmlns:p14="http://schemas.microsoft.com/office/powerpoint/2010/main" val="2545371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Automatisch generierte Beschreibung">
            <a:extLst>
              <a:ext uri="{FF2B5EF4-FFF2-40B4-BE49-F238E27FC236}">
                <a16:creationId xmlns:a16="http://schemas.microsoft.com/office/drawing/2014/main" id="{965036F4-68C3-8D47-94C8-71218DE657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38219" y="1591343"/>
            <a:ext cx="5341248" cy="4984595"/>
          </a:xfrm>
          <a:prstGeom prst="rect">
            <a:avLst/>
          </a:prstGeom>
          <a:solidFill>
            <a:schemeClr val="accent6">
              <a:lumMod val="40000"/>
              <a:lumOff val="60000"/>
            </a:schemeClr>
          </a:solidFill>
          <a:ln>
            <a:solidFill>
              <a:schemeClr val="bg1">
                <a:lumMod val="50000"/>
              </a:schemeClr>
            </a:solidFill>
          </a:ln>
        </p:spPr>
      </p:pic>
      <p:sp>
        <p:nvSpPr>
          <p:cNvPr id="12" name="Rechteck 11">
            <a:extLst>
              <a:ext uri="{FF2B5EF4-FFF2-40B4-BE49-F238E27FC236}">
                <a16:creationId xmlns:a16="http://schemas.microsoft.com/office/drawing/2014/main" id="{6F14F899-29CE-9840-880B-37B138497343}"/>
              </a:ext>
            </a:extLst>
          </p:cNvPr>
          <p:cNvSpPr/>
          <p:nvPr/>
        </p:nvSpPr>
        <p:spPr>
          <a:xfrm>
            <a:off x="8194981" y="6565085"/>
            <a:ext cx="3475631" cy="246221"/>
          </a:xfrm>
          <a:prstGeom prst="rect">
            <a:avLst/>
          </a:prstGeom>
        </p:spPr>
        <p:txBody>
          <a:bodyPr wrap="none">
            <a:spAutoFit/>
          </a:bodyPr>
          <a:lstStyle/>
          <a:p>
            <a:r>
              <a:rPr lang="de-DE" sz="1000" i="1" dirty="0">
                <a:solidFill>
                  <a:srgbClr val="7D7D7D"/>
                </a:solidFill>
              </a:rPr>
              <a:t>Kartengrundlage: https://</a:t>
            </a:r>
            <a:r>
              <a:rPr lang="de-DE" sz="1000" i="1" dirty="0" err="1">
                <a:solidFill>
                  <a:srgbClr val="7D7D7D"/>
                </a:solidFill>
              </a:rPr>
              <a:t>udo.lubw.baden-wuerttemberg.de</a:t>
            </a:r>
            <a:endParaRPr lang="de-DE" sz="1000" i="1" dirty="0">
              <a:solidFill>
                <a:srgbClr val="7D7D7D"/>
              </a:solidFill>
            </a:endParaRPr>
          </a:p>
        </p:txBody>
      </p:sp>
      <p:grpSp>
        <p:nvGrpSpPr>
          <p:cNvPr id="40" name="Gruppieren 39">
            <a:extLst>
              <a:ext uri="{FF2B5EF4-FFF2-40B4-BE49-F238E27FC236}">
                <a16:creationId xmlns:a16="http://schemas.microsoft.com/office/drawing/2014/main" id="{CB24E8C5-797E-C14A-9D89-BB1D76AFF6F4}"/>
              </a:ext>
            </a:extLst>
          </p:cNvPr>
          <p:cNvGrpSpPr/>
          <p:nvPr/>
        </p:nvGrpSpPr>
        <p:grpSpPr>
          <a:xfrm>
            <a:off x="6852635" y="2710966"/>
            <a:ext cx="4003630" cy="2638094"/>
            <a:chOff x="5724760" y="2710966"/>
            <a:chExt cx="4003630" cy="2638094"/>
          </a:xfrm>
        </p:grpSpPr>
        <p:sp>
          <p:nvSpPr>
            <p:cNvPr id="50" name="Parallelogramm 49">
              <a:extLst>
                <a:ext uri="{FF2B5EF4-FFF2-40B4-BE49-F238E27FC236}">
                  <a16:creationId xmlns:a16="http://schemas.microsoft.com/office/drawing/2014/main" id="{B9F3EBE2-7051-B24D-9CA5-35552B7234F7}"/>
                </a:ext>
              </a:extLst>
            </p:cNvPr>
            <p:cNvSpPr/>
            <p:nvPr/>
          </p:nvSpPr>
          <p:spPr>
            <a:xfrm rot="828240">
              <a:off x="8066223" y="3051092"/>
              <a:ext cx="148681" cy="112909"/>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Parallelogramm 50">
              <a:extLst>
                <a:ext uri="{FF2B5EF4-FFF2-40B4-BE49-F238E27FC236}">
                  <a16:creationId xmlns:a16="http://schemas.microsoft.com/office/drawing/2014/main" id="{965AF20C-C925-3740-9B96-20AF0B9B9C4D}"/>
                </a:ext>
              </a:extLst>
            </p:cNvPr>
            <p:cNvSpPr/>
            <p:nvPr/>
          </p:nvSpPr>
          <p:spPr>
            <a:xfrm rot="2183636">
              <a:off x="7989546" y="2710966"/>
              <a:ext cx="332863" cy="110875"/>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arallelogramm 51">
              <a:extLst>
                <a:ext uri="{FF2B5EF4-FFF2-40B4-BE49-F238E27FC236}">
                  <a16:creationId xmlns:a16="http://schemas.microsoft.com/office/drawing/2014/main" id="{627C45AC-5D6A-924F-A711-66C1B5920F78}"/>
                </a:ext>
              </a:extLst>
            </p:cNvPr>
            <p:cNvSpPr/>
            <p:nvPr/>
          </p:nvSpPr>
          <p:spPr>
            <a:xfrm rot="2183636">
              <a:off x="9178398" y="2757549"/>
              <a:ext cx="332863" cy="110875"/>
            </a:xfrm>
            <a:prstGeom prst="parallelogram">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Dreieck 53">
              <a:extLst>
                <a:ext uri="{FF2B5EF4-FFF2-40B4-BE49-F238E27FC236}">
                  <a16:creationId xmlns:a16="http://schemas.microsoft.com/office/drawing/2014/main" id="{0A00D8AB-A340-8446-BE7C-9B116FE85911}"/>
                </a:ext>
              </a:extLst>
            </p:cNvPr>
            <p:cNvSpPr/>
            <p:nvPr/>
          </p:nvSpPr>
          <p:spPr>
            <a:xfrm rot="7534098">
              <a:off x="9580437" y="4409205"/>
              <a:ext cx="144340" cy="151567"/>
            </a:xfrm>
            <a:prstGeom prst="triangle">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rapez 54">
              <a:extLst>
                <a:ext uri="{FF2B5EF4-FFF2-40B4-BE49-F238E27FC236}">
                  <a16:creationId xmlns:a16="http://schemas.microsoft.com/office/drawing/2014/main" id="{4A43922B-BC88-7A44-890A-47EB36559A9A}"/>
                </a:ext>
              </a:extLst>
            </p:cNvPr>
            <p:cNvSpPr/>
            <p:nvPr/>
          </p:nvSpPr>
          <p:spPr>
            <a:xfrm rot="17631790" flipV="1">
              <a:off x="5647573" y="3136330"/>
              <a:ext cx="294594" cy="140220"/>
            </a:xfrm>
            <a:prstGeom prst="trapezoid">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ine Ecke des Rechtecks schneiden und abrunden 56">
              <a:extLst>
                <a:ext uri="{FF2B5EF4-FFF2-40B4-BE49-F238E27FC236}">
                  <a16:creationId xmlns:a16="http://schemas.microsoft.com/office/drawing/2014/main" id="{74D9504F-A449-174E-90E3-59B7A276B1C7}"/>
                </a:ext>
              </a:extLst>
            </p:cNvPr>
            <p:cNvSpPr/>
            <p:nvPr/>
          </p:nvSpPr>
          <p:spPr>
            <a:xfrm flipV="1">
              <a:off x="6769419" y="5178782"/>
              <a:ext cx="255166" cy="170278"/>
            </a:xfrm>
            <a:prstGeom prst="snipRound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Abgerundetes Rechteck 57">
              <a:extLst>
                <a:ext uri="{FF2B5EF4-FFF2-40B4-BE49-F238E27FC236}">
                  <a16:creationId xmlns:a16="http://schemas.microsoft.com/office/drawing/2014/main" id="{3D065809-7D99-E84D-93BE-C78D5CEFDDC2}"/>
                </a:ext>
              </a:extLst>
            </p:cNvPr>
            <p:cNvSpPr/>
            <p:nvPr/>
          </p:nvSpPr>
          <p:spPr>
            <a:xfrm rot="21082338">
              <a:off x="6132133" y="5054301"/>
              <a:ext cx="79179" cy="271635"/>
            </a:xfrm>
            <a:prstGeom prst="round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6" name="Rechteck 105">
            <a:extLst>
              <a:ext uri="{FF2B5EF4-FFF2-40B4-BE49-F238E27FC236}">
                <a16:creationId xmlns:a16="http://schemas.microsoft.com/office/drawing/2014/main" id="{03579E2F-03FD-1A4D-B39E-F1D8134FF0C4}"/>
              </a:ext>
            </a:extLst>
          </p:cNvPr>
          <p:cNvSpPr/>
          <p:nvPr/>
        </p:nvSpPr>
        <p:spPr>
          <a:xfrm>
            <a:off x="1571545" y="3907753"/>
            <a:ext cx="567530" cy="236024"/>
          </a:xfrm>
          <a:prstGeom prst="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 name="Gruppieren 20">
            <a:extLst>
              <a:ext uri="{FF2B5EF4-FFF2-40B4-BE49-F238E27FC236}">
                <a16:creationId xmlns:a16="http://schemas.microsoft.com/office/drawing/2014/main" id="{20A7845F-A3BA-2045-879F-2B9A0742DA36}"/>
              </a:ext>
            </a:extLst>
          </p:cNvPr>
          <p:cNvGrpSpPr/>
          <p:nvPr/>
        </p:nvGrpSpPr>
        <p:grpSpPr>
          <a:xfrm>
            <a:off x="1569694" y="2921049"/>
            <a:ext cx="9015379" cy="2269319"/>
            <a:chOff x="1569694" y="2921049"/>
            <a:chExt cx="9015379" cy="2269319"/>
          </a:xfrm>
        </p:grpSpPr>
        <p:sp>
          <p:nvSpPr>
            <p:cNvPr id="48" name="Rechteck 47">
              <a:extLst>
                <a:ext uri="{FF2B5EF4-FFF2-40B4-BE49-F238E27FC236}">
                  <a16:creationId xmlns:a16="http://schemas.microsoft.com/office/drawing/2014/main" id="{A1D57AEF-8BD8-7B47-A0B8-6E1C1F00F0CC}"/>
                </a:ext>
              </a:extLst>
            </p:cNvPr>
            <p:cNvSpPr/>
            <p:nvPr/>
          </p:nvSpPr>
          <p:spPr>
            <a:xfrm>
              <a:off x="1569694" y="3366813"/>
              <a:ext cx="567530" cy="2360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 name="Gruppieren 38">
              <a:extLst>
                <a:ext uri="{FF2B5EF4-FFF2-40B4-BE49-F238E27FC236}">
                  <a16:creationId xmlns:a16="http://schemas.microsoft.com/office/drawing/2014/main" id="{FCFE4D86-E2D3-5E4E-9E36-B2857F7B48FE}"/>
                </a:ext>
              </a:extLst>
            </p:cNvPr>
            <p:cNvGrpSpPr/>
            <p:nvPr/>
          </p:nvGrpSpPr>
          <p:grpSpPr>
            <a:xfrm>
              <a:off x="6932644" y="2921049"/>
              <a:ext cx="3652429" cy="2269319"/>
              <a:chOff x="5804769" y="2921049"/>
              <a:chExt cx="3652429" cy="2269319"/>
            </a:xfrm>
          </p:grpSpPr>
          <p:sp>
            <p:nvSpPr>
              <p:cNvPr id="31" name="Parallelogramm 30">
                <a:extLst>
                  <a:ext uri="{FF2B5EF4-FFF2-40B4-BE49-F238E27FC236}">
                    <a16:creationId xmlns:a16="http://schemas.microsoft.com/office/drawing/2014/main" id="{3143B115-B9DB-A248-80C5-C240712BCD2A}"/>
                  </a:ext>
                </a:extLst>
              </p:cNvPr>
              <p:cNvSpPr/>
              <p:nvPr/>
            </p:nvSpPr>
            <p:spPr>
              <a:xfrm rot="3441872">
                <a:off x="7205074" y="3314521"/>
                <a:ext cx="149400" cy="344513"/>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rapez 31">
                <a:extLst>
                  <a:ext uri="{FF2B5EF4-FFF2-40B4-BE49-F238E27FC236}">
                    <a16:creationId xmlns:a16="http://schemas.microsoft.com/office/drawing/2014/main" id="{48009BD7-A613-6B47-9EAD-ACE9E9866C34}"/>
                  </a:ext>
                </a:extLst>
              </p:cNvPr>
              <p:cNvSpPr/>
              <p:nvPr/>
            </p:nvSpPr>
            <p:spPr>
              <a:xfrm rot="17631790">
                <a:off x="5722057" y="3908253"/>
                <a:ext cx="294594" cy="129170"/>
              </a:xfrm>
              <a:prstGeom prst="trapezoi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Abgerundetes Rechteck 32">
                <a:extLst>
                  <a:ext uri="{FF2B5EF4-FFF2-40B4-BE49-F238E27FC236}">
                    <a16:creationId xmlns:a16="http://schemas.microsoft.com/office/drawing/2014/main" id="{1B6F8C3E-18A5-0D4A-AF9B-46F05371FE1A}"/>
                  </a:ext>
                </a:extLst>
              </p:cNvPr>
              <p:cNvSpPr/>
              <p:nvPr/>
            </p:nvSpPr>
            <p:spPr>
              <a:xfrm>
                <a:off x="8477570" y="3812005"/>
                <a:ext cx="79179" cy="271635"/>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Dreieck 34">
                <a:extLst>
                  <a:ext uri="{FF2B5EF4-FFF2-40B4-BE49-F238E27FC236}">
                    <a16:creationId xmlns:a16="http://schemas.microsoft.com/office/drawing/2014/main" id="{75857267-D238-1B43-AE2D-0E4401662070}"/>
                  </a:ext>
                </a:extLst>
              </p:cNvPr>
              <p:cNvSpPr/>
              <p:nvPr/>
            </p:nvSpPr>
            <p:spPr>
              <a:xfrm rot="18161676" flipV="1">
                <a:off x="8086032" y="5006343"/>
                <a:ext cx="190161" cy="17789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ine Ecke des Rechtecks schneiden und abrunden 35">
                <a:extLst>
                  <a:ext uri="{FF2B5EF4-FFF2-40B4-BE49-F238E27FC236}">
                    <a16:creationId xmlns:a16="http://schemas.microsoft.com/office/drawing/2014/main" id="{EF9D620C-6343-E443-995D-033007E70E9D}"/>
                  </a:ext>
                </a:extLst>
              </p:cNvPr>
              <p:cNvSpPr/>
              <p:nvPr/>
            </p:nvSpPr>
            <p:spPr>
              <a:xfrm>
                <a:off x="6897002" y="4368111"/>
                <a:ext cx="255166" cy="170280"/>
              </a:xfrm>
              <a:prstGeom prst="snip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Diagonal liegende Ecken des Rechtecks schneiden 36">
                <a:extLst>
                  <a:ext uri="{FF2B5EF4-FFF2-40B4-BE49-F238E27FC236}">
                    <a16:creationId xmlns:a16="http://schemas.microsoft.com/office/drawing/2014/main" id="{6C71C50E-1B11-B643-B57C-895A21C89F65}"/>
                  </a:ext>
                </a:extLst>
              </p:cNvPr>
              <p:cNvSpPr/>
              <p:nvPr/>
            </p:nvSpPr>
            <p:spPr>
              <a:xfrm rot="5044551">
                <a:off x="8782631" y="2841674"/>
                <a:ext cx="278580" cy="437330"/>
              </a:xfrm>
              <a:prstGeom prst="snip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EDD45665-F39C-A947-8ACB-EBA5C61429B8}"/>
                  </a:ext>
                </a:extLst>
              </p:cNvPr>
              <p:cNvSpPr/>
              <p:nvPr/>
            </p:nvSpPr>
            <p:spPr>
              <a:xfrm>
                <a:off x="6334805" y="3218121"/>
                <a:ext cx="406201" cy="15138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Dreieck 40">
                <a:extLst>
                  <a:ext uri="{FF2B5EF4-FFF2-40B4-BE49-F238E27FC236}">
                    <a16:creationId xmlns:a16="http://schemas.microsoft.com/office/drawing/2014/main" id="{7078508A-416A-D447-88B2-22A48F0656D9}"/>
                  </a:ext>
                </a:extLst>
              </p:cNvPr>
              <p:cNvSpPr/>
              <p:nvPr/>
            </p:nvSpPr>
            <p:spPr>
              <a:xfrm rot="3230777">
                <a:off x="8052659" y="3767389"/>
                <a:ext cx="144340" cy="151567"/>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Abgerundetes Rechteck 41">
                <a:extLst>
                  <a:ext uri="{FF2B5EF4-FFF2-40B4-BE49-F238E27FC236}">
                    <a16:creationId xmlns:a16="http://schemas.microsoft.com/office/drawing/2014/main" id="{63CD0CBA-5D8E-4F45-B0D5-0B3A2D38DF93}"/>
                  </a:ext>
                </a:extLst>
              </p:cNvPr>
              <p:cNvSpPr/>
              <p:nvPr/>
            </p:nvSpPr>
            <p:spPr>
              <a:xfrm rot="6818903">
                <a:off x="8366255" y="4324106"/>
                <a:ext cx="45719" cy="10236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Abgerundetes Rechteck 43">
                <a:extLst>
                  <a:ext uri="{FF2B5EF4-FFF2-40B4-BE49-F238E27FC236}">
                    <a16:creationId xmlns:a16="http://schemas.microsoft.com/office/drawing/2014/main" id="{DA3E1D1A-6A91-D04C-9C26-FF7823B2DDCE}"/>
                  </a:ext>
                </a:extLst>
              </p:cNvPr>
              <p:cNvSpPr/>
              <p:nvPr/>
            </p:nvSpPr>
            <p:spPr>
              <a:xfrm rot="462322">
                <a:off x="8061558" y="4645957"/>
                <a:ext cx="45719" cy="10236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Diagonal liegende Ecken des Rechtecks schneiden 44">
                <a:extLst>
                  <a:ext uri="{FF2B5EF4-FFF2-40B4-BE49-F238E27FC236}">
                    <a16:creationId xmlns:a16="http://schemas.microsoft.com/office/drawing/2014/main" id="{ADC9097B-B113-4044-A850-62D3B545088B}"/>
                  </a:ext>
                </a:extLst>
              </p:cNvPr>
              <p:cNvSpPr/>
              <p:nvPr/>
            </p:nvSpPr>
            <p:spPr>
              <a:xfrm rot="19575946" flipH="1">
                <a:off x="9319812" y="3870797"/>
                <a:ext cx="137386" cy="248962"/>
              </a:xfrm>
              <a:prstGeom prst="snip2Diag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Abgerundetes Rechteck 45">
                <a:extLst>
                  <a:ext uri="{FF2B5EF4-FFF2-40B4-BE49-F238E27FC236}">
                    <a16:creationId xmlns:a16="http://schemas.microsoft.com/office/drawing/2014/main" id="{40F2EC8D-8F28-5E46-83FB-39BA76DD983E}"/>
                  </a:ext>
                </a:extLst>
              </p:cNvPr>
              <p:cNvSpPr/>
              <p:nvPr/>
            </p:nvSpPr>
            <p:spPr>
              <a:xfrm rot="3568518">
                <a:off x="6235419" y="3826190"/>
                <a:ext cx="113705" cy="11658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Parallelogramm 46">
                <a:extLst>
                  <a:ext uri="{FF2B5EF4-FFF2-40B4-BE49-F238E27FC236}">
                    <a16:creationId xmlns:a16="http://schemas.microsoft.com/office/drawing/2014/main" id="{2AED917C-1DD8-B747-BE94-3F453C77E974}"/>
                  </a:ext>
                </a:extLst>
              </p:cNvPr>
              <p:cNvSpPr/>
              <p:nvPr/>
            </p:nvSpPr>
            <p:spPr>
              <a:xfrm rot="3441872">
                <a:off x="9185722" y="4617847"/>
                <a:ext cx="153051" cy="202343"/>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9" name="Rechteck 108">
              <a:extLst>
                <a:ext uri="{FF2B5EF4-FFF2-40B4-BE49-F238E27FC236}">
                  <a16:creationId xmlns:a16="http://schemas.microsoft.com/office/drawing/2014/main" id="{B1C9F041-2B87-1F42-A810-5D6FE2538772}"/>
                </a:ext>
              </a:extLst>
            </p:cNvPr>
            <p:cNvSpPr/>
            <p:nvPr/>
          </p:nvSpPr>
          <p:spPr>
            <a:xfrm>
              <a:off x="2517464" y="3257085"/>
              <a:ext cx="3535433" cy="400110"/>
            </a:xfrm>
            <a:prstGeom prst="rect">
              <a:avLst/>
            </a:prstGeom>
          </p:spPr>
          <p:txBody>
            <a:bodyPr wrap="square">
              <a:spAutoFit/>
            </a:bodyPr>
            <a:lstStyle/>
            <a:p>
              <a:pPr>
                <a:spcBef>
                  <a:spcPct val="20000"/>
                </a:spcBef>
                <a:spcAft>
                  <a:spcPts val="1200"/>
                </a:spcAft>
              </a:pPr>
              <a:r>
                <a:rPr lang="de-CH" sz="2000" dirty="0">
                  <a:solidFill>
                    <a:srgbClr val="7D7D7D"/>
                  </a:solidFill>
                </a:rPr>
                <a:t>Kerngebiete (Schutzgebiete)</a:t>
              </a:r>
            </a:p>
          </p:txBody>
        </p:sp>
      </p:grpSp>
      <p:sp>
        <p:nvSpPr>
          <p:cNvPr id="110" name="Rechteck 109">
            <a:extLst>
              <a:ext uri="{FF2B5EF4-FFF2-40B4-BE49-F238E27FC236}">
                <a16:creationId xmlns:a16="http://schemas.microsoft.com/office/drawing/2014/main" id="{5D94EB88-F949-C142-BD7F-2EDC9C4AE24E}"/>
              </a:ext>
            </a:extLst>
          </p:cNvPr>
          <p:cNvSpPr/>
          <p:nvPr/>
        </p:nvSpPr>
        <p:spPr>
          <a:xfrm>
            <a:off x="2521165" y="3802870"/>
            <a:ext cx="3348089" cy="400110"/>
          </a:xfrm>
          <a:prstGeom prst="rect">
            <a:avLst/>
          </a:prstGeom>
        </p:spPr>
        <p:txBody>
          <a:bodyPr wrap="square">
            <a:spAutoFit/>
          </a:bodyPr>
          <a:lstStyle/>
          <a:p>
            <a:pPr>
              <a:spcBef>
                <a:spcPct val="20000"/>
              </a:spcBef>
              <a:spcAft>
                <a:spcPts val="1200"/>
              </a:spcAft>
            </a:pPr>
            <a:r>
              <a:rPr lang="de-CH" sz="2000" dirty="0">
                <a:solidFill>
                  <a:srgbClr val="7D7D7D"/>
                </a:solidFill>
              </a:rPr>
              <a:t>Schützenswerte Gebiete</a:t>
            </a:r>
          </a:p>
        </p:txBody>
      </p:sp>
      <p:grpSp>
        <p:nvGrpSpPr>
          <p:cNvPr id="23" name="Gruppieren 22">
            <a:extLst>
              <a:ext uri="{FF2B5EF4-FFF2-40B4-BE49-F238E27FC236}">
                <a16:creationId xmlns:a16="http://schemas.microsoft.com/office/drawing/2014/main" id="{7647C939-A6E8-E242-906C-09AC74ECB1DF}"/>
              </a:ext>
            </a:extLst>
          </p:cNvPr>
          <p:cNvGrpSpPr/>
          <p:nvPr/>
        </p:nvGrpSpPr>
        <p:grpSpPr>
          <a:xfrm>
            <a:off x="1569694" y="3137430"/>
            <a:ext cx="8921206" cy="2266994"/>
            <a:chOff x="1569694" y="3137430"/>
            <a:chExt cx="8921206" cy="2266994"/>
          </a:xfrm>
        </p:grpSpPr>
        <p:grpSp>
          <p:nvGrpSpPr>
            <p:cNvPr id="98" name="Gruppieren 97">
              <a:extLst>
                <a:ext uri="{FF2B5EF4-FFF2-40B4-BE49-F238E27FC236}">
                  <a16:creationId xmlns:a16="http://schemas.microsoft.com/office/drawing/2014/main" id="{5A108AE1-0E09-A243-9921-5AE3E1352ED4}"/>
                </a:ext>
              </a:extLst>
            </p:cNvPr>
            <p:cNvGrpSpPr/>
            <p:nvPr/>
          </p:nvGrpSpPr>
          <p:grpSpPr>
            <a:xfrm>
              <a:off x="7006153" y="3137430"/>
              <a:ext cx="3484747" cy="1992454"/>
              <a:chOff x="5878278" y="3137430"/>
              <a:chExt cx="3484747" cy="1992454"/>
            </a:xfrm>
          </p:grpSpPr>
          <p:sp>
            <p:nvSpPr>
              <p:cNvPr id="97" name="Freihandform 96">
                <a:extLst>
                  <a:ext uri="{FF2B5EF4-FFF2-40B4-BE49-F238E27FC236}">
                    <a16:creationId xmlns:a16="http://schemas.microsoft.com/office/drawing/2014/main" id="{82EEDFF3-2095-AE46-94E0-115335FE521D}"/>
                  </a:ext>
                </a:extLst>
              </p:cNvPr>
              <p:cNvSpPr/>
              <p:nvPr/>
            </p:nvSpPr>
            <p:spPr>
              <a:xfrm rot="1119087">
                <a:off x="8091631" y="4364339"/>
                <a:ext cx="412408" cy="765545"/>
              </a:xfrm>
              <a:custGeom>
                <a:avLst/>
                <a:gdLst>
                  <a:gd name="connsiteX0" fmla="*/ 184297 w 1091609"/>
                  <a:gd name="connsiteY0" fmla="*/ 737191 h 765545"/>
                  <a:gd name="connsiteX1" fmla="*/ 0 w 1091609"/>
                  <a:gd name="connsiteY1" fmla="*/ 361507 h 765545"/>
                  <a:gd name="connsiteX2" fmla="*/ 35441 w 1091609"/>
                  <a:gd name="connsiteY2" fmla="*/ 255182 h 765545"/>
                  <a:gd name="connsiteX3" fmla="*/ 233916 w 1091609"/>
                  <a:gd name="connsiteY3" fmla="*/ 0 h 765545"/>
                  <a:gd name="connsiteX4" fmla="*/ 340241 w 1091609"/>
                  <a:gd name="connsiteY4" fmla="*/ 35442 h 765545"/>
                  <a:gd name="connsiteX5" fmla="*/ 1027814 w 1091609"/>
                  <a:gd name="connsiteY5" fmla="*/ 311889 h 765545"/>
                  <a:gd name="connsiteX6" fmla="*/ 1091609 w 1091609"/>
                  <a:gd name="connsiteY6" fmla="*/ 404038 h 765545"/>
                  <a:gd name="connsiteX7" fmla="*/ 361507 w 1091609"/>
                  <a:gd name="connsiteY7" fmla="*/ 765545 h 765545"/>
                  <a:gd name="connsiteX8" fmla="*/ 184297 w 1091609"/>
                  <a:gd name="connsiteY8" fmla="*/ 737191 h 76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609" h="765545">
                    <a:moveTo>
                      <a:pt x="184297" y="737191"/>
                    </a:moveTo>
                    <a:lnTo>
                      <a:pt x="0" y="361507"/>
                    </a:lnTo>
                    <a:lnTo>
                      <a:pt x="35441" y="255182"/>
                    </a:lnTo>
                    <a:lnTo>
                      <a:pt x="233916" y="0"/>
                    </a:lnTo>
                    <a:lnTo>
                      <a:pt x="340241" y="35442"/>
                    </a:lnTo>
                    <a:lnTo>
                      <a:pt x="1027814" y="311889"/>
                    </a:lnTo>
                    <a:lnTo>
                      <a:pt x="1091609" y="404038"/>
                    </a:lnTo>
                    <a:lnTo>
                      <a:pt x="361507" y="765545"/>
                    </a:lnTo>
                    <a:lnTo>
                      <a:pt x="184297" y="737191"/>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Freihandform 91">
                <a:extLst>
                  <a:ext uri="{FF2B5EF4-FFF2-40B4-BE49-F238E27FC236}">
                    <a16:creationId xmlns:a16="http://schemas.microsoft.com/office/drawing/2014/main" id="{CCBBAEF8-4485-F042-9032-3CCB926E0583}"/>
                  </a:ext>
                </a:extLst>
              </p:cNvPr>
              <p:cNvSpPr/>
              <p:nvPr/>
            </p:nvSpPr>
            <p:spPr>
              <a:xfrm>
                <a:off x="8704131" y="3137430"/>
                <a:ext cx="658894" cy="813671"/>
              </a:xfrm>
              <a:custGeom>
                <a:avLst/>
                <a:gdLst>
                  <a:gd name="connsiteX0" fmla="*/ 0 w 609600"/>
                  <a:gd name="connsiteY0" fmla="*/ 49618 h 595423"/>
                  <a:gd name="connsiteX1" fmla="*/ 496186 w 609600"/>
                  <a:gd name="connsiteY1" fmla="*/ 595423 h 595423"/>
                  <a:gd name="connsiteX2" fmla="*/ 609600 w 609600"/>
                  <a:gd name="connsiteY2" fmla="*/ 531627 h 595423"/>
                  <a:gd name="connsiteX3" fmla="*/ 382772 w 609600"/>
                  <a:gd name="connsiteY3" fmla="*/ 0 h 595423"/>
                  <a:gd name="connsiteX4" fmla="*/ 0 w 609600"/>
                  <a:gd name="connsiteY4" fmla="*/ 49618 h 59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595423">
                    <a:moveTo>
                      <a:pt x="0" y="49618"/>
                    </a:moveTo>
                    <a:lnTo>
                      <a:pt x="496186" y="595423"/>
                    </a:lnTo>
                    <a:lnTo>
                      <a:pt x="609600" y="531627"/>
                    </a:lnTo>
                    <a:lnTo>
                      <a:pt x="382772" y="0"/>
                    </a:lnTo>
                    <a:lnTo>
                      <a:pt x="0" y="49618"/>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Freihandform 93">
                <a:extLst>
                  <a:ext uri="{FF2B5EF4-FFF2-40B4-BE49-F238E27FC236}">
                    <a16:creationId xmlns:a16="http://schemas.microsoft.com/office/drawing/2014/main" id="{1F9D30F0-23CD-4241-AC52-91E7716866D4}"/>
                  </a:ext>
                </a:extLst>
              </p:cNvPr>
              <p:cNvSpPr/>
              <p:nvPr/>
            </p:nvSpPr>
            <p:spPr>
              <a:xfrm rot="641245">
                <a:off x="5878278" y="3335130"/>
                <a:ext cx="576915" cy="564931"/>
              </a:xfrm>
              <a:custGeom>
                <a:avLst/>
                <a:gdLst>
                  <a:gd name="connsiteX0" fmla="*/ 120503 w 857693"/>
                  <a:gd name="connsiteY0" fmla="*/ 517451 h 829339"/>
                  <a:gd name="connsiteX1" fmla="*/ 524540 w 857693"/>
                  <a:gd name="connsiteY1" fmla="*/ 0 h 829339"/>
                  <a:gd name="connsiteX2" fmla="*/ 857693 w 857693"/>
                  <a:gd name="connsiteY2" fmla="*/ 0 h 829339"/>
                  <a:gd name="connsiteX3" fmla="*/ 630866 w 857693"/>
                  <a:gd name="connsiteY3" fmla="*/ 786809 h 829339"/>
                  <a:gd name="connsiteX4" fmla="*/ 524540 w 857693"/>
                  <a:gd name="connsiteY4" fmla="*/ 829339 h 829339"/>
                  <a:gd name="connsiteX5" fmla="*/ 0 w 857693"/>
                  <a:gd name="connsiteY5" fmla="*/ 800986 h 829339"/>
                  <a:gd name="connsiteX6" fmla="*/ 120503 w 857693"/>
                  <a:gd name="connsiteY6" fmla="*/ 517451 h 8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693" h="829339">
                    <a:moveTo>
                      <a:pt x="120503" y="517451"/>
                    </a:moveTo>
                    <a:lnTo>
                      <a:pt x="524540" y="0"/>
                    </a:lnTo>
                    <a:lnTo>
                      <a:pt x="857693" y="0"/>
                    </a:lnTo>
                    <a:lnTo>
                      <a:pt x="630866" y="786809"/>
                    </a:lnTo>
                    <a:lnTo>
                      <a:pt x="524540" y="829339"/>
                    </a:lnTo>
                    <a:lnTo>
                      <a:pt x="0" y="800986"/>
                    </a:lnTo>
                    <a:lnTo>
                      <a:pt x="120503" y="517451"/>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Freihandform 95">
                <a:extLst>
                  <a:ext uri="{FF2B5EF4-FFF2-40B4-BE49-F238E27FC236}">
                    <a16:creationId xmlns:a16="http://schemas.microsoft.com/office/drawing/2014/main" id="{4F7183C1-9CA1-5F48-9B5C-F83F3BB0F416}"/>
                  </a:ext>
                </a:extLst>
              </p:cNvPr>
              <p:cNvSpPr/>
              <p:nvPr/>
            </p:nvSpPr>
            <p:spPr>
              <a:xfrm>
                <a:off x="8102009" y="3799367"/>
                <a:ext cx="382772" cy="595424"/>
              </a:xfrm>
              <a:custGeom>
                <a:avLst/>
                <a:gdLst>
                  <a:gd name="connsiteX0" fmla="*/ 99238 w 382772"/>
                  <a:gd name="connsiteY0" fmla="*/ 0 h 595424"/>
                  <a:gd name="connsiteX1" fmla="*/ 382772 w 382772"/>
                  <a:gd name="connsiteY1" fmla="*/ 21266 h 595424"/>
                  <a:gd name="connsiteX2" fmla="*/ 382772 w 382772"/>
                  <a:gd name="connsiteY2" fmla="*/ 290624 h 595424"/>
                  <a:gd name="connsiteX3" fmla="*/ 340242 w 382772"/>
                  <a:gd name="connsiteY3" fmla="*/ 595424 h 595424"/>
                  <a:gd name="connsiteX4" fmla="*/ 226828 w 382772"/>
                  <a:gd name="connsiteY4" fmla="*/ 552893 h 595424"/>
                  <a:gd name="connsiteX5" fmla="*/ 0 w 382772"/>
                  <a:gd name="connsiteY5" fmla="*/ 148856 h 595424"/>
                  <a:gd name="connsiteX6" fmla="*/ 99238 w 382772"/>
                  <a:gd name="connsiteY6" fmla="*/ 0 h 59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772" h="595424">
                    <a:moveTo>
                      <a:pt x="99238" y="0"/>
                    </a:moveTo>
                    <a:lnTo>
                      <a:pt x="382772" y="21266"/>
                    </a:lnTo>
                    <a:lnTo>
                      <a:pt x="382772" y="290624"/>
                    </a:lnTo>
                    <a:lnTo>
                      <a:pt x="340242" y="595424"/>
                    </a:lnTo>
                    <a:lnTo>
                      <a:pt x="226828" y="552893"/>
                    </a:lnTo>
                    <a:lnTo>
                      <a:pt x="0" y="148856"/>
                    </a:lnTo>
                    <a:lnTo>
                      <a:pt x="99238" y="0"/>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Freihandform 94">
                <a:extLst>
                  <a:ext uri="{FF2B5EF4-FFF2-40B4-BE49-F238E27FC236}">
                    <a16:creationId xmlns:a16="http://schemas.microsoft.com/office/drawing/2014/main" id="{CAFEB4B3-C6DB-564E-8756-FCBA167916CD}"/>
                  </a:ext>
                </a:extLst>
              </p:cNvPr>
              <p:cNvSpPr/>
              <p:nvPr/>
            </p:nvSpPr>
            <p:spPr>
              <a:xfrm>
                <a:off x="6733953" y="3211033"/>
                <a:ext cx="666307" cy="297711"/>
              </a:xfrm>
              <a:custGeom>
                <a:avLst/>
                <a:gdLst>
                  <a:gd name="connsiteX0" fmla="*/ 666307 w 666307"/>
                  <a:gd name="connsiteY0" fmla="*/ 148855 h 297711"/>
                  <a:gd name="connsiteX1" fmla="*/ 0 w 666307"/>
                  <a:gd name="connsiteY1" fmla="*/ 0 h 297711"/>
                  <a:gd name="connsiteX2" fmla="*/ 7089 w 666307"/>
                  <a:gd name="connsiteY2" fmla="*/ 120502 h 297711"/>
                  <a:gd name="connsiteX3" fmla="*/ 354419 w 666307"/>
                  <a:gd name="connsiteY3" fmla="*/ 297711 h 297711"/>
                  <a:gd name="connsiteX4" fmla="*/ 666307 w 666307"/>
                  <a:gd name="connsiteY4" fmla="*/ 148855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307" h="297711">
                    <a:moveTo>
                      <a:pt x="666307" y="148855"/>
                    </a:moveTo>
                    <a:lnTo>
                      <a:pt x="0" y="0"/>
                    </a:lnTo>
                    <a:lnTo>
                      <a:pt x="7089" y="120502"/>
                    </a:lnTo>
                    <a:lnTo>
                      <a:pt x="354419" y="297711"/>
                    </a:lnTo>
                    <a:lnTo>
                      <a:pt x="666307" y="148855"/>
                    </a:lnTo>
                    <a:close/>
                  </a:path>
                </a:pathLst>
              </a:cu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7" name="Rechteck 106">
              <a:extLst>
                <a:ext uri="{FF2B5EF4-FFF2-40B4-BE49-F238E27FC236}">
                  <a16:creationId xmlns:a16="http://schemas.microsoft.com/office/drawing/2014/main" id="{E765EC08-B23D-D44C-84EB-62007A124471}"/>
                </a:ext>
              </a:extLst>
            </p:cNvPr>
            <p:cNvSpPr/>
            <p:nvPr/>
          </p:nvSpPr>
          <p:spPr>
            <a:xfrm>
              <a:off x="1569694" y="5117813"/>
              <a:ext cx="567530" cy="236024"/>
            </a:xfrm>
            <a:prstGeom prst="rect">
              <a:avLst/>
            </a:pr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Rechteck 110">
              <a:extLst>
                <a:ext uri="{FF2B5EF4-FFF2-40B4-BE49-F238E27FC236}">
                  <a16:creationId xmlns:a16="http://schemas.microsoft.com/office/drawing/2014/main" id="{6032E9D2-43EB-E741-8E09-CA017FA67AD7}"/>
                </a:ext>
              </a:extLst>
            </p:cNvPr>
            <p:cNvSpPr/>
            <p:nvPr/>
          </p:nvSpPr>
          <p:spPr>
            <a:xfrm>
              <a:off x="2531923" y="5004314"/>
              <a:ext cx="4003748" cy="400110"/>
            </a:xfrm>
            <a:prstGeom prst="rect">
              <a:avLst/>
            </a:prstGeom>
          </p:spPr>
          <p:txBody>
            <a:bodyPr wrap="square">
              <a:spAutoFit/>
            </a:bodyPr>
            <a:lstStyle/>
            <a:p>
              <a:pPr>
                <a:spcBef>
                  <a:spcPct val="20000"/>
                </a:spcBef>
                <a:spcAft>
                  <a:spcPts val="1200"/>
                </a:spcAft>
              </a:pPr>
              <a:r>
                <a:rPr lang="de-CH" sz="2000" dirty="0">
                  <a:solidFill>
                    <a:srgbClr val="7D7D7D"/>
                  </a:solidFill>
                </a:rPr>
                <a:t>Bestehende Vernetzung</a:t>
              </a:r>
              <a:endParaRPr lang="de-CH" sz="2000" strike="sngStrike" dirty="0">
                <a:solidFill>
                  <a:srgbClr val="7D7D7D"/>
                </a:solidFill>
              </a:endParaRPr>
            </a:p>
          </p:txBody>
        </p:sp>
      </p:grpSp>
      <p:sp>
        <p:nvSpPr>
          <p:cNvPr id="14" name="Textfeld 13">
            <a:extLst>
              <a:ext uri="{FF2B5EF4-FFF2-40B4-BE49-F238E27FC236}">
                <a16:creationId xmlns:a16="http://schemas.microsoft.com/office/drawing/2014/main" id="{48C61D07-A95F-E743-B210-E8BC120FD7E4}"/>
              </a:ext>
            </a:extLst>
          </p:cNvPr>
          <p:cNvSpPr txBox="1"/>
          <p:nvPr/>
        </p:nvSpPr>
        <p:spPr>
          <a:xfrm>
            <a:off x="8383680" y="5292107"/>
            <a:ext cx="730513"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Unterdörfli</a:t>
            </a:r>
            <a:endParaRPr lang="de-DE" sz="900" i="1" dirty="0">
              <a:solidFill>
                <a:schemeClr val="tx1">
                  <a:lumMod val="65000"/>
                  <a:lumOff val="35000"/>
                </a:schemeClr>
              </a:solidFill>
            </a:endParaRPr>
          </a:p>
        </p:txBody>
      </p:sp>
      <p:sp>
        <p:nvSpPr>
          <p:cNvPr id="15" name="Textfeld 14">
            <a:extLst>
              <a:ext uri="{FF2B5EF4-FFF2-40B4-BE49-F238E27FC236}">
                <a16:creationId xmlns:a16="http://schemas.microsoft.com/office/drawing/2014/main" id="{75B990B0-494A-D341-8D4F-BCCBB338D995}"/>
              </a:ext>
            </a:extLst>
          </p:cNvPr>
          <p:cNvSpPr txBox="1"/>
          <p:nvPr/>
        </p:nvSpPr>
        <p:spPr>
          <a:xfrm>
            <a:off x="10524728" y="4760479"/>
            <a:ext cx="733795"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Oberdörfli</a:t>
            </a:r>
            <a:endParaRPr lang="de-DE" sz="900" i="1" dirty="0">
              <a:solidFill>
                <a:schemeClr val="tx1">
                  <a:lumMod val="65000"/>
                  <a:lumOff val="35000"/>
                </a:schemeClr>
              </a:solidFill>
            </a:endParaRPr>
          </a:p>
        </p:txBody>
      </p:sp>
      <p:grpSp>
        <p:nvGrpSpPr>
          <p:cNvPr id="10" name="Gruppieren 9">
            <a:extLst>
              <a:ext uri="{FF2B5EF4-FFF2-40B4-BE49-F238E27FC236}">
                <a16:creationId xmlns:a16="http://schemas.microsoft.com/office/drawing/2014/main" id="{9AAFD927-CADC-6F40-BD86-2D306E80DCE4}"/>
              </a:ext>
            </a:extLst>
          </p:cNvPr>
          <p:cNvGrpSpPr/>
          <p:nvPr/>
        </p:nvGrpSpPr>
        <p:grpSpPr>
          <a:xfrm>
            <a:off x="549808" y="3524273"/>
            <a:ext cx="860564" cy="515406"/>
            <a:chOff x="521527" y="2971371"/>
            <a:chExt cx="860564" cy="515406"/>
          </a:xfrm>
        </p:grpSpPr>
        <p:sp>
          <p:nvSpPr>
            <p:cNvPr id="7" name="Textfeld 6">
              <a:extLst>
                <a:ext uri="{FF2B5EF4-FFF2-40B4-BE49-F238E27FC236}">
                  <a16:creationId xmlns:a16="http://schemas.microsoft.com/office/drawing/2014/main" id="{6C271B13-7E79-384E-9A14-EF5755E0C71B}"/>
                </a:ext>
              </a:extLst>
            </p:cNvPr>
            <p:cNvSpPr txBox="1"/>
            <p:nvPr/>
          </p:nvSpPr>
          <p:spPr>
            <a:xfrm>
              <a:off x="521527" y="3043371"/>
              <a:ext cx="841571" cy="369332"/>
            </a:xfrm>
            <a:prstGeom prst="rect">
              <a:avLst/>
            </a:prstGeom>
            <a:noFill/>
          </p:spPr>
          <p:txBody>
            <a:bodyPr wrap="square" rtlCol="0">
              <a:spAutoFit/>
            </a:bodyPr>
            <a:lstStyle/>
            <a:p>
              <a:r>
                <a:rPr lang="de-DE" dirty="0">
                  <a:solidFill>
                    <a:schemeClr val="tx1">
                      <a:lumMod val="50000"/>
                      <a:lumOff val="50000"/>
                    </a:schemeClr>
                  </a:solidFill>
                </a:rPr>
                <a:t>IST</a:t>
              </a:r>
            </a:p>
          </p:txBody>
        </p:sp>
        <p:sp>
          <p:nvSpPr>
            <p:cNvPr id="8" name="Geschweifte Klammer links 7">
              <a:extLst>
                <a:ext uri="{FF2B5EF4-FFF2-40B4-BE49-F238E27FC236}">
                  <a16:creationId xmlns:a16="http://schemas.microsoft.com/office/drawing/2014/main" id="{9E52191C-10C9-5F44-91E5-FCDA284F9481}"/>
                </a:ext>
              </a:extLst>
            </p:cNvPr>
            <p:cNvSpPr/>
            <p:nvPr/>
          </p:nvSpPr>
          <p:spPr>
            <a:xfrm>
              <a:off x="1189838" y="2971371"/>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nvGrpSpPr>
          <p:cNvPr id="6" name="Group 5">
            <a:extLst>
              <a:ext uri="{FF2B5EF4-FFF2-40B4-BE49-F238E27FC236}">
                <a16:creationId xmlns:a16="http://schemas.microsoft.com/office/drawing/2014/main" id="{A3B13FA1-6B3A-DC48-91FA-899DC4D17986}"/>
              </a:ext>
            </a:extLst>
          </p:cNvPr>
          <p:cNvGrpSpPr/>
          <p:nvPr/>
        </p:nvGrpSpPr>
        <p:grpSpPr>
          <a:xfrm>
            <a:off x="1815984" y="2771117"/>
            <a:ext cx="3282453" cy="400110"/>
            <a:chOff x="1815984" y="5726973"/>
            <a:chExt cx="3282453" cy="400110"/>
          </a:xfrm>
        </p:grpSpPr>
        <p:sp>
          <p:nvSpPr>
            <p:cNvPr id="283" name="Oval 282">
              <a:extLst>
                <a:ext uri="{FF2B5EF4-FFF2-40B4-BE49-F238E27FC236}">
                  <a16:creationId xmlns:a16="http://schemas.microsoft.com/office/drawing/2014/main" id="{79509F9A-F91B-154D-A55D-4CD8B1B76C8E}"/>
                </a:ext>
              </a:extLst>
            </p:cNvPr>
            <p:cNvSpPr/>
            <p:nvPr/>
          </p:nvSpPr>
          <p:spPr>
            <a:xfrm>
              <a:off x="1815984" y="5853576"/>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4" name="Rechteck 112">
              <a:extLst>
                <a:ext uri="{FF2B5EF4-FFF2-40B4-BE49-F238E27FC236}">
                  <a16:creationId xmlns:a16="http://schemas.microsoft.com/office/drawing/2014/main" id="{FE3945F6-ACE7-084D-A8EB-74230497ED74}"/>
                </a:ext>
              </a:extLst>
            </p:cNvPr>
            <p:cNvSpPr/>
            <p:nvPr/>
          </p:nvSpPr>
          <p:spPr>
            <a:xfrm>
              <a:off x="2572211" y="5726973"/>
              <a:ext cx="2526226" cy="400110"/>
            </a:xfrm>
            <a:prstGeom prst="rect">
              <a:avLst/>
            </a:prstGeom>
          </p:spPr>
          <p:txBody>
            <a:bodyPr wrap="square">
              <a:spAutoFit/>
            </a:bodyPr>
            <a:lstStyle/>
            <a:p>
              <a:pPr>
                <a:spcBef>
                  <a:spcPct val="20000"/>
                </a:spcBef>
                <a:spcAft>
                  <a:spcPts val="1200"/>
                </a:spcAft>
              </a:pPr>
              <a:r>
                <a:rPr lang="de-CH" sz="2000" dirty="0">
                  <a:solidFill>
                    <a:srgbClr val="7D7D7D"/>
                  </a:solidFill>
                </a:rPr>
                <a:t>Zeigerarten</a:t>
              </a:r>
            </a:p>
          </p:txBody>
        </p:sp>
      </p:grpSp>
      <p:grpSp>
        <p:nvGrpSpPr>
          <p:cNvPr id="285" name="Gruppieren 89">
            <a:extLst>
              <a:ext uri="{FF2B5EF4-FFF2-40B4-BE49-F238E27FC236}">
                <a16:creationId xmlns:a16="http://schemas.microsoft.com/office/drawing/2014/main" id="{03909208-F540-954A-919E-6C7F01E855E2}"/>
              </a:ext>
            </a:extLst>
          </p:cNvPr>
          <p:cNvGrpSpPr/>
          <p:nvPr/>
        </p:nvGrpSpPr>
        <p:grpSpPr>
          <a:xfrm>
            <a:off x="6881033" y="2704866"/>
            <a:ext cx="3893793" cy="2643951"/>
            <a:chOff x="5780136" y="2785453"/>
            <a:chExt cx="3893793" cy="2643951"/>
          </a:xfrm>
        </p:grpSpPr>
        <p:sp>
          <p:nvSpPr>
            <p:cNvPr id="286" name="Oval 285">
              <a:extLst>
                <a:ext uri="{FF2B5EF4-FFF2-40B4-BE49-F238E27FC236}">
                  <a16:creationId xmlns:a16="http://schemas.microsoft.com/office/drawing/2014/main" id="{15A88950-9FA9-D04D-AE54-1B3F68760840}"/>
                </a:ext>
              </a:extLst>
            </p:cNvPr>
            <p:cNvSpPr/>
            <p:nvPr/>
          </p:nvSpPr>
          <p:spPr>
            <a:xfrm>
              <a:off x="8095699" y="389469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7" name="Oval 286">
              <a:extLst>
                <a:ext uri="{FF2B5EF4-FFF2-40B4-BE49-F238E27FC236}">
                  <a16:creationId xmlns:a16="http://schemas.microsoft.com/office/drawing/2014/main" id="{3987CA6C-CE0C-6443-9DBE-ED4F68FB2A5E}"/>
                </a:ext>
              </a:extLst>
            </p:cNvPr>
            <p:cNvSpPr/>
            <p:nvPr/>
          </p:nvSpPr>
          <p:spPr>
            <a:xfrm>
              <a:off x="6269842" y="394474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8" name="Oval 287">
              <a:extLst>
                <a:ext uri="{FF2B5EF4-FFF2-40B4-BE49-F238E27FC236}">
                  <a16:creationId xmlns:a16="http://schemas.microsoft.com/office/drawing/2014/main" id="{CAC57E9F-02B7-004A-8CDF-D37D0B25EA2F}"/>
                </a:ext>
              </a:extLst>
            </p:cNvPr>
            <p:cNvSpPr/>
            <p:nvPr/>
          </p:nvSpPr>
          <p:spPr>
            <a:xfrm>
              <a:off x="6988585" y="44323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9" name="Oval 288">
              <a:extLst>
                <a:ext uri="{FF2B5EF4-FFF2-40B4-BE49-F238E27FC236}">
                  <a16:creationId xmlns:a16="http://schemas.microsoft.com/office/drawing/2014/main" id="{1C760CC9-00EA-CA4D-A190-A48084DE7987}"/>
                </a:ext>
              </a:extLst>
            </p:cNvPr>
            <p:cNvSpPr/>
            <p:nvPr/>
          </p:nvSpPr>
          <p:spPr>
            <a:xfrm>
              <a:off x="6475967" y="333088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0" name="Oval 289">
              <a:extLst>
                <a:ext uri="{FF2B5EF4-FFF2-40B4-BE49-F238E27FC236}">
                  <a16:creationId xmlns:a16="http://schemas.microsoft.com/office/drawing/2014/main" id="{833231AF-DDEA-FE4E-99CD-BEBBF9361AEB}"/>
                </a:ext>
              </a:extLst>
            </p:cNvPr>
            <p:cNvSpPr/>
            <p:nvPr/>
          </p:nvSpPr>
          <p:spPr>
            <a:xfrm>
              <a:off x="8914964" y="307949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1" name="Oval 290">
              <a:extLst>
                <a:ext uri="{FF2B5EF4-FFF2-40B4-BE49-F238E27FC236}">
                  <a16:creationId xmlns:a16="http://schemas.microsoft.com/office/drawing/2014/main" id="{8644EF5C-915E-3743-8DDC-A44F61BA2827}"/>
                </a:ext>
              </a:extLst>
            </p:cNvPr>
            <p:cNvSpPr/>
            <p:nvPr/>
          </p:nvSpPr>
          <p:spPr>
            <a:xfrm>
              <a:off x="8820389" y="317061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2" name="Oval 291">
              <a:extLst>
                <a:ext uri="{FF2B5EF4-FFF2-40B4-BE49-F238E27FC236}">
                  <a16:creationId xmlns:a16="http://schemas.microsoft.com/office/drawing/2014/main" id="{77348E5E-1FD3-E040-9114-8296DA9BE310}"/>
                </a:ext>
              </a:extLst>
            </p:cNvPr>
            <p:cNvSpPr/>
            <p:nvPr/>
          </p:nvSpPr>
          <p:spPr>
            <a:xfrm>
              <a:off x="9063779" y="310018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3" name="Oval 292">
              <a:extLst>
                <a:ext uri="{FF2B5EF4-FFF2-40B4-BE49-F238E27FC236}">
                  <a16:creationId xmlns:a16="http://schemas.microsoft.com/office/drawing/2014/main" id="{497AC7F2-5E56-2346-85E5-350A82B48FDD}"/>
                </a:ext>
              </a:extLst>
            </p:cNvPr>
            <p:cNvSpPr/>
            <p:nvPr/>
          </p:nvSpPr>
          <p:spPr>
            <a:xfrm>
              <a:off x="8126526" y="313565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4" name="Oval 293">
              <a:extLst>
                <a:ext uri="{FF2B5EF4-FFF2-40B4-BE49-F238E27FC236}">
                  <a16:creationId xmlns:a16="http://schemas.microsoft.com/office/drawing/2014/main" id="{466073E3-417C-4149-A7CB-569D146BEC65}"/>
                </a:ext>
              </a:extLst>
            </p:cNvPr>
            <p:cNvSpPr/>
            <p:nvPr/>
          </p:nvSpPr>
          <p:spPr>
            <a:xfrm>
              <a:off x="6124120" y="519219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5" name="Oval 294">
              <a:extLst>
                <a:ext uri="{FF2B5EF4-FFF2-40B4-BE49-F238E27FC236}">
                  <a16:creationId xmlns:a16="http://schemas.microsoft.com/office/drawing/2014/main" id="{04EC2110-D304-BD43-AC3A-74500FAB0596}"/>
                </a:ext>
              </a:extLst>
            </p:cNvPr>
            <p:cNvSpPr/>
            <p:nvPr/>
          </p:nvSpPr>
          <p:spPr>
            <a:xfrm>
              <a:off x="8474924" y="397266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6" name="Oval 295">
              <a:extLst>
                <a:ext uri="{FF2B5EF4-FFF2-40B4-BE49-F238E27FC236}">
                  <a16:creationId xmlns:a16="http://schemas.microsoft.com/office/drawing/2014/main" id="{085EB89F-A3C6-694E-930C-B9D26E3D5086}"/>
                </a:ext>
              </a:extLst>
            </p:cNvPr>
            <p:cNvSpPr/>
            <p:nvPr/>
          </p:nvSpPr>
          <p:spPr>
            <a:xfrm>
              <a:off x="9204981" y="366167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7" name="Oval 296">
              <a:extLst>
                <a:ext uri="{FF2B5EF4-FFF2-40B4-BE49-F238E27FC236}">
                  <a16:creationId xmlns:a16="http://schemas.microsoft.com/office/drawing/2014/main" id="{31D21C33-1D85-0D48-BEB3-29088AB40E9D}"/>
                </a:ext>
              </a:extLst>
            </p:cNvPr>
            <p:cNvSpPr/>
            <p:nvPr/>
          </p:nvSpPr>
          <p:spPr>
            <a:xfrm>
              <a:off x="8106284" y="472139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8" name="Oval 297">
              <a:extLst>
                <a:ext uri="{FF2B5EF4-FFF2-40B4-BE49-F238E27FC236}">
                  <a16:creationId xmlns:a16="http://schemas.microsoft.com/office/drawing/2014/main" id="{4ED072EE-F6E9-C841-B14D-DA9BFB3015CB}"/>
                </a:ext>
              </a:extLst>
            </p:cNvPr>
            <p:cNvSpPr/>
            <p:nvPr/>
          </p:nvSpPr>
          <p:spPr>
            <a:xfrm>
              <a:off x="9360928" y="40515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9" name="Oval 298">
              <a:extLst>
                <a:ext uri="{FF2B5EF4-FFF2-40B4-BE49-F238E27FC236}">
                  <a16:creationId xmlns:a16="http://schemas.microsoft.com/office/drawing/2014/main" id="{5D43B63E-13D9-ED43-B8DA-6036B588CDF8}"/>
                </a:ext>
              </a:extLst>
            </p:cNvPr>
            <p:cNvSpPr/>
            <p:nvPr/>
          </p:nvSpPr>
          <p:spPr>
            <a:xfrm>
              <a:off x="9601929" y="448039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0" name="Oval 299">
              <a:extLst>
                <a:ext uri="{FF2B5EF4-FFF2-40B4-BE49-F238E27FC236}">
                  <a16:creationId xmlns:a16="http://schemas.microsoft.com/office/drawing/2014/main" id="{F2AAEC73-C254-3943-9B73-2958FAC03B18}"/>
                </a:ext>
              </a:extLst>
            </p:cNvPr>
            <p:cNvSpPr/>
            <p:nvPr/>
          </p:nvSpPr>
          <p:spPr>
            <a:xfrm>
              <a:off x="6921249" y="535740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1" name="Oval 300">
              <a:extLst>
                <a:ext uri="{FF2B5EF4-FFF2-40B4-BE49-F238E27FC236}">
                  <a16:creationId xmlns:a16="http://schemas.microsoft.com/office/drawing/2014/main" id="{2721C29E-46EB-6B4D-A611-38339E237944}"/>
                </a:ext>
              </a:extLst>
            </p:cNvPr>
            <p:cNvSpPr/>
            <p:nvPr/>
          </p:nvSpPr>
          <p:spPr>
            <a:xfrm>
              <a:off x="8307028" y="486830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2" name="Oval 301">
              <a:extLst>
                <a:ext uri="{FF2B5EF4-FFF2-40B4-BE49-F238E27FC236}">
                  <a16:creationId xmlns:a16="http://schemas.microsoft.com/office/drawing/2014/main" id="{D08E45B3-9180-3549-9013-60AFAA1787A7}"/>
                </a:ext>
              </a:extLst>
            </p:cNvPr>
            <p:cNvSpPr/>
            <p:nvPr/>
          </p:nvSpPr>
          <p:spPr>
            <a:xfrm>
              <a:off x="8136892" y="514829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3" name="Oval 302">
              <a:extLst>
                <a:ext uri="{FF2B5EF4-FFF2-40B4-BE49-F238E27FC236}">
                  <a16:creationId xmlns:a16="http://schemas.microsoft.com/office/drawing/2014/main" id="{01377CE4-5AAD-C14C-9770-C3CC5212AA0F}"/>
                </a:ext>
              </a:extLst>
            </p:cNvPr>
            <p:cNvSpPr/>
            <p:nvPr/>
          </p:nvSpPr>
          <p:spPr>
            <a:xfrm>
              <a:off x="6625040" y="331171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7" name="Oval 306">
              <a:extLst>
                <a:ext uri="{FF2B5EF4-FFF2-40B4-BE49-F238E27FC236}">
                  <a16:creationId xmlns:a16="http://schemas.microsoft.com/office/drawing/2014/main" id="{65A11342-D510-A343-BDA3-D4E52D8B8B46}"/>
                </a:ext>
              </a:extLst>
            </p:cNvPr>
            <p:cNvSpPr/>
            <p:nvPr/>
          </p:nvSpPr>
          <p:spPr>
            <a:xfrm>
              <a:off x="5877600" y="395181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8" name="Oval 307">
              <a:extLst>
                <a:ext uri="{FF2B5EF4-FFF2-40B4-BE49-F238E27FC236}">
                  <a16:creationId xmlns:a16="http://schemas.microsoft.com/office/drawing/2014/main" id="{D2DE003D-9A38-EA47-BEDF-B7FEF5782B2D}"/>
                </a:ext>
              </a:extLst>
            </p:cNvPr>
            <p:cNvSpPr/>
            <p:nvPr/>
          </p:nvSpPr>
          <p:spPr>
            <a:xfrm>
              <a:off x="5780136" y="323378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9" name="Oval 308">
              <a:extLst>
                <a:ext uri="{FF2B5EF4-FFF2-40B4-BE49-F238E27FC236}">
                  <a16:creationId xmlns:a16="http://schemas.microsoft.com/office/drawing/2014/main" id="{FD0CBD3F-4D02-254E-A55E-ACA4D8C787B2}"/>
                </a:ext>
              </a:extLst>
            </p:cNvPr>
            <p:cNvSpPr/>
            <p:nvPr/>
          </p:nvSpPr>
          <p:spPr>
            <a:xfrm>
              <a:off x="7157570" y="329911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0" name="Oval 309">
              <a:extLst>
                <a:ext uri="{FF2B5EF4-FFF2-40B4-BE49-F238E27FC236}">
                  <a16:creationId xmlns:a16="http://schemas.microsoft.com/office/drawing/2014/main" id="{ECFFC05D-923A-9F4B-AD17-88A435802C6D}"/>
                </a:ext>
              </a:extLst>
            </p:cNvPr>
            <p:cNvSpPr/>
            <p:nvPr/>
          </p:nvSpPr>
          <p:spPr>
            <a:xfrm>
              <a:off x="8100051" y="2785453"/>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1" name="Oval 310">
              <a:extLst>
                <a:ext uri="{FF2B5EF4-FFF2-40B4-BE49-F238E27FC236}">
                  <a16:creationId xmlns:a16="http://schemas.microsoft.com/office/drawing/2014/main" id="{08E837AF-CF63-CA4C-B57D-DAFA5DE8CA4A}"/>
                </a:ext>
              </a:extLst>
            </p:cNvPr>
            <p:cNvSpPr/>
            <p:nvPr/>
          </p:nvSpPr>
          <p:spPr>
            <a:xfrm>
              <a:off x="7146207" y="354553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2" name="Oval 311">
              <a:extLst>
                <a:ext uri="{FF2B5EF4-FFF2-40B4-BE49-F238E27FC236}">
                  <a16:creationId xmlns:a16="http://schemas.microsoft.com/office/drawing/2014/main" id="{860ADFE1-85AD-F943-88DC-252DE3E0CD08}"/>
                </a:ext>
              </a:extLst>
            </p:cNvPr>
            <p:cNvSpPr/>
            <p:nvPr/>
          </p:nvSpPr>
          <p:spPr>
            <a:xfrm>
              <a:off x="7605616" y="4074120"/>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3" name="Oval 312">
              <a:extLst>
                <a:ext uri="{FF2B5EF4-FFF2-40B4-BE49-F238E27FC236}">
                  <a16:creationId xmlns:a16="http://schemas.microsoft.com/office/drawing/2014/main" id="{A2BC94E0-5035-054C-9642-CC298412F0EB}"/>
                </a:ext>
              </a:extLst>
            </p:cNvPr>
            <p:cNvSpPr/>
            <p:nvPr/>
          </p:nvSpPr>
          <p:spPr>
            <a:xfrm>
              <a:off x="9357959" y="282099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4" name="Oval 313">
              <a:extLst>
                <a:ext uri="{FF2B5EF4-FFF2-40B4-BE49-F238E27FC236}">
                  <a16:creationId xmlns:a16="http://schemas.microsoft.com/office/drawing/2014/main" id="{4698A2FC-B1C0-AA4D-B172-26F5911A0D16}"/>
                </a:ext>
              </a:extLst>
            </p:cNvPr>
            <p:cNvSpPr/>
            <p:nvPr/>
          </p:nvSpPr>
          <p:spPr>
            <a:xfrm>
              <a:off x="7285411" y="348837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5" name="Oval 314">
              <a:extLst>
                <a:ext uri="{FF2B5EF4-FFF2-40B4-BE49-F238E27FC236}">
                  <a16:creationId xmlns:a16="http://schemas.microsoft.com/office/drawing/2014/main" id="{6D09AE06-7750-174D-B3FC-FA49DCDA41EA}"/>
                </a:ext>
              </a:extLst>
            </p:cNvPr>
            <p:cNvSpPr/>
            <p:nvPr/>
          </p:nvSpPr>
          <p:spPr>
            <a:xfrm>
              <a:off x="6968510" y="454239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6" name="Oval 315">
              <a:extLst>
                <a:ext uri="{FF2B5EF4-FFF2-40B4-BE49-F238E27FC236}">
                  <a16:creationId xmlns:a16="http://schemas.microsoft.com/office/drawing/2014/main" id="{06F5ACCE-ABFE-5B49-BA71-948CBF47D152}"/>
                </a:ext>
              </a:extLst>
            </p:cNvPr>
            <p:cNvSpPr/>
            <p:nvPr/>
          </p:nvSpPr>
          <p:spPr>
            <a:xfrm>
              <a:off x="5845703" y="413255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 name="Oval 316">
              <a:extLst>
                <a:ext uri="{FF2B5EF4-FFF2-40B4-BE49-F238E27FC236}">
                  <a16:creationId xmlns:a16="http://schemas.microsoft.com/office/drawing/2014/main" id="{61BED4AB-278C-A241-ACA7-C13ECE4F3534}"/>
                </a:ext>
              </a:extLst>
            </p:cNvPr>
            <p:cNvSpPr/>
            <p:nvPr/>
          </p:nvSpPr>
          <p:spPr>
            <a:xfrm>
              <a:off x="9212118" y="475713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3" name="Textfeld 8">
            <a:extLst>
              <a:ext uri="{FF2B5EF4-FFF2-40B4-BE49-F238E27FC236}">
                <a16:creationId xmlns:a16="http://schemas.microsoft.com/office/drawing/2014/main" id="{62A4B901-1B6F-6340-9AEB-5102E991DF65}"/>
              </a:ext>
            </a:extLst>
          </p:cNvPr>
          <p:cNvSpPr txBox="1"/>
          <p:nvPr/>
        </p:nvSpPr>
        <p:spPr>
          <a:xfrm>
            <a:off x="512618" y="318543"/>
            <a:ext cx="6255505"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124" name="Rechteck 3">
            <a:extLst>
              <a:ext uri="{FF2B5EF4-FFF2-40B4-BE49-F238E27FC236}">
                <a16:creationId xmlns:a16="http://schemas.microsoft.com/office/drawing/2014/main" id="{ED34212D-AED2-1F42-AE47-4CD09F0195B7}"/>
              </a:ext>
            </a:extLst>
          </p:cNvPr>
          <p:cNvSpPr/>
          <p:nvPr/>
        </p:nvSpPr>
        <p:spPr>
          <a:xfrm>
            <a:off x="675094" y="1426829"/>
            <a:ext cx="5167673" cy="925382"/>
          </a:xfrm>
          <a:prstGeom prst="rect">
            <a:avLst/>
          </a:prstGeom>
        </p:spPr>
        <p:txBody>
          <a:bodyPr wrap="square">
            <a:spAutoFit/>
          </a:bodyPr>
          <a:lstStyle/>
          <a:p>
            <a:pPr>
              <a:lnSpc>
                <a:spcPts val="3360"/>
              </a:lnSpc>
              <a:spcBef>
                <a:spcPct val="20000"/>
              </a:spcBef>
              <a:spcAft>
                <a:spcPts val="1200"/>
              </a:spcAft>
              <a:defRPr/>
            </a:pPr>
            <a:r>
              <a:rPr lang="de-DE" sz="2400" b="1" dirty="0">
                <a:solidFill>
                  <a:srgbClr val="7D7D7D"/>
                </a:solidFill>
              </a:rPr>
              <a:t>Beispiel für mögliches Vorgehen zum Aufbau der Ö. I. </a:t>
            </a:r>
          </a:p>
        </p:txBody>
      </p:sp>
      <p:grpSp>
        <p:nvGrpSpPr>
          <p:cNvPr id="22" name="Gruppieren 21">
            <a:extLst>
              <a:ext uri="{FF2B5EF4-FFF2-40B4-BE49-F238E27FC236}">
                <a16:creationId xmlns:a16="http://schemas.microsoft.com/office/drawing/2014/main" id="{EA9CD5CC-07B3-444D-9DA4-D71F98B3D10A}"/>
              </a:ext>
            </a:extLst>
          </p:cNvPr>
          <p:cNvGrpSpPr/>
          <p:nvPr/>
        </p:nvGrpSpPr>
        <p:grpSpPr>
          <a:xfrm>
            <a:off x="482655" y="2577988"/>
            <a:ext cx="10287927" cy="2832429"/>
            <a:chOff x="482655" y="2577988"/>
            <a:chExt cx="10287927" cy="2832429"/>
          </a:xfrm>
        </p:grpSpPr>
        <p:sp>
          <p:nvSpPr>
            <p:cNvPr id="127" name="Abgerundetes Rechteck 126">
              <a:extLst>
                <a:ext uri="{FF2B5EF4-FFF2-40B4-BE49-F238E27FC236}">
                  <a16:creationId xmlns:a16="http://schemas.microsoft.com/office/drawing/2014/main" id="{20C7FB6E-6801-A041-BF20-4D5501AC5FCB}"/>
                </a:ext>
              </a:extLst>
            </p:cNvPr>
            <p:cNvSpPr/>
            <p:nvPr/>
          </p:nvSpPr>
          <p:spPr>
            <a:xfrm>
              <a:off x="1585522" y="4367044"/>
              <a:ext cx="551702" cy="334662"/>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B12F03E7-243B-C841-9B20-7898DDEA71C3}"/>
                </a:ext>
              </a:extLst>
            </p:cNvPr>
            <p:cNvSpPr/>
            <p:nvPr/>
          </p:nvSpPr>
          <p:spPr>
            <a:xfrm>
              <a:off x="2556971" y="4318136"/>
              <a:ext cx="3099360" cy="707886"/>
            </a:xfrm>
            <a:prstGeom prst="rect">
              <a:avLst/>
            </a:prstGeom>
          </p:spPr>
          <p:txBody>
            <a:bodyPr wrap="square">
              <a:spAutoFit/>
            </a:bodyPr>
            <a:lstStyle/>
            <a:p>
              <a:pPr>
                <a:spcBef>
                  <a:spcPct val="20000"/>
                </a:spcBef>
                <a:spcAft>
                  <a:spcPts val="1200"/>
                </a:spcAft>
              </a:pPr>
              <a:r>
                <a:rPr lang="de-CH" sz="2000" dirty="0">
                  <a:solidFill>
                    <a:srgbClr val="7D7D7D"/>
                  </a:solidFill>
                </a:rPr>
                <a:t>Zusätzliche Kerngebiete (Potenzialgebiete)</a:t>
              </a:r>
            </a:p>
          </p:txBody>
        </p:sp>
        <p:sp>
          <p:nvSpPr>
            <p:cNvPr id="129" name="Textfeld 128">
              <a:extLst>
                <a:ext uri="{FF2B5EF4-FFF2-40B4-BE49-F238E27FC236}">
                  <a16:creationId xmlns:a16="http://schemas.microsoft.com/office/drawing/2014/main" id="{ADEF425B-37D3-A245-8A6F-BA6831714843}"/>
                </a:ext>
              </a:extLst>
            </p:cNvPr>
            <p:cNvSpPr txBox="1"/>
            <p:nvPr/>
          </p:nvSpPr>
          <p:spPr>
            <a:xfrm>
              <a:off x="482655" y="4357364"/>
              <a:ext cx="841571" cy="369332"/>
            </a:xfrm>
            <a:prstGeom prst="rect">
              <a:avLst/>
            </a:prstGeom>
            <a:noFill/>
          </p:spPr>
          <p:txBody>
            <a:bodyPr wrap="square" rtlCol="0">
              <a:spAutoFit/>
            </a:bodyPr>
            <a:lstStyle/>
            <a:p>
              <a:r>
                <a:rPr lang="de-DE" dirty="0">
                  <a:solidFill>
                    <a:schemeClr val="tx1">
                      <a:lumMod val="50000"/>
                      <a:lumOff val="50000"/>
                    </a:schemeClr>
                  </a:solidFill>
                </a:rPr>
                <a:t>SOLL</a:t>
              </a:r>
            </a:p>
          </p:txBody>
        </p:sp>
        <p:grpSp>
          <p:nvGrpSpPr>
            <p:cNvPr id="4" name="Gruppieren 3">
              <a:extLst>
                <a:ext uri="{FF2B5EF4-FFF2-40B4-BE49-F238E27FC236}">
                  <a16:creationId xmlns:a16="http://schemas.microsoft.com/office/drawing/2014/main" id="{8EF7F090-C961-E64E-A480-70D69D65BA21}"/>
                </a:ext>
              </a:extLst>
            </p:cNvPr>
            <p:cNvGrpSpPr/>
            <p:nvPr/>
          </p:nvGrpSpPr>
          <p:grpSpPr>
            <a:xfrm>
              <a:off x="6770148" y="2577988"/>
              <a:ext cx="4000434" cy="2832429"/>
              <a:chOff x="6770148" y="2577988"/>
              <a:chExt cx="4000434" cy="2832429"/>
            </a:xfrm>
          </p:grpSpPr>
          <p:grpSp>
            <p:nvGrpSpPr>
              <p:cNvPr id="3" name="Gruppieren 2">
                <a:extLst>
                  <a:ext uri="{FF2B5EF4-FFF2-40B4-BE49-F238E27FC236}">
                    <a16:creationId xmlns:a16="http://schemas.microsoft.com/office/drawing/2014/main" id="{A6E6EC9B-1ACA-8846-B1DC-E0C5325397A0}"/>
                  </a:ext>
                </a:extLst>
              </p:cNvPr>
              <p:cNvGrpSpPr/>
              <p:nvPr/>
            </p:nvGrpSpPr>
            <p:grpSpPr>
              <a:xfrm>
                <a:off x="6770148" y="2577988"/>
                <a:ext cx="4000434" cy="2805524"/>
                <a:chOff x="6465233" y="2577988"/>
                <a:chExt cx="4000434" cy="2805524"/>
              </a:xfrm>
            </p:grpSpPr>
            <p:sp>
              <p:nvSpPr>
                <p:cNvPr id="2" name="Abgerundetes Rechteck 1">
                  <a:extLst>
                    <a:ext uri="{FF2B5EF4-FFF2-40B4-BE49-F238E27FC236}">
                      <a16:creationId xmlns:a16="http://schemas.microsoft.com/office/drawing/2014/main" id="{206B208A-FD8E-C545-B5E6-57AFFC3E1FC7}"/>
                    </a:ext>
                  </a:extLst>
                </p:cNvPr>
                <p:cNvSpPr/>
                <p:nvPr/>
              </p:nvSpPr>
              <p:spPr>
                <a:xfrm rot="17471847">
                  <a:off x="6364530" y="3146772"/>
                  <a:ext cx="604729" cy="403324"/>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Abgerundetes Rechteck 90">
                  <a:extLst>
                    <a:ext uri="{FF2B5EF4-FFF2-40B4-BE49-F238E27FC236}">
                      <a16:creationId xmlns:a16="http://schemas.microsoft.com/office/drawing/2014/main" id="{4EDFDC1E-4F1C-8043-B1C1-D2261DFDE4F4}"/>
                    </a:ext>
                  </a:extLst>
                </p:cNvPr>
                <p:cNvSpPr/>
                <p:nvPr/>
              </p:nvSpPr>
              <p:spPr>
                <a:xfrm rot="21297265">
                  <a:off x="7819656" y="3179270"/>
                  <a:ext cx="453629" cy="419971"/>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Abgerundetes Rechteck 113">
                  <a:extLst>
                    <a:ext uri="{FF2B5EF4-FFF2-40B4-BE49-F238E27FC236}">
                      <a16:creationId xmlns:a16="http://schemas.microsoft.com/office/drawing/2014/main" id="{E3D15FFA-27DA-9942-8851-08CCAAB5A0CA}"/>
                    </a:ext>
                  </a:extLst>
                </p:cNvPr>
                <p:cNvSpPr/>
                <p:nvPr/>
              </p:nvSpPr>
              <p:spPr>
                <a:xfrm rot="3474505">
                  <a:off x="8728082" y="2607833"/>
                  <a:ext cx="530278" cy="470588"/>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Abgerundetes Rechteck 115">
                  <a:extLst>
                    <a:ext uri="{FF2B5EF4-FFF2-40B4-BE49-F238E27FC236}">
                      <a16:creationId xmlns:a16="http://schemas.microsoft.com/office/drawing/2014/main" id="{2ED0B4B8-D926-3A47-BC82-E2CCF9411BC3}"/>
                    </a:ext>
                  </a:extLst>
                </p:cNvPr>
                <p:cNvSpPr/>
                <p:nvPr/>
              </p:nvSpPr>
              <p:spPr>
                <a:xfrm rot="2300836">
                  <a:off x="9836256" y="2655217"/>
                  <a:ext cx="522525" cy="325210"/>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Abgerundetes Rechteck 116">
                  <a:extLst>
                    <a:ext uri="{FF2B5EF4-FFF2-40B4-BE49-F238E27FC236}">
                      <a16:creationId xmlns:a16="http://schemas.microsoft.com/office/drawing/2014/main" id="{0354F27A-846E-A744-9A48-08D4864A1607}"/>
                    </a:ext>
                  </a:extLst>
                </p:cNvPr>
                <p:cNvSpPr/>
                <p:nvPr/>
              </p:nvSpPr>
              <p:spPr>
                <a:xfrm rot="3328184">
                  <a:off x="9829726" y="3968968"/>
                  <a:ext cx="835059" cy="436822"/>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Abgerundetes Rechteck 117">
                  <a:extLst>
                    <a:ext uri="{FF2B5EF4-FFF2-40B4-BE49-F238E27FC236}">
                      <a16:creationId xmlns:a16="http://schemas.microsoft.com/office/drawing/2014/main" id="{47D933EB-48AB-C249-BEEA-0D377582CAF3}"/>
                    </a:ext>
                  </a:extLst>
                </p:cNvPr>
                <p:cNvSpPr/>
                <p:nvPr/>
              </p:nvSpPr>
              <p:spPr>
                <a:xfrm rot="19532704">
                  <a:off x="9854651" y="4551913"/>
                  <a:ext cx="398661" cy="340202"/>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Abgerundetes Rechteck 119">
                  <a:extLst>
                    <a:ext uri="{FF2B5EF4-FFF2-40B4-BE49-F238E27FC236}">
                      <a16:creationId xmlns:a16="http://schemas.microsoft.com/office/drawing/2014/main" id="{C7FF59EC-C55A-BA4C-9329-3E5F425D7605}"/>
                    </a:ext>
                  </a:extLst>
                </p:cNvPr>
                <p:cNvSpPr/>
                <p:nvPr/>
              </p:nvSpPr>
              <p:spPr>
                <a:xfrm rot="21253908">
                  <a:off x="7428237" y="4958811"/>
                  <a:ext cx="486162" cy="424701"/>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Abgerundetes Rechteck 121">
                  <a:extLst>
                    <a:ext uri="{FF2B5EF4-FFF2-40B4-BE49-F238E27FC236}">
                      <a16:creationId xmlns:a16="http://schemas.microsoft.com/office/drawing/2014/main" id="{F249B669-4079-BE4E-B9DC-C1CEA9F8180A}"/>
                    </a:ext>
                  </a:extLst>
                </p:cNvPr>
                <p:cNvSpPr/>
                <p:nvPr/>
              </p:nvSpPr>
              <p:spPr>
                <a:xfrm rot="17846097">
                  <a:off x="6630575" y="3671034"/>
                  <a:ext cx="555863" cy="650114"/>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Abgerundetes Rechteck 122">
                  <a:extLst>
                    <a:ext uri="{FF2B5EF4-FFF2-40B4-BE49-F238E27FC236}">
                      <a16:creationId xmlns:a16="http://schemas.microsoft.com/office/drawing/2014/main" id="{8C2A22EF-FD8B-BC49-B086-2A3FC2DE4384}"/>
                    </a:ext>
                  </a:extLst>
                </p:cNvPr>
                <p:cNvSpPr/>
                <p:nvPr/>
              </p:nvSpPr>
              <p:spPr>
                <a:xfrm>
                  <a:off x="7130083" y="3122475"/>
                  <a:ext cx="484126" cy="310708"/>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Abgerundetes Rechteck 124">
                  <a:extLst>
                    <a:ext uri="{FF2B5EF4-FFF2-40B4-BE49-F238E27FC236}">
                      <a16:creationId xmlns:a16="http://schemas.microsoft.com/office/drawing/2014/main" id="{F8D0E2F1-E20A-4141-BC3C-6903F855A402}"/>
                    </a:ext>
                  </a:extLst>
                </p:cNvPr>
                <p:cNvSpPr/>
                <p:nvPr/>
              </p:nvSpPr>
              <p:spPr>
                <a:xfrm rot="21253908">
                  <a:off x="8107959" y="2677500"/>
                  <a:ext cx="568596" cy="483752"/>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Abgerundetes Rechteck 118">
                  <a:extLst>
                    <a:ext uri="{FF2B5EF4-FFF2-40B4-BE49-F238E27FC236}">
                      <a16:creationId xmlns:a16="http://schemas.microsoft.com/office/drawing/2014/main" id="{67CBCDAE-2A24-9442-AA94-0C881BD43F59}"/>
                    </a:ext>
                  </a:extLst>
                </p:cNvPr>
                <p:cNvSpPr/>
                <p:nvPr/>
              </p:nvSpPr>
              <p:spPr>
                <a:xfrm rot="21253908">
                  <a:off x="7514348" y="4210840"/>
                  <a:ext cx="564783" cy="452823"/>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Abgerundetes Rechteck 125">
                  <a:extLst>
                    <a:ext uri="{FF2B5EF4-FFF2-40B4-BE49-F238E27FC236}">
                      <a16:creationId xmlns:a16="http://schemas.microsoft.com/office/drawing/2014/main" id="{9D679F16-51A4-C842-A752-D70942B27186}"/>
                    </a:ext>
                  </a:extLst>
                </p:cNvPr>
                <p:cNvSpPr/>
                <p:nvPr/>
              </p:nvSpPr>
              <p:spPr>
                <a:xfrm rot="21253908" flipV="1">
                  <a:off x="8809522" y="4569452"/>
                  <a:ext cx="793601" cy="323814"/>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2" name="Abgerundetes Rechteck 131">
                <a:extLst>
                  <a:ext uri="{FF2B5EF4-FFF2-40B4-BE49-F238E27FC236}">
                    <a16:creationId xmlns:a16="http://schemas.microsoft.com/office/drawing/2014/main" id="{C83CDBC0-92B9-604B-A90E-181E1A7FFEF1}"/>
                  </a:ext>
                </a:extLst>
              </p:cNvPr>
              <p:cNvSpPr/>
              <p:nvPr/>
            </p:nvSpPr>
            <p:spPr>
              <a:xfrm rot="21253908">
                <a:off x="7094097" y="4880131"/>
                <a:ext cx="432882" cy="530286"/>
              </a:xfrm>
              <a:prstGeom prst="roundRect">
                <a:avLst/>
              </a:prstGeom>
              <a:solidFill>
                <a:srgbClr val="50AA28">
                  <a:alpha val="48000"/>
                </a:srgbClr>
              </a:solidFill>
              <a:ln w="28575">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53" name="Gruppieren 52">
            <a:extLst>
              <a:ext uri="{FF2B5EF4-FFF2-40B4-BE49-F238E27FC236}">
                <a16:creationId xmlns:a16="http://schemas.microsoft.com/office/drawing/2014/main" id="{DD8F4CF7-6724-FC40-A8B7-E18A2F012C4D}"/>
              </a:ext>
            </a:extLst>
          </p:cNvPr>
          <p:cNvGrpSpPr/>
          <p:nvPr/>
        </p:nvGrpSpPr>
        <p:grpSpPr>
          <a:xfrm>
            <a:off x="435917" y="2969342"/>
            <a:ext cx="10025606" cy="3244227"/>
            <a:chOff x="435917" y="2969342"/>
            <a:chExt cx="10025606" cy="3244227"/>
          </a:xfrm>
        </p:grpSpPr>
        <p:grpSp>
          <p:nvGrpSpPr>
            <p:cNvPr id="24" name="Gruppieren 23">
              <a:extLst>
                <a:ext uri="{FF2B5EF4-FFF2-40B4-BE49-F238E27FC236}">
                  <a16:creationId xmlns:a16="http://schemas.microsoft.com/office/drawing/2014/main" id="{23C99524-7EC2-FE43-B3CC-73E7D11F4D20}"/>
                </a:ext>
              </a:extLst>
            </p:cNvPr>
            <p:cNvGrpSpPr/>
            <p:nvPr/>
          </p:nvGrpSpPr>
          <p:grpSpPr>
            <a:xfrm>
              <a:off x="435917" y="5246844"/>
              <a:ext cx="4647280" cy="966725"/>
              <a:chOff x="435917" y="5246844"/>
              <a:chExt cx="4647280" cy="966725"/>
            </a:xfrm>
          </p:grpSpPr>
          <p:sp>
            <p:nvSpPr>
              <p:cNvPr id="108" name="Rechteck 107">
                <a:extLst>
                  <a:ext uri="{FF2B5EF4-FFF2-40B4-BE49-F238E27FC236}">
                    <a16:creationId xmlns:a16="http://schemas.microsoft.com/office/drawing/2014/main" id="{62D05C54-3225-B846-B1B0-09C80A328034}"/>
                  </a:ext>
                </a:extLst>
              </p:cNvPr>
              <p:cNvSpPr/>
              <p:nvPr/>
            </p:nvSpPr>
            <p:spPr>
              <a:xfrm>
                <a:off x="1569694" y="5667931"/>
                <a:ext cx="567530" cy="236024"/>
              </a:xfrm>
              <a:prstGeom prst="rect">
                <a:avLst/>
              </a:pr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64D45163-87B7-5145-B725-B4153B053A63}"/>
                  </a:ext>
                </a:extLst>
              </p:cNvPr>
              <p:cNvSpPr/>
              <p:nvPr/>
            </p:nvSpPr>
            <p:spPr>
              <a:xfrm>
                <a:off x="2556971" y="5505683"/>
                <a:ext cx="2526226" cy="707886"/>
              </a:xfrm>
              <a:prstGeom prst="rect">
                <a:avLst/>
              </a:prstGeom>
            </p:spPr>
            <p:txBody>
              <a:bodyPr wrap="square">
                <a:spAutoFit/>
              </a:bodyPr>
              <a:lstStyle/>
              <a:p>
                <a:pPr>
                  <a:spcBef>
                    <a:spcPct val="20000"/>
                  </a:spcBef>
                  <a:spcAft>
                    <a:spcPts val="1200"/>
                  </a:spcAft>
                </a:pPr>
                <a:r>
                  <a:rPr lang="de-CH" sz="2000" dirty="0">
                    <a:solidFill>
                      <a:srgbClr val="7D7D7D"/>
                    </a:solidFill>
                  </a:rPr>
                  <a:t>Zusätzlich benötigte Vernetzung</a:t>
                </a:r>
                <a:endParaRPr lang="de-CH" sz="2000" strike="sngStrike" dirty="0">
                  <a:solidFill>
                    <a:srgbClr val="7D7D7D"/>
                  </a:solidFill>
                </a:endParaRPr>
              </a:p>
            </p:txBody>
          </p:sp>
          <p:grpSp>
            <p:nvGrpSpPr>
              <p:cNvPr id="13" name="Gruppieren 12">
                <a:extLst>
                  <a:ext uri="{FF2B5EF4-FFF2-40B4-BE49-F238E27FC236}">
                    <a16:creationId xmlns:a16="http://schemas.microsoft.com/office/drawing/2014/main" id="{DBAF03F4-451A-124F-B19C-2033B05FD5E5}"/>
                  </a:ext>
                </a:extLst>
              </p:cNvPr>
              <p:cNvGrpSpPr/>
              <p:nvPr/>
            </p:nvGrpSpPr>
            <p:grpSpPr>
              <a:xfrm>
                <a:off x="435917" y="5246844"/>
                <a:ext cx="997364" cy="515406"/>
                <a:chOff x="435917" y="4693942"/>
                <a:chExt cx="997364" cy="515406"/>
              </a:xfrm>
            </p:grpSpPr>
            <p:sp>
              <p:nvSpPr>
                <p:cNvPr id="130" name="Textfeld 129">
                  <a:extLst>
                    <a:ext uri="{FF2B5EF4-FFF2-40B4-BE49-F238E27FC236}">
                      <a16:creationId xmlns:a16="http://schemas.microsoft.com/office/drawing/2014/main" id="{7212141F-958D-584B-B884-4EAE85845935}"/>
                    </a:ext>
                  </a:extLst>
                </p:cNvPr>
                <p:cNvSpPr txBox="1"/>
                <p:nvPr/>
              </p:nvSpPr>
              <p:spPr>
                <a:xfrm>
                  <a:off x="435917" y="4781854"/>
                  <a:ext cx="841571" cy="369332"/>
                </a:xfrm>
                <a:prstGeom prst="rect">
                  <a:avLst/>
                </a:prstGeom>
                <a:noFill/>
              </p:spPr>
              <p:txBody>
                <a:bodyPr wrap="square" rtlCol="0">
                  <a:spAutoFit/>
                </a:bodyPr>
                <a:lstStyle/>
                <a:p>
                  <a:r>
                    <a:rPr lang="de-DE" dirty="0">
                      <a:solidFill>
                        <a:schemeClr val="tx1">
                          <a:lumMod val="50000"/>
                          <a:lumOff val="50000"/>
                        </a:schemeClr>
                      </a:solidFill>
                    </a:rPr>
                    <a:t>NETZ</a:t>
                  </a:r>
                </a:p>
              </p:txBody>
            </p:sp>
            <p:sp>
              <p:nvSpPr>
                <p:cNvPr id="131" name="Geschweifte Klammer links 130">
                  <a:extLst>
                    <a:ext uri="{FF2B5EF4-FFF2-40B4-BE49-F238E27FC236}">
                      <a16:creationId xmlns:a16="http://schemas.microsoft.com/office/drawing/2014/main" id="{7372DEC0-9009-2447-A6E5-BA328F689251}"/>
                    </a:ext>
                  </a:extLst>
                </p:cNvPr>
                <p:cNvSpPr/>
                <p:nvPr/>
              </p:nvSpPr>
              <p:spPr>
                <a:xfrm>
                  <a:off x="1241028" y="4693942"/>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grpSp>
          <p:nvGrpSpPr>
            <p:cNvPr id="49" name="Gruppieren 48">
              <a:extLst>
                <a:ext uri="{FF2B5EF4-FFF2-40B4-BE49-F238E27FC236}">
                  <a16:creationId xmlns:a16="http://schemas.microsoft.com/office/drawing/2014/main" id="{C19B3572-E1B0-0F4B-9773-7406E88CB614}"/>
                </a:ext>
              </a:extLst>
            </p:cNvPr>
            <p:cNvGrpSpPr/>
            <p:nvPr/>
          </p:nvGrpSpPr>
          <p:grpSpPr>
            <a:xfrm>
              <a:off x="7272169" y="2969342"/>
              <a:ext cx="3189354" cy="2054479"/>
              <a:chOff x="7272169" y="2969342"/>
              <a:chExt cx="3189354" cy="2054479"/>
            </a:xfrm>
          </p:grpSpPr>
          <p:sp>
            <p:nvSpPr>
              <p:cNvPr id="19" name="Freihandform 18">
                <a:extLst>
                  <a:ext uri="{FF2B5EF4-FFF2-40B4-BE49-F238E27FC236}">
                    <a16:creationId xmlns:a16="http://schemas.microsoft.com/office/drawing/2014/main" id="{61D56DC9-3490-CF43-BE04-ED1646E52562}"/>
                  </a:ext>
                </a:extLst>
              </p:cNvPr>
              <p:cNvSpPr/>
              <p:nvPr/>
            </p:nvSpPr>
            <p:spPr>
              <a:xfrm>
                <a:off x="8272631" y="3550024"/>
                <a:ext cx="968188" cy="677731"/>
              </a:xfrm>
              <a:custGeom>
                <a:avLst/>
                <a:gdLst>
                  <a:gd name="connsiteX0" fmla="*/ 96818 w 968188"/>
                  <a:gd name="connsiteY0" fmla="*/ 677731 h 677731"/>
                  <a:gd name="connsiteX1" fmla="*/ 968188 w 968188"/>
                  <a:gd name="connsiteY1" fmla="*/ 419548 h 677731"/>
                  <a:gd name="connsiteX2" fmla="*/ 871369 w 968188"/>
                  <a:gd name="connsiteY2" fmla="*/ 290456 h 677731"/>
                  <a:gd name="connsiteX3" fmla="*/ 311971 w 968188"/>
                  <a:gd name="connsiteY3" fmla="*/ 0 h 677731"/>
                  <a:gd name="connsiteX4" fmla="*/ 0 w 968188"/>
                  <a:gd name="connsiteY4" fmla="*/ 656216 h 677731"/>
                  <a:gd name="connsiteX5" fmla="*/ 96818 w 968188"/>
                  <a:gd name="connsiteY5" fmla="*/ 677731 h 67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188" h="677731">
                    <a:moveTo>
                      <a:pt x="96818" y="677731"/>
                    </a:moveTo>
                    <a:lnTo>
                      <a:pt x="968188" y="419548"/>
                    </a:lnTo>
                    <a:lnTo>
                      <a:pt x="871369" y="290456"/>
                    </a:lnTo>
                    <a:lnTo>
                      <a:pt x="311971" y="0"/>
                    </a:lnTo>
                    <a:lnTo>
                      <a:pt x="0" y="656216"/>
                    </a:lnTo>
                    <a:lnTo>
                      <a:pt x="96818" y="677731"/>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reihandform 17">
                <a:extLst>
                  <a:ext uri="{FF2B5EF4-FFF2-40B4-BE49-F238E27FC236}">
                    <a16:creationId xmlns:a16="http://schemas.microsoft.com/office/drawing/2014/main" id="{D1D08A55-72EF-FC4A-A79E-150392FC2338}"/>
                  </a:ext>
                </a:extLst>
              </p:cNvPr>
              <p:cNvSpPr/>
              <p:nvPr/>
            </p:nvSpPr>
            <p:spPr>
              <a:xfrm>
                <a:off x="7272169" y="3937299"/>
                <a:ext cx="623944" cy="1086522"/>
              </a:xfrm>
              <a:custGeom>
                <a:avLst/>
                <a:gdLst>
                  <a:gd name="connsiteX0" fmla="*/ 344245 w 623944"/>
                  <a:gd name="connsiteY0" fmla="*/ 0 h 1086522"/>
                  <a:gd name="connsiteX1" fmla="*/ 527125 w 623944"/>
                  <a:gd name="connsiteY1" fmla="*/ 311972 h 1086522"/>
                  <a:gd name="connsiteX2" fmla="*/ 570156 w 623944"/>
                  <a:gd name="connsiteY2" fmla="*/ 720762 h 1086522"/>
                  <a:gd name="connsiteX3" fmla="*/ 623944 w 623944"/>
                  <a:gd name="connsiteY3" fmla="*/ 1043492 h 1086522"/>
                  <a:gd name="connsiteX4" fmla="*/ 236669 w 623944"/>
                  <a:gd name="connsiteY4" fmla="*/ 1086522 h 1086522"/>
                  <a:gd name="connsiteX5" fmla="*/ 193638 w 623944"/>
                  <a:gd name="connsiteY5" fmla="*/ 935915 h 1086522"/>
                  <a:gd name="connsiteX6" fmla="*/ 0 w 623944"/>
                  <a:gd name="connsiteY6" fmla="*/ 935915 h 1086522"/>
                  <a:gd name="connsiteX7" fmla="*/ 64546 w 623944"/>
                  <a:gd name="connsiteY7" fmla="*/ 430306 h 1086522"/>
                  <a:gd name="connsiteX8" fmla="*/ 344245 w 623944"/>
                  <a:gd name="connsiteY8" fmla="*/ 0 h 108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944" h="1086522">
                    <a:moveTo>
                      <a:pt x="344245" y="0"/>
                    </a:moveTo>
                    <a:lnTo>
                      <a:pt x="527125" y="311972"/>
                    </a:lnTo>
                    <a:lnTo>
                      <a:pt x="570156" y="720762"/>
                    </a:lnTo>
                    <a:lnTo>
                      <a:pt x="623944" y="1043492"/>
                    </a:lnTo>
                    <a:lnTo>
                      <a:pt x="236669" y="1086522"/>
                    </a:lnTo>
                    <a:lnTo>
                      <a:pt x="193638" y="935915"/>
                    </a:lnTo>
                    <a:lnTo>
                      <a:pt x="0" y="935915"/>
                    </a:lnTo>
                    <a:lnTo>
                      <a:pt x="64546" y="430306"/>
                    </a:lnTo>
                    <a:lnTo>
                      <a:pt x="344245" y="0"/>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reihandform 33">
                <a:extLst>
                  <a:ext uri="{FF2B5EF4-FFF2-40B4-BE49-F238E27FC236}">
                    <a16:creationId xmlns:a16="http://schemas.microsoft.com/office/drawing/2014/main" id="{EF44D938-0942-2E4E-A14E-C8D2E02EB9A4}"/>
                  </a:ext>
                </a:extLst>
              </p:cNvPr>
              <p:cNvSpPr/>
              <p:nvPr/>
            </p:nvSpPr>
            <p:spPr>
              <a:xfrm>
                <a:off x="9144000" y="2969342"/>
                <a:ext cx="707923" cy="865239"/>
              </a:xfrm>
              <a:custGeom>
                <a:avLst/>
                <a:gdLst>
                  <a:gd name="connsiteX0" fmla="*/ 668594 w 707923"/>
                  <a:gd name="connsiteY0" fmla="*/ 0 h 865239"/>
                  <a:gd name="connsiteX1" fmla="*/ 452284 w 707923"/>
                  <a:gd name="connsiteY1" fmla="*/ 9832 h 865239"/>
                  <a:gd name="connsiteX2" fmla="*/ 98323 w 707923"/>
                  <a:gd name="connsiteY2" fmla="*/ 196645 h 865239"/>
                  <a:gd name="connsiteX3" fmla="*/ 0 w 707923"/>
                  <a:gd name="connsiteY3" fmla="*/ 865239 h 865239"/>
                  <a:gd name="connsiteX4" fmla="*/ 176981 w 707923"/>
                  <a:gd name="connsiteY4" fmla="*/ 835742 h 865239"/>
                  <a:gd name="connsiteX5" fmla="*/ 540774 w 707923"/>
                  <a:gd name="connsiteY5" fmla="*/ 855406 h 865239"/>
                  <a:gd name="connsiteX6" fmla="*/ 707923 w 707923"/>
                  <a:gd name="connsiteY6" fmla="*/ 235974 h 865239"/>
                  <a:gd name="connsiteX7" fmla="*/ 668594 w 707923"/>
                  <a:gd name="connsiteY7" fmla="*/ 0 h 8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923" h="865239">
                    <a:moveTo>
                      <a:pt x="668594" y="0"/>
                    </a:moveTo>
                    <a:lnTo>
                      <a:pt x="452284" y="9832"/>
                    </a:lnTo>
                    <a:lnTo>
                      <a:pt x="98323" y="196645"/>
                    </a:lnTo>
                    <a:lnTo>
                      <a:pt x="0" y="865239"/>
                    </a:lnTo>
                    <a:lnTo>
                      <a:pt x="176981" y="835742"/>
                    </a:lnTo>
                    <a:lnTo>
                      <a:pt x="540774" y="855406"/>
                    </a:lnTo>
                    <a:lnTo>
                      <a:pt x="707923" y="235974"/>
                    </a:lnTo>
                    <a:lnTo>
                      <a:pt x="668594" y="0"/>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a:extLst>
                  <a:ext uri="{FF2B5EF4-FFF2-40B4-BE49-F238E27FC236}">
                    <a16:creationId xmlns:a16="http://schemas.microsoft.com/office/drawing/2014/main" id="{CCFD1427-92F7-6A43-838B-94FCE0598A55}"/>
                  </a:ext>
                </a:extLst>
              </p:cNvPr>
              <p:cNvSpPr/>
              <p:nvPr/>
            </p:nvSpPr>
            <p:spPr>
              <a:xfrm>
                <a:off x="9881419" y="4001729"/>
                <a:ext cx="580104" cy="845574"/>
              </a:xfrm>
              <a:custGeom>
                <a:avLst/>
                <a:gdLst>
                  <a:gd name="connsiteX0" fmla="*/ 265471 w 580104"/>
                  <a:gd name="connsiteY0" fmla="*/ 0 h 845574"/>
                  <a:gd name="connsiteX1" fmla="*/ 0 w 580104"/>
                  <a:gd name="connsiteY1" fmla="*/ 550606 h 845574"/>
                  <a:gd name="connsiteX2" fmla="*/ 29497 w 580104"/>
                  <a:gd name="connsiteY2" fmla="*/ 845574 h 845574"/>
                  <a:gd name="connsiteX3" fmla="*/ 245807 w 580104"/>
                  <a:gd name="connsiteY3" fmla="*/ 678426 h 845574"/>
                  <a:gd name="connsiteX4" fmla="*/ 580104 w 580104"/>
                  <a:gd name="connsiteY4" fmla="*/ 432619 h 845574"/>
                  <a:gd name="connsiteX5" fmla="*/ 265471 w 580104"/>
                  <a:gd name="connsiteY5" fmla="*/ 0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104" h="845574">
                    <a:moveTo>
                      <a:pt x="265471" y="0"/>
                    </a:moveTo>
                    <a:lnTo>
                      <a:pt x="0" y="550606"/>
                    </a:lnTo>
                    <a:lnTo>
                      <a:pt x="29497" y="845574"/>
                    </a:lnTo>
                    <a:lnTo>
                      <a:pt x="245807" y="678426"/>
                    </a:lnTo>
                    <a:lnTo>
                      <a:pt x="580104" y="432619"/>
                    </a:lnTo>
                    <a:lnTo>
                      <a:pt x="265471" y="0"/>
                    </a:lnTo>
                    <a:close/>
                  </a:path>
                </a:pathLst>
              </a:cu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Tree>
    <p:extLst>
      <p:ext uri="{BB962C8B-B14F-4D97-AF65-F5344CB8AC3E}">
        <p14:creationId xmlns:p14="http://schemas.microsoft.com/office/powerpoint/2010/main" val="40805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7AC57E10-597B-5B49-AE4A-1EACD5DB33B7}"/>
              </a:ext>
            </a:extLst>
          </p:cNvPr>
          <p:cNvSpPr/>
          <p:nvPr/>
        </p:nvSpPr>
        <p:spPr>
          <a:xfrm>
            <a:off x="893789" y="1978002"/>
            <a:ext cx="4267212" cy="1099751"/>
          </a:xfrm>
          <a:prstGeom prst="roundRect">
            <a:avLst/>
          </a:prstGeom>
          <a:solidFill>
            <a:schemeClr val="bg1"/>
          </a:solidFill>
          <a:ln w="50800">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006EAA"/>
                </a:solidFill>
              </a:rPr>
              <a:t>Inventar</a:t>
            </a:r>
            <a:r>
              <a:rPr lang="de-DE" sz="2000" dirty="0">
                <a:solidFill>
                  <a:schemeClr val="bg1">
                    <a:lumMod val="50000"/>
                  </a:schemeClr>
                </a:solidFill>
              </a:rPr>
              <a:t> schützenswerter Flächen</a:t>
            </a:r>
          </a:p>
        </p:txBody>
      </p:sp>
      <p:sp>
        <p:nvSpPr>
          <p:cNvPr id="5" name="Abgerundetes Rechteck 4">
            <a:extLst>
              <a:ext uri="{FF2B5EF4-FFF2-40B4-BE49-F238E27FC236}">
                <a16:creationId xmlns:a16="http://schemas.microsoft.com/office/drawing/2014/main" id="{C9485357-FA34-9B45-8E24-67BB2B72C5F3}"/>
              </a:ext>
            </a:extLst>
          </p:cNvPr>
          <p:cNvSpPr/>
          <p:nvPr/>
        </p:nvSpPr>
        <p:spPr>
          <a:xfrm>
            <a:off x="893789" y="3592619"/>
            <a:ext cx="4267212" cy="1099751"/>
          </a:xfrm>
          <a:prstGeom prst="roundRect">
            <a:avLst/>
          </a:prstGeom>
          <a:solidFill>
            <a:schemeClr val="bg1"/>
          </a:solidFill>
          <a:ln w="50800">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006EAA"/>
                </a:solidFill>
              </a:rPr>
              <a:t>Konzept</a:t>
            </a:r>
            <a:r>
              <a:rPr lang="de-DE" sz="2000" dirty="0">
                <a:solidFill>
                  <a:schemeClr val="bg1">
                    <a:lumMod val="50000"/>
                  </a:schemeClr>
                </a:solidFill>
              </a:rPr>
              <a:t> Ö. I. </a:t>
            </a:r>
          </a:p>
        </p:txBody>
      </p:sp>
      <p:sp>
        <p:nvSpPr>
          <p:cNvPr id="6" name="Abgerundetes Rechteck 5">
            <a:extLst>
              <a:ext uri="{FF2B5EF4-FFF2-40B4-BE49-F238E27FC236}">
                <a16:creationId xmlns:a16="http://schemas.microsoft.com/office/drawing/2014/main" id="{830A768B-D328-6744-8436-96BE2F24FC33}"/>
              </a:ext>
            </a:extLst>
          </p:cNvPr>
          <p:cNvSpPr/>
          <p:nvPr/>
        </p:nvSpPr>
        <p:spPr>
          <a:xfrm>
            <a:off x="893789" y="5211354"/>
            <a:ext cx="4267212" cy="1099751"/>
          </a:xfrm>
          <a:prstGeom prst="roundRect">
            <a:avLst/>
          </a:prstGeom>
          <a:solidFill>
            <a:schemeClr val="bg1"/>
          </a:solidFill>
          <a:ln w="50800">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rgbClr val="006EAA"/>
                </a:solidFill>
              </a:rPr>
              <a:t>Sachplan</a:t>
            </a:r>
            <a:r>
              <a:rPr lang="de-DE" sz="2000" dirty="0">
                <a:solidFill>
                  <a:schemeClr val="bg1">
                    <a:lumMod val="50000"/>
                  </a:schemeClr>
                </a:solidFill>
              </a:rPr>
              <a:t> Vernetzung</a:t>
            </a:r>
          </a:p>
        </p:txBody>
      </p:sp>
      <p:sp>
        <p:nvSpPr>
          <p:cNvPr id="7" name="Pfeil nach unten 6">
            <a:extLst>
              <a:ext uri="{FF2B5EF4-FFF2-40B4-BE49-F238E27FC236}">
                <a16:creationId xmlns:a16="http://schemas.microsoft.com/office/drawing/2014/main" id="{B45ECD0B-34E0-C643-87D7-87B5E42B1A39}"/>
              </a:ext>
            </a:extLst>
          </p:cNvPr>
          <p:cNvSpPr/>
          <p:nvPr/>
        </p:nvSpPr>
        <p:spPr>
          <a:xfrm rot="16200000">
            <a:off x="5726883" y="2340466"/>
            <a:ext cx="519920" cy="374822"/>
          </a:xfrm>
          <a:prstGeom prst="downArrow">
            <a:avLst/>
          </a:prstGeom>
          <a:solidFill>
            <a:srgbClr val="006E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unten 7">
            <a:extLst>
              <a:ext uri="{FF2B5EF4-FFF2-40B4-BE49-F238E27FC236}">
                <a16:creationId xmlns:a16="http://schemas.microsoft.com/office/drawing/2014/main" id="{460F6BE3-A116-F74D-BA13-01BB9813FBA8}"/>
              </a:ext>
            </a:extLst>
          </p:cNvPr>
          <p:cNvSpPr/>
          <p:nvPr/>
        </p:nvSpPr>
        <p:spPr>
          <a:xfrm rot="16200000">
            <a:off x="5726883" y="3950110"/>
            <a:ext cx="519920" cy="374822"/>
          </a:xfrm>
          <a:prstGeom prst="downArrow">
            <a:avLst/>
          </a:prstGeom>
          <a:solidFill>
            <a:srgbClr val="006E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41D03743-0E1A-9F4C-9736-598B72FE702A}"/>
              </a:ext>
            </a:extLst>
          </p:cNvPr>
          <p:cNvSpPr txBox="1"/>
          <p:nvPr/>
        </p:nvSpPr>
        <p:spPr>
          <a:xfrm>
            <a:off x="6660291" y="2007689"/>
            <a:ext cx="5041558" cy="1015663"/>
          </a:xfrm>
          <a:prstGeom prst="rect">
            <a:avLst/>
          </a:prstGeom>
          <a:noFill/>
          <a:ln>
            <a:solidFill>
              <a:srgbClr val="006EAA"/>
            </a:solidFill>
          </a:ln>
        </p:spPr>
        <p:txBody>
          <a:bodyPr wrap="square" rtlCol="0">
            <a:spAutoFit/>
          </a:bodyPr>
          <a:lstStyle/>
          <a:p>
            <a:r>
              <a:rPr lang="de-DE" sz="2000" dirty="0">
                <a:solidFill>
                  <a:srgbClr val="7D7D7D"/>
                </a:solidFill>
              </a:rPr>
              <a:t>Neues Bundesinventar als Instrument zur Sicherung schützenswerter Flächen als verbindliche Kerngebiete (</a:t>
            </a:r>
            <a:r>
              <a:rPr lang="de-DE" sz="2000" b="1" dirty="0">
                <a:solidFill>
                  <a:srgbClr val="7D7D7D"/>
                </a:solidFill>
              </a:rPr>
              <a:t>IST-Zustand</a:t>
            </a:r>
            <a:r>
              <a:rPr lang="de-DE" sz="2000" dirty="0">
                <a:solidFill>
                  <a:srgbClr val="7D7D7D"/>
                </a:solidFill>
              </a:rPr>
              <a:t>)</a:t>
            </a:r>
          </a:p>
        </p:txBody>
      </p:sp>
      <p:sp>
        <p:nvSpPr>
          <p:cNvPr id="10" name="Textfeld 9">
            <a:extLst>
              <a:ext uri="{FF2B5EF4-FFF2-40B4-BE49-F238E27FC236}">
                <a16:creationId xmlns:a16="http://schemas.microsoft.com/office/drawing/2014/main" id="{CF1A9D99-62FA-BA4A-AB95-E653AE1D4D8D}"/>
              </a:ext>
            </a:extLst>
          </p:cNvPr>
          <p:cNvSpPr txBox="1"/>
          <p:nvPr/>
        </p:nvSpPr>
        <p:spPr>
          <a:xfrm>
            <a:off x="6660291" y="3629690"/>
            <a:ext cx="5041558" cy="1015663"/>
          </a:xfrm>
          <a:prstGeom prst="rect">
            <a:avLst/>
          </a:prstGeom>
          <a:noFill/>
          <a:ln>
            <a:solidFill>
              <a:srgbClr val="006EAA"/>
            </a:solidFill>
          </a:ln>
        </p:spPr>
        <p:txBody>
          <a:bodyPr wrap="square" rtlCol="0">
            <a:spAutoFit/>
          </a:bodyPr>
          <a:lstStyle/>
          <a:p>
            <a:r>
              <a:rPr lang="de-DE" sz="2000" dirty="0">
                <a:solidFill>
                  <a:srgbClr val="7D7D7D"/>
                </a:solidFill>
              </a:rPr>
              <a:t>Konzept nach Art. 13 RPG und darauf kantonale Richtpläne zur Erreichung des notwendigen </a:t>
            </a:r>
            <a:r>
              <a:rPr lang="de-DE" sz="2000" b="1" dirty="0">
                <a:solidFill>
                  <a:srgbClr val="7D7D7D"/>
                </a:solidFill>
              </a:rPr>
              <a:t>SOLL-Zustandes</a:t>
            </a:r>
            <a:r>
              <a:rPr lang="de-DE" sz="2000" dirty="0">
                <a:solidFill>
                  <a:srgbClr val="7D7D7D"/>
                </a:solidFill>
              </a:rPr>
              <a:t>.</a:t>
            </a:r>
          </a:p>
        </p:txBody>
      </p:sp>
      <p:sp>
        <p:nvSpPr>
          <p:cNvPr id="11" name="Textfeld 10">
            <a:extLst>
              <a:ext uri="{FF2B5EF4-FFF2-40B4-BE49-F238E27FC236}">
                <a16:creationId xmlns:a16="http://schemas.microsoft.com/office/drawing/2014/main" id="{E53C1BB1-E8F0-3146-93BF-4B3D6342EDB5}"/>
              </a:ext>
            </a:extLst>
          </p:cNvPr>
          <p:cNvSpPr txBox="1"/>
          <p:nvPr/>
        </p:nvSpPr>
        <p:spPr>
          <a:xfrm>
            <a:off x="6660291" y="5215475"/>
            <a:ext cx="5041558" cy="1015663"/>
          </a:xfrm>
          <a:prstGeom prst="rect">
            <a:avLst/>
          </a:prstGeom>
          <a:noFill/>
          <a:ln>
            <a:solidFill>
              <a:srgbClr val="006EAA"/>
            </a:solidFill>
          </a:ln>
        </p:spPr>
        <p:txBody>
          <a:bodyPr wrap="square" rtlCol="0">
            <a:spAutoFit/>
          </a:bodyPr>
          <a:lstStyle/>
          <a:p>
            <a:r>
              <a:rPr lang="de-DE" sz="2000" dirty="0" err="1">
                <a:solidFill>
                  <a:srgbClr val="7D7D7D"/>
                </a:solidFill>
              </a:rPr>
              <a:t>Sachplan</a:t>
            </a:r>
            <a:r>
              <a:rPr lang="de-DE" sz="2000" dirty="0">
                <a:solidFill>
                  <a:srgbClr val="7D7D7D"/>
                </a:solidFill>
              </a:rPr>
              <a:t> nach Art. 13 RPG und darauf kantonale Richtpläne zur Erreichung der notwendigen Vernetzung (</a:t>
            </a:r>
            <a:r>
              <a:rPr lang="de-DE" sz="2000" b="1" dirty="0">
                <a:solidFill>
                  <a:srgbClr val="7D7D7D"/>
                </a:solidFill>
              </a:rPr>
              <a:t>NETZ</a:t>
            </a:r>
            <a:r>
              <a:rPr lang="de-DE" sz="2000" dirty="0">
                <a:solidFill>
                  <a:srgbClr val="7D7D7D"/>
                </a:solidFill>
              </a:rPr>
              <a:t>).</a:t>
            </a:r>
          </a:p>
        </p:txBody>
      </p:sp>
      <p:sp>
        <p:nvSpPr>
          <p:cNvPr id="12" name="Pfeil nach unten 11">
            <a:extLst>
              <a:ext uri="{FF2B5EF4-FFF2-40B4-BE49-F238E27FC236}">
                <a16:creationId xmlns:a16="http://schemas.microsoft.com/office/drawing/2014/main" id="{4026A52A-8E67-8843-A830-17DB56A293F9}"/>
              </a:ext>
            </a:extLst>
          </p:cNvPr>
          <p:cNvSpPr/>
          <p:nvPr/>
        </p:nvSpPr>
        <p:spPr>
          <a:xfrm rot="16200000">
            <a:off x="5726883" y="5573818"/>
            <a:ext cx="519920" cy="374822"/>
          </a:xfrm>
          <a:prstGeom prst="downArrow">
            <a:avLst/>
          </a:prstGeom>
          <a:solidFill>
            <a:srgbClr val="006E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33404E91-43C6-4B4B-812B-A436BAE19CD1}"/>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3. Flächen für das Lebensnetz</a:t>
            </a:r>
          </a:p>
        </p:txBody>
      </p:sp>
      <p:sp>
        <p:nvSpPr>
          <p:cNvPr id="14" name="Rechteck 13">
            <a:extLst>
              <a:ext uri="{FF2B5EF4-FFF2-40B4-BE49-F238E27FC236}">
                <a16:creationId xmlns:a16="http://schemas.microsoft.com/office/drawing/2014/main" id="{67B2A344-E7AF-AC46-B759-872ABCAE5017}"/>
              </a:ext>
            </a:extLst>
          </p:cNvPr>
          <p:cNvSpPr/>
          <p:nvPr/>
        </p:nvSpPr>
        <p:spPr>
          <a:xfrm>
            <a:off x="631759" y="1085521"/>
            <a:ext cx="6785041" cy="489365"/>
          </a:xfrm>
          <a:prstGeom prst="rect">
            <a:avLst/>
          </a:prstGeom>
        </p:spPr>
        <p:txBody>
          <a:bodyPr wrap="square">
            <a:spAutoFit/>
          </a:bodyPr>
          <a:lstStyle/>
          <a:p>
            <a:pPr>
              <a:lnSpc>
                <a:spcPts val="3360"/>
              </a:lnSpc>
              <a:spcBef>
                <a:spcPct val="20000"/>
              </a:spcBef>
              <a:spcAft>
                <a:spcPts val="1200"/>
              </a:spcAft>
              <a:defRPr/>
            </a:pPr>
            <a:r>
              <a:rPr lang="de-DE" sz="2400" b="1" dirty="0">
                <a:solidFill>
                  <a:srgbClr val="7D7D7D"/>
                </a:solidFill>
              </a:rPr>
              <a:t>Mögliches Vorgehen zur Sicherung der Ö. I. </a:t>
            </a:r>
          </a:p>
        </p:txBody>
      </p:sp>
    </p:spTree>
    <p:extLst>
      <p:ext uri="{BB962C8B-B14F-4D97-AF65-F5344CB8AC3E}">
        <p14:creationId xmlns:p14="http://schemas.microsoft.com/office/powerpoint/2010/main" val="87365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88F3D291-0C6F-F141-A8EC-529FBD1A9E62}"/>
              </a:ext>
            </a:extLst>
          </p:cNvPr>
          <p:cNvSpPr txBox="1">
            <a:spLocks/>
          </p:cNvSpPr>
          <p:nvPr/>
        </p:nvSpPr>
        <p:spPr>
          <a:xfrm>
            <a:off x="578203" y="1856604"/>
            <a:ext cx="5760640" cy="912656"/>
          </a:xfrm>
          <a:prstGeom prst="rect">
            <a:avLst/>
          </a:prstGeom>
          <a:noFill/>
          <a:ln>
            <a:noFill/>
          </a:ln>
        </p:spPr>
        <p:txBody>
          <a:bodyPr vert="horz" wrap="square" lIns="91440" tIns="45720" rIns="91440" bIns="45720" numCol="1" anchor="t" anchorCtr="0" compatLnSpc="1">
            <a:prstTxWarp prst="textNoShape">
              <a:avLst/>
            </a:prstTxWarp>
          </a:bodyPr>
          <a:lstStyle>
            <a:defPPr>
              <a:defRPr lang="de-DE"/>
            </a:defPPr>
            <a:lvl1pPr indent="0" eaLnBrk="0" fontAlgn="base" hangingPunct="0">
              <a:spcBef>
                <a:spcPct val="20000"/>
              </a:spcBef>
              <a:spcAft>
                <a:spcPct val="0"/>
              </a:spcAft>
              <a:buFontTx/>
              <a:buNone/>
              <a:defRPr sz="2800" b="0">
                <a:solidFill>
                  <a:srgbClr val="7D7D7D"/>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fontAlgn="base" hangingPunct="0">
              <a:spcBef>
                <a:spcPct val="20000"/>
              </a:spcBef>
              <a:spcAft>
                <a:spcPct val="0"/>
              </a:spcAft>
              <a:buChar char="–"/>
              <a:defRPr sz="2400">
                <a:solidFill>
                  <a:srgbClr val="818079"/>
                </a:solidFill>
                <a:ea typeface="MS PGothic" panose="020B0600070205080204" pitchFamily="34" charset="-128"/>
                <a:cs typeface="MS PGothic" charset="0"/>
              </a:defRPr>
            </a:lvl2pPr>
            <a:lvl3pPr marL="1143000" indent="-228600" eaLnBrk="0" fontAlgn="base" hangingPunct="0">
              <a:spcBef>
                <a:spcPct val="20000"/>
              </a:spcBef>
              <a:spcAft>
                <a:spcPct val="0"/>
              </a:spcAft>
              <a:buChar char="•"/>
              <a:defRPr sz="2000">
                <a:solidFill>
                  <a:srgbClr val="818079"/>
                </a:solidFill>
                <a:ea typeface="MS PGothic" panose="020B0600070205080204" pitchFamily="34" charset="-128"/>
                <a:cs typeface="MS PGothic" charset="0"/>
              </a:defRPr>
            </a:lvl3pPr>
            <a:lvl4pPr marL="1600200" indent="-228600" eaLnBrk="0" fontAlgn="base" hangingPunct="0">
              <a:spcBef>
                <a:spcPct val="20000"/>
              </a:spcBef>
              <a:spcAft>
                <a:spcPct val="0"/>
              </a:spcAft>
              <a:buChar char="–"/>
              <a:defRPr>
                <a:solidFill>
                  <a:srgbClr val="818079"/>
                </a:solidFill>
                <a:ea typeface="MS PGothic" panose="020B0600070205080204" pitchFamily="34" charset="-128"/>
                <a:cs typeface="MS PGothic" charset="0"/>
              </a:defRPr>
            </a:lvl4pPr>
            <a:lvl5pPr marL="2057400" indent="-228600" eaLnBrk="0" fontAlgn="base" hangingPunct="0">
              <a:spcBef>
                <a:spcPct val="20000"/>
              </a:spcBef>
              <a:spcAft>
                <a:spcPct val="0"/>
              </a:spcAft>
              <a:buChar char="»"/>
              <a:defRPr>
                <a:solidFill>
                  <a:srgbClr val="818079"/>
                </a:solidFill>
                <a:ea typeface="MS PGothic" panose="020B0600070205080204" pitchFamily="34" charset="-128"/>
                <a:cs typeface="MS PGothic" charset="0"/>
              </a:defRPr>
            </a:lvl5pPr>
            <a:lvl6pPr marL="2514600" indent="-228600" fontAlgn="base">
              <a:spcBef>
                <a:spcPct val="20000"/>
              </a:spcBef>
              <a:spcAft>
                <a:spcPct val="0"/>
              </a:spcAft>
              <a:buChar char="»"/>
              <a:defRPr>
                <a:solidFill>
                  <a:srgbClr val="FFFF66"/>
                </a:solidFill>
                <a:ea typeface="ＭＳ Ｐゴシック" charset="-128"/>
              </a:defRPr>
            </a:lvl6pPr>
            <a:lvl7pPr marL="2971800" indent="-228600" fontAlgn="base">
              <a:spcBef>
                <a:spcPct val="20000"/>
              </a:spcBef>
              <a:spcAft>
                <a:spcPct val="0"/>
              </a:spcAft>
              <a:buChar char="»"/>
              <a:defRPr>
                <a:solidFill>
                  <a:srgbClr val="FFFF66"/>
                </a:solidFill>
                <a:ea typeface="ＭＳ Ｐゴシック" charset="-128"/>
              </a:defRPr>
            </a:lvl7pPr>
            <a:lvl8pPr marL="3429000" indent="-228600" fontAlgn="base">
              <a:spcBef>
                <a:spcPct val="20000"/>
              </a:spcBef>
              <a:spcAft>
                <a:spcPct val="0"/>
              </a:spcAft>
              <a:buChar char="»"/>
              <a:defRPr>
                <a:solidFill>
                  <a:srgbClr val="FFFF66"/>
                </a:solidFill>
                <a:ea typeface="ＭＳ Ｐゴシック" charset="-128"/>
              </a:defRPr>
            </a:lvl8pPr>
            <a:lvl9pPr marL="3886200" indent="-228600" fontAlgn="base">
              <a:spcBef>
                <a:spcPct val="20000"/>
              </a:spcBef>
              <a:spcAft>
                <a:spcPct val="0"/>
              </a:spcAft>
              <a:buChar char="»"/>
              <a:defRPr>
                <a:solidFill>
                  <a:srgbClr val="FFFF66"/>
                </a:solidFill>
                <a:ea typeface="ＭＳ Ｐゴシック" charset="-128"/>
              </a:defRPr>
            </a:lvl9pPr>
          </a:lstStyle>
          <a:p>
            <a:r>
              <a:rPr lang="de-DE" dirty="0"/>
              <a:t>Von der Sektion...</a:t>
            </a:r>
          </a:p>
        </p:txBody>
      </p:sp>
      <p:sp>
        <p:nvSpPr>
          <p:cNvPr id="4" name="Inhaltsplatzhalter 2">
            <a:extLst>
              <a:ext uri="{FF2B5EF4-FFF2-40B4-BE49-F238E27FC236}">
                <a16:creationId xmlns:a16="http://schemas.microsoft.com/office/drawing/2014/main" id="{CB253EF0-CFEA-B445-98E9-95858A98541F}"/>
              </a:ext>
            </a:extLst>
          </p:cNvPr>
          <p:cNvSpPr txBox="1">
            <a:spLocks/>
          </p:cNvSpPr>
          <p:nvPr/>
        </p:nvSpPr>
        <p:spPr bwMode="auto">
          <a:xfrm>
            <a:off x="578578" y="3266621"/>
            <a:ext cx="576064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de-DE"/>
            </a:defPPr>
            <a:lvl1pPr indent="0" eaLnBrk="0" fontAlgn="base" hangingPunct="0">
              <a:spcBef>
                <a:spcPct val="20000"/>
              </a:spcBef>
              <a:spcAft>
                <a:spcPct val="0"/>
              </a:spcAft>
              <a:buFontTx/>
              <a:buNone/>
              <a:defRPr sz="2800" b="0">
                <a:solidFill>
                  <a:srgbClr val="7D7D7D"/>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fontAlgn="base" hangingPunct="0">
              <a:spcBef>
                <a:spcPct val="20000"/>
              </a:spcBef>
              <a:spcAft>
                <a:spcPct val="0"/>
              </a:spcAft>
              <a:buChar char="–"/>
              <a:defRPr sz="2400">
                <a:solidFill>
                  <a:srgbClr val="818079"/>
                </a:solidFill>
                <a:ea typeface="MS PGothic" panose="020B0600070205080204" pitchFamily="34" charset="-128"/>
                <a:cs typeface="MS PGothic" charset="0"/>
              </a:defRPr>
            </a:lvl2pPr>
            <a:lvl3pPr marL="1143000" indent="-228600" eaLnBrk="0" fontAlgn="base" hangingPunct="0">
              <a:spcBef>
                <a:spcPct val="20000"/>
              </a:spcBef>
              <a:spcAft>
                <a:spcPct val="0"/>
              </a:spcAft>
              <a:buChar char="•"/>
              <a:defRPr sz="2000">
                <a:solidFill>
                  <a:srgbClr val="818079"/>
                </a:solidFill>
                <a:ea typeface="MS PGothic" panose="020B0600070205080204" pitchFamily="34" charset="-128"/>
                <a:cs typeface="MS PGothic" charset="0"/>
              </a:defRPr>
            </a:lvl3pPr>
            <a:lvl4pPr marL="1600200" indent="-228600" eaLnBrk="0" fontAlgn="base" hangingPunct="0">
              <a:spcBef>
                <a:spcPct val="20000"/>
              </a:spcBef>
              <a:spcAft>
                <a:spcPct val="0"/>
              </a:spcAft>
              <a:buChar char="–"/>
              <a:defRPr>
                <a:solidFill>
                  <a:srgbClr val="818079"/>
                </a:solidFill>
                <a:ea typeface="MS PGothic" panose="020B0600070205080204" pitchFamily="34" charset="-128"/>
                <a:cs typeface="MS PGothic" charset="0"/>
              </a:defRPr>
            </a:lvl4pPr>
            <a:lvl5pPr marL="2057400" indent="-228600" eaLnBrk="0" fontAlgn="base" hangingPunct="0">
              <a:spcBef>
                <a:spcPct val="20000"/>
              </a:spcBef>
              <a:spcAft>
                <a:spcPct val="0"/>
              </a:spcAft>
              <a:buChar char="»"/>
              <a:defRPr>
                <a:solidFill>
                  <a:srgbClr val="818079"/>
                </a:solidFill>
                <a:ea typeface="MS PGothic" panose="020B0600070205080204" pitchFamily="34" charset="-128"/>
                <a:cs typeface="MS PGothic" charset="0"/>
              </a:defRPr>
            </a:lvl5pPr>
            <a:lvl6pPr marL="2514600" indent="-228600" fontAlgn="base">
              <a:spcBef>
                <a:spcPct val="20000"/>
              </a:spcBef>
              <a:spcAft>
                <a:spcPct val="0"/>
              </a:spcAft>
              <a:buChar char="»"/>
              <a:defRPr>
                <a:solidFill>
                  <a:srgbClr val="FFFF66"/>
                </a:solidFill>
                <a:ea typeface="ＭＳ Ｐゴシック" charset="-128"/>
              </a:defRPr>
            </a:lvl6pPr>
            <a:lvl7pPr marL="2971800" indent="-228600" fontAlgn="base">
              <a:spcBef>
                <a:spcPct val="20000"/>
              </a:spcBef>
              <a:spcAft>
                <a:spcPct val="0"/>
              </a:spcAft>
              <a:buChar char="»"/>
              <a:defRPr>
                <a:solidFill>
                  <a:srgbClr val="FFFF66"/>
                </a:solidFill>
                <a:ea typeface="ＭＳ Ｐゴシック" charset="-128"/>
              </a:defRPr>
            </a:lvl7pPr>
            <a:lvl8pPr marL="3429000" indent="-228600" fontAlgn="base">
              <a:spcBef>
                <a:spcPct val="20000"/>
              </a:spcBef>
              <a:spcAft>
                <a:spcPct val="0"/>
              </a:spcAft>
              <a:buChar char="»"/>
              <a:defRPr>
                <a:solidFill>
                  <a:srgbClr val="FFFF66"/>
                </a:solidFill>
                <a:ea typeface="ＭＳ Ｐゴシック" charset="-128"/>
              </a:defRPr>
            </a:lvl8pPr>
            <a:lvl9pPr marL="3886200" indent="-228600" fontAlgn="base">
              <a:spcBef>
                <a:spcPct val="20000"/>
              </a:spcBef>
              <a:spcAft>
                <a:spcPct val="0"/>
              </a:spcAft>
              <a:buChar char="»"/>
              <a:defRPr>
                <a:solidFill>
                  <a:srgbClr val="FFFF66"/>
                </a:solidFill>
                <a:ea typeface="ＭＳ Ｐゴシック" charset="-128"/>
              </a:defRPr>
            </a:lvl9pPr>
          </a:lstStyle>
          <a:p>
            <a:r>
              <a:rPr lang="de-DE" dirty="0"/>
              <a:t>Mitglied von ... [Kantonalverband]</a:t>
            </a:r>
          </a:p>
        </p:txBody>
      </p:sp>
      <p:sp>
        <p:nvSpPr>
          <p:cNvPr id="6" name="Inhaltsplatzhalter 2">
            <a:extLst>
              <a:ext uri="{FF2B5EF4-FFF2-40B4-BE49-F238E27FC236}">
                <a16:creationId xmlns:a16="http://schemas.microsoft.com/office/drawing/2014/main" id="{F8858595-35DA-CF4D-AEC0-6E0C89557D86}"/>
              </a:ext>
            </a:extLst>
          </p:cNvPr>
          <p:cNvSpPr txBox="1">
            <a:spLocks/>
          </p:cNvSpPr>
          <p:nvPr/>
        </p:nvSpPr>
        <p:spPr bwMode="auto">
          <a:xfrm>
            <a:off x="590090" y="4718095"/>
            <a:ext cx="5760640" cy="867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818079"/>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400">
                <a:solidFill>
                  <a:srgbClr val="818079"/>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rgbClr val="818079"/>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a:solidFill>
                  <a:srgbClr val="FFFF66"/>
                </a:solidFill>
                <a:latin typeface="+mn-lt"/>
                <a:ea typeface="ＭＳ Ｐゴシック" charset="-128"/>
              </a:defRPr>
            </a:lvl6pPr>
            <a:lvl7pPr marL="2971800" indent="-228600" algn="l" rtl="0" fontAlgn="base">
              <a:spcBef>
                <a:spcPct val="20000"/>
              </a:spcBef>
              <a:spcAft>
                <a:spcPct val="0"/>
              </a:spcAft>
              <a:buChar char="»"/>
              <a:defRPr>
                <a:solidFill>
                  <a:srgbClr val="FFFF66"/>
                </a:solidFill>
                <a:latin typeface="+mn-lt"/>
                <a:ea typeface="ＭＳ Ｐゴシック" charset="-128"/>
              </a:defRPr>
            </a:lvl7pPr>
            <a:lvl8pPr marL="3429000" indent="-228600" algn="l" rtl="0" fontAlgn="base">
              <a:spcBef>
                <a:spcPct val="20000"/>
              </a:spcBef>
              <a:spcAft>
                <a:spcPct val="0"/>
              </a:spcAft>
              <a:buChar char="»"/>
              <a:defRPr>
                <a:solidFill>
                  <a:srgbClr val="FFFF66"/>
                </a:solidFill>
                <a:latin typeface="+mn-lt"/>
                <a:ea typeface="ＭＳ Ｐゴシック" charset="-128"/>
              </a:defRPr>
            </a:lvl8pPr>
            <a:lvl9pPr marL="3886200" indent="-228600" algn="l" rtl="0" fontAlgn="base">
              <a:spcBef>
                <a:spcPct val="20000"/>
              </a:spcBef>
              <a:spcAft>
                <a:spcPct val="0"/>
              </a:spcAft>
              <a:buChar char="»"/>
              <a:defRPr>
                <a:solidFill>
                  <a:srgbClr val="FFFF66"/>
                </a:solidFill>
                <a:latin typeface="+mn-lt"/>
                <a:ea typeface="ＭＳ Ｐゴシック" charset="-128"/>
              </a:defRPr>
            </a:lvl9pPr>
          </a:lstStyle>
          <a:p>
            <a:pPr marL="0" indent="0">
              <a:buFontTx/>
              <a:buNone/>
            </a:pPr>
            <a:r>
              <a:rPr lang="de-DE" b="0" dirty="0">
                <a:solidFill>
                  <a:srgbClr val="7D7D7D"/>
                </a:solidFill>
                <a:latin typeface="Arial" panose="020B0604020202020204" pitchFamily="34" charset="0"/>
                <a:cs typeface="Arial" panose="020B0604020202020204" pitchFamily="34" charset="0"/>
              </a:rPr>
              <a:t>Mitglied von BirdLife Schweiz</a:t>
            </a:r>
          </a:p>
        </p:txBody>
      </p:sp>
      <p:sp>
        <p:nvSpPr>
          <p:cNvPr id="9" name="Textfeld 9">
            <a:extLst>
              <a:ext uri="{FF2B5EF4-FFF2-40B4-BE49-F238E27FC236}">
                <a16:creationId xmlns:a16="http://schemas.microsoft.com/office/drawing/2014/main" id="{2B42526C-8495-8E4C-AA53-A207155266B9}"/>
              </a:ext>
            </a:extLst>
          </p:cNvPr>
          <p:cNvSpPr txBox="1"/>
          <p:nvPr/>
        </p:nvSpPr>
        <p:spPr>
          <a:xfrm>
            <a:off x="302387" y="318543"/>
            <a:ext cx="7061799" cy="646331"/>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600" b="1" dirty="0">
                <a:solidFill>
                  <a:srgbClr val="006EAB"/>
                </a:solidFill>
                <a:latin typeface="Arial" panose="020B0604020202020204" pitchFamily="34" charset="0"/>
                <a:cs typeface="Arial" panose="020B0604020202020204" pitchFamily="34" charset="0"/>
              </a:rPr>
              <a:t>Ich darf mich vorstellen…</a:t>
            </a:r>
          </a:p>
        </p:txBody>
      </p:sp>
      <p:pic>
        <p:nvPicPr>
          <p:cNvPr id="10" name="Bild 4">
            <a:extLst>
              <a:ext uri="{FF2B5EF4-FFF2-40B4-BE49-F238E27FC236}">
                <a16:creationId xmlns:a16="http://schemas.microsoft.com/office/drawing/2014/main" id="{68AE4A3C-A8D4-CB40-BC14-2790112A0461}"/>
              </a:ext>
            </a:extLst>
          </p:cNvPr>
          <p:cNvPicPr>
            <a:picLocks noChangeAspect="1"/>
          </p:cNvPicPr>
          <p:nvPr/>
        </p:nvPicPr>
        <p:blipFill>
          <a:blip r:embed="rId3"/>
          <a:srcRect/>
          <a:stretch/>
        </p:blipFill>
        <p:spPr bwMode="auto">
          <a:xfrm>
            <a:off x="10004539" y="4511159"/>
            <a:ext cx="1918708" cy="1469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hteck 10">
            <a:extLst>
              <a:ext uri="{FF2B5EF4-FFF2-40B4-BE49-F238E27FC236}">
                <a16:creationId xmlns:a16="http://schemas.microsoft.com/office/drawing/2014/main" id="{B05E0F3F-DE0F-C145-8E95-23BE3B802AF6}"/>
              </a:ext>
            </a:extLst>
          </p:cNvPr>
          <p:cNvSpPr/>
          <p:nvPr/>
        </p:nvSpPr>
        <p:spPr>
          <a:xfrm>
            <a:off x="8059669" y="2969266"/>
            <a:ext cx="1883405" cy="1469978"/>
          </a:xfrm>
          <a:prstGeom prst="rect">
            <a:avLst/>
          </a:prstGeom>
          <a:pattFill prst="pct20">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0" dirty="0">
                <a:solidFill>
                  <a:srgbClr val="C00000"/>
                </a:solidFill>
              </a:rPr>
              <a:t>Hier bitte Logo des Kantonal-verbands einfügen</a:t>
            </a:r>
          </a:p>
        </p:txBody>
      </p:sp>
      <p:sp>
        <p:nvSpPr>
          <p:cNvPr id="12" name="Rechteck 11">
            <a:extLst>
              <a:ext uri="{FF2B5EF4-FFF2-40B4-BE49-F238E27FC236}">
                <a16:creationId xmlns:a16="http://schemas.microsoft.com/office/drawing/2014/main" id="{7AA43312-9036-824A-8C52-FDF31BC983F0}"/>
              </a:ext>
            </a:extLst>
          </p:cNvPr>
          <p:cNvSpPr/>
          <p:nvPr/>
        </p:nvSpPr>
        <p:spPr>
          <a:xfrm>
            <a:off x="6144289" y="1353884"/>
            <a:ext cx="1883405" cy="1469978"/>
          </a:xfrm>
          <a:prstGeom prst="rect">
            <a:avLst/>
          </a:prstGeom>
          <a:pattFill prst="pct20">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0" dirty="0">
                <a:solidFill>
                  <a:srgbClr val="C00000"/>
                </a:solidFill>
              </a:rPr>
              <a:t>Hier bitte Logo der Sektion einfügen</a:t>
            </a:r>
          </a:p>
        </p:txBody>
      </p:sp>
    </p:spTree>
    <p:extLst>
      <p:ext uri="{BB962C8B-B14F-4D97-AF65-F5344CB8AC3E}">
        <p14:creationId xmlns:p14="http://schemas.microsoft.com/office/powerpoint/2010/main" val="1332752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2">
            <a:extLst>
              <a:ext uri="{FF2B5EF4-FFF2-40B4-BE49-F238E27FC236}">
                <a16:creationId xmlns:a16="http://schemas.microsoft.com/office/drawing/2014/main" id="{18DF437E-0450-2744-B522-08EBCA3B7C09}"/>
              </a:ext>
            </a:extLst>
          </p:cNvPr>
          <p:cNvSpPr txBox="1">
            <a:spLocks noChangeArrowheads="1"/>
          </p:cNvSpPr>
          <p:nvPr/>
        </p:nvSpPr>
        <p:spPr bwMode="auto">
          <a:xfrm>
            <a:off x="698622" y="1277527"/>
            <a:ext cx="605807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Aft>
                <a:spcPts val="600"/>
              </a:spcAft>
            </a:pPr>
            <a:r>
              <a:rPr lang="de-DE" dirty="0">
                <a:solidFill>
                  <a:srgbClr val="7D7D7D"/>
                </a:solidFill>
              </a:rPr>
              <a:t>Bund/Kantone</a:t>
            </a:r>
            <a:br>
              <a:rPr lang="de-DE" dirty="0">
                <a:solidFill>
                  <a:srgbClr val="7D7D7D"/>
                </a:solidFill>
              </a:rPr>
            </a:br>
            <a:endParaRPr lang="de-DE" dirty="0">
              <a:solidFill>
                <a:srgbClr val="7D7D7D"/>
              </a:solidFill>
            </a:endParaRPr>
          </a:p>
        </p:txBody>
      </p:sp>
      <p:pic>
        <p:nvPicPr>
          <p:cNvPr id="3" name="Picture 2">
            <a:extLst>
              <a:ext uri="{FF2B5EF4-FFF2-40B4-BE49-F238E27FC236}">
                <a16:creationId xmlns:a16="http://schemas.microsoft.com/office/drawing/2014/main" id="{68113CFF-05D5-9E4A-937F-ED2CD2BE570D}"/>
              </a:ext>
            </a:extLst>
          </p:cNvPr>
          <p:cNvPicPr>
            <a:picLocks noChangeAspect="1"/>
          </p:cNvPicPr>
          <p:nvPr/>
        </p:nvPicPr>
        <p:blipFill>
          <a:blip r:embed="rId3"/>
          <a:stretch>
            <a:fillRect/>
          </a:stretch>
        </p:blipFill>
        <p:spPr>
          <a:xfrm>
            <a:off x="698621" y="1767840"/>
            <a:ext cx="11248723" cy="4233771"/>
          </a:xfrm>
          <a:prstGeom prst="rect">
            <a:avLst/>
          </a:prstGeom>
        </p:spPr>
      </p:pic>
      <p:sp>
        <p:nvSpPr>
          <p:cNvPr id="8" name="TextBox 7">
            <a:extLst>
              <a:ext uri="{FF2B5EF4-FFF2-40B4-BE49-F238E27FC236}">
                <a16:creationId xmlns:a16="http://schemas.microsoft.com/office/drawing/2014/main" id="{887B5C78-DD3D-D944-BDFC-5DCCDFFBB678}"/>
              </a:ext>
            </a:extLst>
          </p:cNvPr>
          <p:cNvSpPr txBox="1"/>
          <p:nvPr/>
        </p:nvSpPr>
        <p:spPr>
          <a:xfrm>
            <a:off x="1280160" y="6009388"/>
            <a:ext cx="9569810" cy="707886"/>
          </a:xfrm>
          <a:prstGeom prst="rect">
            <a:avLst/>
          </a:prstGeom>
          <a:noFill/>
        </p:spPr>
        <p:txBody>
          <a:bodyPr wrap="square">
            <a:spAutoFit/>
          </a:bodyPr>
          <a:lstStyle/>
          <a:p>
            <a:r>
              <a:rPr lang="en-GB" sz="2000" i="1" dirty="0">
                <a:solidFill>
                  <a:srgbClr val="7D7D7D"/>
                </a:solidFill>
              </a:rPr>
              <a:t>BAFU (</a:t>
            </a:r>
            <a:r>
              <a:rPr lang="en-GB" sz="2000" i="1" dirty="0" err="1">
                <a:solidFill>
                  <a:srgbClr val="7D7D7D"/>
                </a:solidFill>
              </a:rPr>
              <a:t>Hrsg</a:t>
            </a:r>
            <a:r>
              <a:rPr lang="en-GB" sz="2000" i="1" dirty="0">
                <a:solidFill>
                  <a:srgbClr val="7D7D7D"/>
                </a:solidFill>
              </a:rPr>
              <a:t>.) 2021: </a:t>
            </a:r>
            <a:r>
              <a:rPr lang="en-GB" sz="2000" i="1" dirty="0" err="1">
                <a:solidFill>
                  <a:srgbClr val="7D7D7D"/>
                </a:solidFill>
              </a:rPr>
              <a:t>Ökologische</a:t>
            </a:r>
            <a:r>
              <a:rPr lang="en-GB" sz="2000" i="1" dirty="0">
                <a:solidFill>
                  <a:srgbClr val="7D7D7D"/>
                </a:solidFill>
              </a:rPr>
              <a:t> </a:t>
            </a:r>
            <a:r>
              <a:rPr lang="en-GB" sz="2000" i="1" dirty="0" err="1">
                <a:solidFill>
                  <a:srgbClr val="7D7D7D"/>
                </a:solidFill>
              </a:rPr>
              <a:t>Infrastruktur</a:t>
            </a:r>
            <a:r>
              <a:rPr lang="en-GB" sz="2000" i="1" dirty="0">
                <a:solidFill>
                  <a:srgbClr val="7D7D7D"/>
                </a:solidFill>
              </a:rPr>
              <a:t>. </a:t>
            </a:r>
            <a:r>
              <a:rPr lang="en-GB" sz="2000" i="1" dirty="0" err="1">
                <a:solidFill>
                  <a:srgbClr val="7D7D7D"/>
                </a:solidFill>
              </a:rPr>
              <a:t>Arbeitshilfe</a:t>
            </a:r>
            <a:r>
              <a:rPr lang="en-GB" sz="2000" i="1" dirty="0">
                <a:solidFill>
                  <a:srgbClr val="7D7D7D"/>
                </a:solidFill>
              </a:rPr>
              <a:t> </a:t>
            </a:r>
            <a:r>
              <a:rPr lang="en-GB" sz="2000" i="1" dirty="0" err="1">
                <a:solidFill>
                  <a:srgbClr val="7D7D7D"/>
                </a:solidFill>
              </a:rPr>
              <a:t>für</a:t>
            </a:r>
            <a:r>
              <a:rPr lang="en-GB" sz="2000" i="1" dirty="0">
                <a:solidFill>
                  <a:srgbClr val="7D7D7D"/>
                </a:solidFill>
              </a:rPr>
              <a:t> die </a:t>
            </a:r>
            <a:r>
              <a:rPr lang="en-GB" sz="2000" i="1" dirty="0" err="1">
                <a:solidFill>
                  <a:srgbClr val="7D7D7D"/>
                </a:solidFill>
              </a:rPr>
              <a:t>kantonale</a:t>
            </a:r>
            <a:r>
              <a:rPr lang="en-GB" sz="2000" i="1" dirty="0">
                <a:solidFill>
                  <a:srgbClr val="7D7D7D"/>
                </a:solidFill>
              </a:rPr>
              <a:t> </a:t>
            </a:r>
            <a:r>
              <a:rPr lang="en-GB" sz="2000" i="1" dirty="0" err="1">
                <a:solidFill>
                  <a:srgbClr val="7D7D7D"/>
                </a:solidFill>
              </a:rPr>
              <a:t>Planung</a:t>
            </a:r>
            <a:r>
              <a:rPr lang="en-GB" sz="2000" i="1" dirty="0">
                <a:solidFill>
                  <a:srgbClr val="7D7D7D"/>
                </a:solidFill>
              </a:rPr>
              <a:t> </a:t>
            </a:r>
            <a:r>
              <a:rPr lang="en-GB" sz="2000" i="1" dirty="0" err="1">
                <a:solidFill>
                  <a:srgbClr val="7D7D7D"/>
                </a:solidFill>
              </a:rPr>
              <a:t>im</a:t>
            </a:r>
            <a:r>
              <a:rPr lang="en-GB" sz="2000" i="1" dirty="0">
                <a:solidFill>
                  <a:srgbClr val="7D7D7D"/>
                </a:solidFill>
              </a:rPr>
              <a:t> </a:t>
            </a:r>
            <a:r>
              <a:rPr lang="en-GB" sz="2000" i="1" dirty="0" err="1">
                <a:solidFill>
                  <a:srgbClr val="7D7D7D"/>
                </a:solidFill>
              </a:rPr>
              <a:t>Rahmen</a:t>
            </a:r>
            <a:r>
              <a:rPr lang="en-GB" sz="2000" i="1" dirty="0">
                <a:solidFill>
                  <a:srgbClr val="7D7D7D"/>
                </a:solidFill>
              </a:rPr>
              <a:t> der </a:t>
            </a:r>
            <a:r>
              <a:rPr lang="en-GB" sz="2000" i="1" dirty="0" err="1">
                <a:solidFill>
                  <a:srgbClr val="7D7D7D"/>
                </a:solidFill>
              </a:rPr>
              <a:t>Programmvereinbarungsperiode</a:t>
            </a:r>
            <a:r>
              <a:rPr lang="en-GB" sz="2000" i="1" dirty="0">
                <a:solidFill>
                  <a:srgbClr val="7D7D7D"/>
                </a:solidFill>
              </a:rPr>
              <a:t> 2020-2024. Version 1.0.</a:t>
            </a:r>
            <a:endParaRPr lang="en-CH" sz="2000" i="1" dirty="0">
              <a:solidFill>
                <a:srgbClr val="7D7D7D"/>
              </a:solidFill>
            </a:endParaRPr>
          </a:p>
        </p:txBody>
      </p:sp>
      <p:sp>
        <p:nvSpPr>
          <p:cNvPr id="7" name="Textfeld 1">
            <a:extLst>
              <a:ext uri="{FF2B5EF4-FFF2-40B4-BE49-F238E27FC236}">
                <a16:creationId xmlns:a16="http://schemas.microsoft.com/office/drawing/2014/main" id="{692DABE4-6626-FA45-B241-4A4ABCFB0A9D}"/>
              </a:ext>
            </a:extLst>
          </p:cNvPr>
          <p:cNvSpPr txBox="1"/>
          <p:nvPr/>
        </p:nvSpPr>
        <p:spPr>
          <a:xfrm>
            <a:off x="512617" y="318543"/>
            <a:ext cx="10072255"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A"/>
                </a:solidFill>
                <a:latin typeface="Arial" panose="020B0604020202020204" pitchFamily="34" charset="0"/>
                <a:cs typeface="Arial" panose="020B0604020202020204" pitchFamily="34" charset="0"/>
              </a:rPr>
              <a:t>4. Aktueller Stand der Arbeiten zur Ö. I. </a:t>
            </a:r>
          </a:p>
        </p:txBody>
      </p:sp>
    </p:spTree>
    <p:extLst>
      <p:ext uri="{BB962C8B-B14F-4D97-AF65-F5344CB8AC3E}">
        <p14:creationId xmlns:p14="http://schemas.microsoft.com/office/powerpoint/2010/main" val="1693871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2">
            <a:extLst>
              <a:ext uri="{FF2B5EF4-FFF2-40B4-BE49-F238E27FC236}">
                <a16:creationId xmlns:a16="http://schemas.microsoft.com/office/drawing/2014/main" id="{18DF437E-0450-2744-B522-08EBCA3B7C09}"/>
              </a:ext>
            </a:extLst>
          </p:cNvPr>
          <p:cNvSpPr txBox="1">
            <a:spLocks noChangeArrowheads="1"/>
          </p:cNvSpPr>
          <p:nvPr/>
        </p:nvSpPr>
        <p:spPr bwMode="auto">
          <a:xfrm>
            <a:off x="764948" y="1480602"/>
            <a:ext cx="5458431" cy="5278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Aft>
                <a:spcPts val="600"/>
              </a:spcAft>
            </a:pPr>
            <a:r>
              <a:rPr lang="de-DE" dirty="0">
                <a:solidFill>
                  <a:srgbClr val="7D7D7D"/>
                </a:solidFill>
              </a:rPr>
              <a:t>Wissenschaft/ Zivilgesellschaft</a:t>
            </a:r>
          </a:p>
          <a:p>
            <a:pPr eaLnBrk="1" hangingPunct="1">
              <a:spcAft>
                <a:spcPts val="600"/>
              </a:spcAft>
            </a:pPr>
            <a:endParaRPr lang="de-DE" dirty="0">
              <a:solidFill>
                <a:srgbClr val="7D7D7D"/>
              </a:solidFill>
            </a:endParaRPr>
          </a:p>
          <a:p>
            <a:pPr marL="342900" indent="-342900" eaLnBrk="1" hangingPunct="1">
              <a:spcAft>
                <a:spcPts val="600"/>
              </a:spcAft>
              <a:buFont typeface="Wingdings" pitchFamily="2" charset="2"/>
              <a:buChar char="§"/>
            </a:pPr>
            <a:r>
              <a:rPr lang="de-DE" b="0" dirty="0">
                <a:solidFill>
                  <a:srgbClr val="7D7D7D"/>
                </a:solidFill>
              </a:rPr>
              <a:t>Fachgruppe Ökologische Infrastruktur: Entwickelt seit 2018 Zielvorstellungen und Kriterien auf fachlicher Basis</a:t>
            </a:r>
            <a:br>
              <a:rPr lang="de-DE" b="0" dirty="0">
                <a:solidFill>
                  <a:srgbClr val="7D7D7D"/>
                </a:solidFill>
              </a:rPr>
            </a:br>
            <a:br>
              <a:rPr lang="de-DE" b="0" dirty="0">
                <a:solidFill>
                  <a:srgbClr val="7D7D7D"/>
                </a:solidFill>
              </a:rPr>
            </a:br>
            <a:br>
              <a:rPr lang="de-DE" b="0" dirty="0">
                <a:solidFill>
                  <a:srgbClr val="7D7D7D"/>
                </a:solidFill>
              </a:rPr>
            </a:br>
            <a:endParaRPr lang="de-DE" b="0" dirty="0">
              <a:solidFill>
                <a:srgbClr val="7D7D7D"/>
              </a:solidFill>
            </a:endParaRPr>
          </a:p>
          <a:p>
            <a:pPr marL="342900" indent="-342900" eaLnBrk="1" hangingPunct="1">
              <a:spcAft>
                <a:spcPts val="600"/>
              </a:spcAft>
              <a:buFont typeface="Wingdings" pitchFamily="2" charset="2"/>
              <a:buChar char="§"/>
            </a:pPr>
            <a:r>
              <a:rPr lang="de-DE" b="0" dirty="0" err="1">
                <a:solidFill>
                  <a:srgbClr val="7D7D7D"/>
                </a:solidFill>
              </a:rPr>
              <a:t>InfoSpecies</a:t>
            </a:r>
            <a:r>
              <a:rPr lang="de-DE" b="0" dirty="0">
                <a:solidFill>
                  <a:srgbClr val="7D7D7D"/>
                </a:solidFill>
              </a:rPr>
              <a:t>: Datenzentren erarbeiten Ist/Soll-Analyse</a:t>
            </a:r>
          </a:p>
          <a:p>
            <a:pPr marL="342900" indent="-342900" eaLnBrk="1" hangingPunct="1">
              <a:spcAft>
                <a:spcPts val="600"/>
              </a:spcAft>
              <a:buFont typeface="Wingdings" pitchFamily="2" charset="2"/>
              <a:buChar char="§"/>
            </a:pPr>
            <a:endParaRPr lang="de-DE" dirty="0">
              <a:solidFill>
                <a:srgbClr val="7D7D7D"/>
              </a:solidFill>
            </a:endParaRPr>
          </a:p>
          <a:p>
            <a:pPr algn="l" eaLnBrk="1" hangingPunct="1"/>
            <a:endParaRPr lang="de-DE" b="0" dirty="0">
              <a:solidFill>
                <a:srgbClr val="7D7D7D"/>
              </a:solidFill>
            </a:endParaRPr>
          </a:p>
        </p:txBody>
      </p:sp>
      <p:pic>
        <p:nvPicPr>
          <p:cNvPr id="6" name="Grafik 4">
            <a:extLst>
              <a:ext uri="{FF2B5EF4-FFF2-40B4-BE49-F238E27FC236}">
                <a16:creationId xmlns:a16="http://schemas.microsoft.com/office/drawing/2014/main" id="{ECEDE892-0A18-844B-8C72-70A91AD7A1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54598" y="1438177"/>
            <a:ext cx="5705185" cy="4645694"/>
          </a:xfrm>
          <a:prstGeom prst="rect">
            <a:avLst/>
          </a:prstGeom>
        </p:spPr>
      </p:pic>
      <p:sp>
        <p:nvSpPr>
          <p:cNvPr id="9" name="Rechteck 6">
            <a:extLst>
              <a:ext uri="{FF2B5EF4-FFF2-40B4-BE49-F238E27FC236}">
                <a16:creationId xmlns:a16="http://schemas.microsoft.com/office/drawing/2014/main" id="{B40BBDC8-861B-5E4B-9AE0-616014ABEEDC}"/>
              </a:ext>
            </a:extLst>
          </p:cNvPr>
          <p:cNvSpPr/>
          <p:nvPr/>
        </p:nvSpPr>
        <p:spPr>
          <a:xfrm>
            <a:off x="1156984" y="3976064"/>
            <a:ext cx="4216997" cy="400110"/>
          </a:xfrm>
          <a:prstGeom prst="rect">
            <a:avLst/>
          </a:prstGeom>
        </p:spPr>
        <p:txBody>
          <a:bodyPr wrap="square">
            <a:spAutoFit/>
          </a:bodyPr>
          <a:lstStyle/>
          <a:p>
            <a:pPr>
              <a:spcBef>
                <a:spcPct val="20000"/>
              </a:spcBef>
              <a:spcAft>
                <a:spcPts val="1200"/>
              </a:spcAft>
            </a:pPr>
            <a:r>
              <a:rPr lang="de-CH" sz="2000" i="1" dirty="0" err="1">
                <a:solidFill>
                  <a:srgbClr val="7D7D7D"/>
                </a:solidFill>
              </a:rPr>
              <a:t>www.oekologische-infrastruktur.ch</a:t>
            </a:r>
            <a:endParaRPr lang="de-CH" sz="2000" i="1" dirty="0">
              <a:solidFill>
                <a:srgbClr val="7D7D7D"/>
              </a:solidFill>
            </a:endParaRPr>
          </a:p>
        </p:txBody>
      </p:sp>
      <p:sp>
        <p:nvSpPr>
          <p:cNvPr id="10" name="TextBox 9">
            <a:extLst>
              <a:ext uri="{FF2B5EF4-FFF2-40B4-BE49-F238E27FC236}">
                <a16:creationId xmlns:a16="http://schemas.microsoft.com/office/drawing/2014/main" id="{19A6ACF7-3117-D04F-A859-0E2A29EC9FB9}"/>
              </a:ext>
            </a:extLst>
          </p:cNvPr>
          <p:cNvSpPr txBox="1"/>
          <p:nvPr/>
        </p:nvSpPr>
        <p:spPr>
          <a:xfrm>
            <a:off x="1156984" y="5883816"/>
            <a:ext cx="4674358" cy="400110"/>
          </a:xfrm>
          <a:prstGeom prst="rect">
            <a:avLst/>
          </a:prstGeom>
          <a:noFill/>
        </p:spPr>
        <p:txBody>
          <a:bodyPr wrap="square">
            <a:spAutoFit/>
          </a:bodyPr>
          <a:lstStyle/>
          <a:p>
            <a:r>
              <a:rPr lang="en-CH" sz="2000" i="1" dirty="0">
                <a:solidFill>
                  <a:srgbClr val="7D7D7D"/>
                </a:solidFill>
              </a:rPr>
              <a:t>https://www.infospecies.ch/de/projekte/</a:t>
            </a:r>
          </a:p>
        </p:txBody>
      </p:sp>
      <p:sp>
        <p:nvSpPr>
          <p:cNvPr id="11" name="Textfeld 1">
            <a:extLst>
              <a:ext uri="{FF2B5EF4-FFF2-40B4-BE49-F238E27FC236}">
                <a16:creationId xmlns:a16="http://schemas.microsoft.com/office/drawing/2014/main" id="{65995959-C066-CB4C-BD03-85558E4D7121}"/>
              </a:ext>
            </a:extLst>
          </p:cNvPr>
          <p:cNvSpPr txBox="1"/>
          <p:nvPr/>
        </p:nvSpPr>
        <p:spPr>
          <a:xfrm>
            <a:off x="512617" y="318543"/>
            <a:ext cx="10072255"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A"/>
                </a:solidFill>
                <a:latin typeface="Arial" panose="020B0604020202020204" pitchFamily="34" charset="0"/>
                <a:cs typeface="Arial" panose="020B0604020202020204" pitchFamily="34" charset="0"/>
              </a:rPr>
              <a:t>4. Aktueller Stand der Arbeiten zur Ö. I. </a:t>
            </a:r>
          </a:p>
        </p:txBody>
      </p:sp>
    </p:spTree>
    <p:extLst>
      <p:ext uri="{BB962C8B-B14F-4D97-AF65-F5344CB8AC3E}">
        <p14:creationId xmlns:p14="http://schemas.microsoft.com/office/powerpoint/2010/main" val="2835859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4B52BEB-B924-EB4D-A34C-F0020546FD4C}"/>
              </a:ext>
            </a:extLst>
          </p:cNvPr>
          <p:cNvSpPr txBox="1"/>
          <p:nvPr/>
        </p:nvSpPr>
        <p:spPr>
          <a:xfrm>
            <a:off x="496575" y="910420"/>
            <a:ext cx="10072255"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2400" b="1" dirty="0" err="1">
                <a:solidFill>
                  <a:srgbClr val="7D7D7D"/>
                </a:solidFill>
                <a:latin typeface="Arial" charset="0"/>
                <a:ea typeface="ＭＳ Ｐゴシック" charset="0"/>
              </a:rPr>
              <a:t>InfoSpecies</a:t>
            </a:r>
            <a:r>
              <a:rPr lang="de-DE" sz="2400" b="1" dirty="0">
                <a:solidFill>
                  <a:srgbClr val="7D7D7D"/>
                </a:solidFill>
                <a:latin typeface="Arial" charset="0"/>
                <a:ea typeface="ＭＳ Ｐゴシック" charset="0"/>
              </a:rPr>
              <a:t>-Analyse</a:t>
            </a:r>
            <a:r>
              <a:rPr lang="de-DE" sz="3200" b="1" dirty="0">
                <a:solidFill>
                  <a:srgbClr val="006EAA"/>
                </a:solidFill>
                <a:latin typeface="Arial" panose="020B0604020202020204" pitchFamily="34" charset="0"/>
                <a:cs typeface="Arial" panose="020B0604020202020204" pitchFamily="34" charset="0"/>
              </a:rPr>
              <a:t> </a:t>
            </a:r>
            <a:r>
              <a:rPr lang="de-DE" sz="2400" b="1" dirty="0">
                <a:solidFill>
                  <a:srgbClr val="7D7D7D"/>
                </a:solidFill>
                <a:latin typeface="Arial" charset="0"/>
                <a:ea typeface="ＭＳ Ｐゴシック" charset="0"/>
              </a:rPr>
              <a:t>zu</a:t>
            </a:r>
            <a:r>
              <a:rPr lang="de-DE" sz="3200" b="1" dirty="0">
                <a:solidFill>
                  <a:srgbClr val="006EAA"/>
                </a:solidFill>
                <a:latin typeface="Arial" panose="020B0604020202020204" pitchFamily="34" charset="0"/>
                <a:cs typeface="Arial" panose="020B0604020202020204" pitchFamily="34" charset="0"/>
              </a:rPr>
              <a:t> </a:t>
            </a:r>
            <a:r>
              <a:rPr lang="de-DE" sz="2400" b="1" dirty="0">
                <a:solidFill>
                  <a:srgbClr val="7D7D7D"/>
                </a:solidFill>
                <a:latin typeface="Arial" charset="0"/>
                <a:ea typeface="ＭＳ Ｐゴシック" charset="0"/>
              </a:rPr>
              <a:t>Ist-/ Soll-Zustand</a:t>
            </a:r>
          </a:p>
        </p:txBody>
      </p:sp>
      <p:pic>
        <p:nvPicPr>
          <p:cNvPr id="2" name="Picture 1">
            <a:extLst>
              <a:ext uri="{FF2B5EF4-FFF2-40B4-BE49-F238E27FC236}">
                <a16:creationId xmlns:a16="http://schemas.microsoft.com/office/drawing/2014/main" id="{E6720FA0-8ECA-6F46-AFB4-720064F2F1C7}"/>
              </a:ext>
            </a:extLst>
          </p:cNvPr>
          <p:cNvPicPr>
            <a:picLocks noChangeAspect="1"/>
          </p:cNvPicPr>
          <p:nvPr/>
        </p:nvPicPr>
        <p:blipFill>
          <a:blip r:embed="rId3"/>
          <a:stretch>
            <a:fillRect/>
          </a:stretch>
        </p:blipFill>
        <p:spPr>
          <a:xfrm>
            <a:off x="844743" y="1483590"/>
            <a:ext cx="5251257" cy="4819378"/>
          </a:xfrm>
          <a:prstGeom prst="rect">
            <a:avLst/>
          </a:prstGeom>
        </p:spPr>
      </p:pic>
      <p:pic>
        <p:nvPicPr>
          <p:cNvPr id="3" name="Picture 2">
            <a:extLst>
              <a:ext uri="{FF2B5EF4-FFF2-40B4-BE49-F238E27FC236}">
                <a16:creationId xmlns:a16="http://schemas.microsoft.com/office/drawing/2014/main" id="{453EFCC9-7894-CF49-8EA5-444CB41E4C6C}"/>
              </a:ext>
            </a:extLst>
          </p:cNvPr>
          <p:cNvPicPr>
            <a:picLocks noChangeAspect="1"/>
          </p:cNvPicPr>
          <p:nvPr/>
        </p:nvPicPr>
        <p:blipFill>
          <a:blip r:embed="rId4"/>
          <a:stretch>
            <a:fillRect/>
          </a:stretch>
        </p:blipFill>
        <p:spPr>
          <a:xfrm>
            <a:off x="6380677" y="1483590"/>
            <a:ext cx="5547682" cy="4492551"/>
          </a:xfrm>
          <a:prstGeom prst="rect">
            <a:avLst/>
          </a:prstGeom>
        </p:spPr>
      </p:pic>
      <p:sp>
        <p:nvSpPr>
          <p:cNvPr id="13" name="TextBox 12">
            <a:extLst>
              <a:ext uri="{FF2B5EF4-FFF2-40B4-BE49-F238E27FC236}">
                <a16:creationId xmlns:a16="http://schemas.microsoft.com/office/drawing/2014/main" id="{A214791E-9C45-C448-8966-0524216331CB}"/>
              </a:ext>
            </a:extLst>
          </p:cNvPr>
          <p:cNvSpPr txBox="1"/>
          <p:nvPr/>
        </p:nvSpPr>
        <p:spPr>
          <a:xfrm>
            <a:off x="996711" y="6381875"/>
            <a:ext cx="10521999" cy="400110"/>
          </a:xfrm>
          <a:prstGeom prst="rect">
            <a:avLst/>
          </a:prstGeom>
          <a:noFill/>
        </p:spPr>
        <p:txBody>
          <a:bodyPr wrap="square">
            <a:spAutoFit/>
          </a:bodyPr>
          <a:lstStyle/>
          <a:p>
            <a:r>
              <a:rPr lang="en-CH" sz="2000" i="1" dirty="0">
                <a:solidFill>
                  <a:srgbClr val="7D7D7D"/>
                </a:solidFill>
              </a:rPr>
              <a:t>Eggenberg et al. 2021. Bausteine für die Ökologische Infrastruktur. Ornis 5/2021.</a:t>
            </a:r>
          </a:p>
        </p:txBody>
      </p:sp>
      <p:sp>
        <p:nvSpPr>
          <p:cNvPr id="7" name="Textfeld 1">
            <a:extLst>
              <a:ext uri="{FF2B5EF4-FFF2-40B4-BE49-F238E27FC236}">
                <a16:creationId xmlns:a16="http://schemas.microsoft.com/office/drawing/2014/main" id="{1E7532AD-E6BD-D34E-984A-15B2EA66ABEF}"/>
              </a:ext>
            </a:extLst>
          </p:cNvPr>
          <p:cNvSpPr txBox="1"/>
          <p:nvPr/>
        </p:nvSpPr>
        <p:spPr>
          <a:xfrm>
            <a:off x="512617" y="318543"/>
            <a:ext cx="10072255"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A"/>
                </a:solidFill>
                <a:latin typeface="Arial" panose="020B0604020202020204" pitchFamily="34" charset="0"/>
                <a:cs typeface="Arial" panose="020B0604020202020204" pitchFamily="34" charset="0"/>
              </a:rPr>
              <a:t>4. Aktueller Stand der Arbeiten zur Ö. I. </a:t>
            </a:r>
          </a:p>
        </p:txBody>
      </p:sp>
    </p:spTree>
    <p:extLst>
      <p:ext uri="{BB962C8B-B14F-4D97-AF65-F5344CB8AC3E}">
        <p14:creationId xmlns:p14="http://schemas.microsoft.com/office/powerpoint/2010/main" val="262181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2">
            <a:extLst>
              <a:ext uri="{FF2B5EF4-FFF2-40B4-BE49-F238E27FC236}">
                <a16:creationId xmlns:a16="http://schemas.microsoft.com/office/drawing/2014/main" id="{18DF437E-0450-2744-B522-08EBCA3B7C09}"/>
              </a:ext>
            </a:extLst>
          </p:cNvPr>
          <p:cNvSpPr txBox="1">
            <a:spLocks noChangeArrowheads="1"/>
          </p:cNvSpPr>
          <p:nvPr/>
        </p:nvSpPr>
        <p:spPr bwMode="auto">
          <a:xfrm>
            <a:off x="764948" y="1480602"/>
            <a:ext cx="5458431" cy="4909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Aft>
                <a:spcPts val="600"/>
              </a:spcAft>
            </a:pPr>
            <a:r>
              <a:rPr lang="de-DE" dirty="0">
                <a:solidFill>
                  <a:srgbClr val="7D7D7D"/>
                </a:solidFill>
              </a:rPr>
              <a:t>Wissenschaft/ Zivilgesellschaft</a:t>
            </a:r>
          </a:p>
          <a:p>
            <a:pPr eaLnBrk="1" hangingPunct="1">
              <a:spcAft>
                <a:spcPts val="600"/>
              </a:spcAft>
            </a:pPr>
            <a:endParaRPr lang="de-DE" dirty="0">
              <a:solidFill>
                <a:srgbClr val="7D7D7D"/>
              </a:solidFill>
            </a:endParaRPr>
          </a:p>
          <a:p>
            <a:pPr marL="342900" indent="-342900" eaLnBrk="1" hangingPunct="1">
              <a:spcAft>
                <a:spcPts val="600"/>
              </a:spcAft>
              <a:buFont typeface="Wingdings" pitchFamily="2" charset="2"/>
              <a:buChar char="§"/>
            </a:pPr>
            <a:r>
              <a:rPr lang="de-DE" b="0" dirty="0">
                <a:solidFill>
                  <a:schemeClr val="bg1">
                    <a:lumMod val="65000"/>
                  </a:schemeClr>
                </a:solidFill>
              </a:rPr>
              <a:t>Fachgruppe Ökologische Infrastruktur</a:t>
            </a:r>
            <a:br>
              <a:rPr lang="de-DE" b="0" dirty="0">
                <a:solidFill>
                  <a:schemeClr val="bg1">
                    <a:lumMod val="65000"/>
                  </a:schemeClr>
                </a:solidFill>
              </a:rPr>
            </a:br>
            <a:br>
              <a:rPr lang="de-DE" b="0" dirty="0">
                <a:solidFill>
                  <a:schemeClr val="bg1">
                    <a:lumMod val="65000"/>
                  </a:schemeClr>
                </a:solidFill>
              </a:rPr>
            </a:br>
            <a:endParaRPr lang="de-DE" b="0" dirty="0">
              <a:solidFill>
                <a:schemeClr val="bg1">
                  <a:lumMod val="65000"/>
                </a:schemeClr>
              </a:solidFill>
            </a:endParaRPr>
          </a:p>
          <a:p>
            <a:pPr marL="342900" indent="-342900" eaLnBrk="1" hangingPunct="1">
              <a:spcAft>
                <a:spcPts val="600"/>
              </a:spcAft>
              <a:buFont typeface="Wingdings" pitchFamily="2" charset="2"/>
              <a:buChar char="§"/>
            </a:pPr>
            <a:r>
              <a:rPr lang="de-DE" b="0" dirty="0" err="1">
                <a:solidFill>
                  <a:schemeClr val="bg1">
                    <a:lumMod val="65000"/>
                  </a:schemeClr>
                </a:solidFill>
              </a:rPr>
              <a:t>InfoSpecies</a:t>
            </a:r>
            <a:r>
              <a:rPr lang="de-DE" b="0" dirty="0">
                <a:solidFill>
                  <a:schemeClr val="bg1">
                    <a:lumMod val="65000"/>
                  </a:schemeClr>
                </a:solidFill>
              </a:rPr>
              <a:t>: Datenzentren erarbeiten Ist/Soll-Analyse</a:t>
            </a:r>
            <a:br>
              <a:rPr lang="de-DE" b="0" dirty="0">
                <a:solidFill>
                  <a:schemeClr val="bg1">
                    <a:lumMod val="65000"/>
                  </a:schemeClr>
                </a:solidFill>
              </a:rPr>
            </a:br>
            <a:br>
              <a:rPr lang="de-DE" b="0" dirty="0">
                <a:solidFill>
                  <a:schemeClr val="bg1">
                    <a:lumMod val="65000"/>
                  </a:schemeClr>
                </a:solidFill>
              </a:rPr>
            </a:br>
            <a:endParaRPr lang="de-DE" b="0" dirty="0">
              <a:solidFill>
                <a:schemeClr val="bg1">
                  <a:lumMod val="65000"/>
                </a:schemeClr>
              </a:solidFill>
            </a:endParaRPr>
          </a:p>
          <a:p>
            <a:pPr marL="342900" indent="-342900" eaLnBrk="1" hangingPunct="1">
              <a:spcAft>
                <a:spcPts val="600"/>
              </a:spcAft>
              <a:buFont typeface="Wingdings" pitchFamily="2" charset="2"/>
              <a:buChar char="§"/>
            </a:pPr>
            <a:r>
              <a:rPr lang="de-DE" b="0" dirty="0" err="1">
                <a:solidFill>
                  <a:srgbClr val="006EAA"/>
                </a:solidFill>
              </a:rPr>
              <a:t>BirdLife</a:t>
            </a:r>
            <a:r>
              <a:rPr lang="de-DE" b="0" dirty="0">
                <a:solidFill>
                  <a:srgbClr val="006EAA"/>
                </a:solidFill>
              </a:rPr>
              <a:t> Kampagne 2020 – 2024</a:t>
            </a:r>
          </a:p>
          <a:p>
            <a:pPr eaLnBrk="1" hangingPunct="1">
              <a:spcAft>
                <a:spcPts val="600"/>
              </a:spcAft>
            </a:pPr>
            <a:r>
              <a:rPr lang="de-DE" b="0" dirty="0">
                <a:solidFill>
                  <a:srgbClr val="006EAA"/>
                </a:solidFill>
              </a:rPr>
              <a:t>    </a:t>
            </a:r>
            <a:r>
              <a:rPr lang="de-DE" b="0" dirty="0" err="1">
                <a:solidFill>
                  <a:srgbClr val="006EAA"/>
                </a:solidFill>
              </a:rPr>
              <a:t>www.birdlife.ch</a:t>
            </a:r>
            <a:r>
              <a:rPr lang="de-DE" b="0" dirty="0">
                <a:solidFill>
                  <a:srgbClr val="006EAA"/>
                </a:solidFill>
              </a:rPr>
              <a:t>/</a:t>
            </a:r>
            <a:r>
              <a:rPr lang="de-DE" b="0" dirty="0" err="1">
                <a:solidFill>
                  <a:srgbClr val="006EAA"/>
                </a:solidFill>
              </a:rPr>
              <a:t>öi</a:t>
            </a:r>
            <a:endParaRPr lang="de-DE" b="0" dirty="0">
              <a:solidFill>
                <a:srgbClr val="7D7D7D"/>
              </a:solidFill>
            </a:endParaRPr>
          </a:p>
        </p:txBody>
      </p:sp>
      <p:pic>
        <p:nvPicPr>
          <p:cNvPr id="6" name="Grafik 4">
            <a:extLst>
              <a:ext uri="{FF2B5EF4-FFF2-40B4-BE49-F238E27FC236}">
                <a16:creationId xmlns:a16="http://schemas.microsoft.com/office/drawing/2014/main" id="{ECEDE892-0A18-844B-8C72-70A91AD7A1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54598" y="1438177"/>
            <a:ext cx="5705185" cy="4645694"/>
          </a:xfrm>
          <a:prstGeom prst="rect">
            <a:avLst/>
          </a:prstGeom>
        </p:spPr>
      </p:pic>
      <p:sp>
        <p:nvSpPr>
          <p:cNvPr id="9" name="Rechteck 6">
            <a:extLst>
              <a:ext uri="{FF2B5EF4-FFF2-40B4-BE49-F238E27FC236}">
                <a16:creationId xmlns:a16="http://schemas.microsoft.com/office/drawing/2014/main" id="{B40BBDC8-861B-5E4B-9AE0-616014ABEEDC}"/>
              </a:ext>
            </a:extLst>
          </p:cNvPr>
          <p:cNvSpPr/>
          <p:nvPr/>
        </p:nvSpPr>
        <p:spPr>
          <a:xfrm>
            <a:off x="1091671" y="3228945"/>
            <a:ext cx="4216997" cy="400110"/>
          </a:xfrm>
          <a:prstGeom prst="rect">
            <a:avLst/>
          </a:prstGeom>
        </p:spPr>
        <p:txBody>
          <a:bodyPr wrap="square">
            <a:spAutoFit/>
          </a:bodyPr>
          <a:lstStyle/>
          <a:p>
            <a:pPr>
              <a:spcBef>
                <a:spcPct val="20000"/>
              </a:spcBef>
              <a:spcAft>
                <a:spcPts val="1200"/>
              </a:spcAft>
            </a:pPr>
            <a:r>
              <a:rPr lang="de-CH" sz="2000" i="1" dirty="0" err="1">
                <a:solidFill>
                  <a:schemeClr val="bg1">
                    <a:lumMod val="65000"/>
                  </a:schemeClr>
                </a:solidFill>
              </a:rPr>
              <a:t>www.oekologische-infrastruktur.ch</a:t>
            </a:r>
            <a:endParaRPr lang="de-CH" sz="2000" i="1" dirty="0">
              <a:solidFill>
                <a:schemeClr val="bg1">
                  <a:lumMod val="65000"/>
                </a:schemeClr>
              </a:solidFill>
            </a:endParaRPr>
          </a:p>
        </p:txBody>
      </p:sp>
      <p:sp>
        <p:nvSpPr>
          <p:cNvPr id="10" name="TextBox 9">
            <a:extLst>
              <a:ext uri="{FF2B5EF4-FFF2-40B4-BE49-F238E27FC236}">
                <a16:creationId xmlns:a16="http://schemas.microsoft.com/office/drawing/2014/main" id="{19A6ACF7-3117-D04F-A859-0E2A29EC9FB9}"/>
              </a:ext>
            </a:extLst>
          </p:cNvPr>
          <p:cNvSpPr txBox="1"/>
          <p:nvPr/>
        </p:nvSpPr>
        <p:spPr>
          <a:xfrm>
            <a:off x="1091671" y="4757144"/>
            <a:ext cx="4674358" cy="400110"/>
          </a:xfrm>
          <a:prstGeom prst="rect">
            <a:avLst/>
          </a:prstGeom>
          <a:noFill/>
        </p:spPr>
        <p:txBody>
          <a:bodyPr wrap="square">
            <a:spAutoFit/>
          </a:bodyPr>
          <a:lstStyle/>
          <a:p>
            <a:r>
              <a:rPr lang="en-CH" sz="2000" i="1" dirty="0">
                <a:solidFill>
                  <a:schemeClr val="bg1">
                    <a:lumMod val="65000"/>
                  </a:schemeClr>
                </a:solidFill>
              </a:rPr>
              <a:t>https://www.infospecies.ch/de/projekte/</a:t>
            </a:r>
          </a:p>
        </p:txBody>
      </p:sp>
      <p:sp>
        <p:nvSpPr>
          <p:cNvPr id="11" name="Textfeld 1">
            <a:extLst>
              <a:ext uri="{FF2B5EF4-FFF2-40B4-BE49-F238E27FC236}">
                <a16:creationId xmlns:a16="http://schemas.microsoft.com/office/drawing/2014/main" id="{65995959-C066-CB4C-BD03-85558E4D7121}"/>
              </a:ext>
            </a:extLst>
          </p:cNvPr>
          <p:cNvSpPr txBox="1"/>
          <p:nvPr/>
        </p:nvSpPr>
        <p:spPr>
          <a:xfrm>
            <a:off x="512617" y="318543"/>
            <a:ext cx="10072255"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A"/>
                </a:solidFill>
                <a:latin typeface="Arial" panose="020B0604020202020204" pitchFamily="34" charset="0"/>
                <a:cs typeface="Arial" panose="020B0604020202020204" pitchFamily="34" charset="0"/>
              </a:rPr>
              <a:t>4. Aktueller Stand der Arbeiten zur Ö. I. </a:t>
            </a:r>
          </a:p>
        </p:txBody>
      </p:sp>
    </p:spTree>
    <p:extLst>
      <p:ext uri="{BB962C8B-B14F-4D97-AF65-F5344CB8AC3E}">
        <p14:creationId xmlns:p14="http://schemas.microsoft.com/office/powerpoint/2010/main" val="414680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95CBF30-3F68-9549-8CAC-5BD451007212}"/>
              </a:ext>
            </a:extLst>
          </p:cNvPr>
          <p:cNvSpPr txBox="1"/>
          <p:nvPr/>
        </p:nvSpPr>
        <p:spPr>
          <a:xfrm>
            <a:off x="512618" y="318543"/>
            <a:ext cx="6294582" cy="1077218"/>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5. BirdLife Kampagne 	Ökologische Infrastruktur</a:t>
            </a:r>
          </a:p>
        </p:txBody>
      </p:sp>
      <p:sp>
        <p:nvSpPr>
          <p:cNvPr id="4" name="Textfeld 2">
            <a:extLst>
              <a:ext uri="{FF2B5EF4-FFF2-40B4-BE49-F238E27FC236}">
                <a16:creationId xmlns:a16="http://schemas.microsoft.com/office/drawing/2014/main" id="{18DF437E-0450-2744-B522-08EBCA3B7C09}"/>
              </a:ext>
            </a:extLst>
          </p:cNvPr>
          <p:cNvSpPr txBox="1">
            <a:spLocks noChangeArrowheads="1"/>
          </p:cNvSpPr>
          <p:nvPr/>
        </p:nvSpPr>
        <p:spPr bwMode="auto">
          <a:xfrm>
            <a:off x="759582" y="1684938"/>
            <a:ext cx="6807199"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Aft>
                <a:spcPts val="1200"/>
              </a:spcAft>
            </a:pPr>
            <a:r>
              <a:rPr lang="de-DE" dirty="0">
                <a:solidFill>
                  <a:srgbClr val="7D7D7D"/>
                </a:solidFill>
              </a:rPr>
              <a:t>Vision</a:t>
            </a:r>
          </a:p>
          <a:p>
            <a:pPr eaLnBrk="1" hangingPunct="1">
              <a:spcAft>
                <a:spcPts val="600"/>
              </a:spcAft>
            </a:pPr>
            <a:r>
              <a:rPr lang="de-DE" b="0" dirty="0">
                <a:solidFill>
                  <a:srgbClr val="7D7D7D"/>
                </a:solidFill>
              </a:rPr>
              <a:t>Die Schweiz gibt sich eine gute </a:t>
            </a:r>
            <a:br>
              <a:rPr lang="de-DE" b="0" dirty="0">
                <a:solidFill>
                  <a:srgbClr val="7D7D7D"/>
                </a:solidFill>
              </a:rPr>
            </a:br>
            <a:r>
              <a:rPr lang="de-DE" b="0" dirty="0">
                <a:solidFill>
                  <a:srgbClr val="7D7D7D"/>
                </a:solidFill>
              </a:rPr>
              <a:t>Ökologische Infrastruktur (Ö. I.).</a:t>
            </a:r>
          </a:p>
          <a:p>
            <a:pPr algn="l" eaLnBrk="1" hangingPunct="1"/>
            <a:endParaRPr lang="de-DE" dirty="0">
              <a:solidFill>
                <a:srgbClr val="7D7D7D"/>
              </a:solidFill>
            </a:endParaRPr>
          </a:p>
          <a:p>
            <a:pPr algn="l" eaLnBrk="1" hangingPunct="1">
              <a:spcAft>
                <a:spcPts val="1200"/>
              </a:spcAft>
            </a:pPr>
            <a:r>
              <a:rPr lang="de-DE" dirty="0">
                <a:solidFill>
                  <a:srgbClr val="7D7D7D"/>
                </a:solidFill>
              </a:rPr>
              <a:t>Ziele der Kampagne</a:t>
            </a:r>
          </a:p>
          <a:p>
            <a:pPr marL="342900" indent="-342900" algn="l" eaLnBrk="1" hangingPunct="1">
              <a:spcAft>
                <a:spcPts val="600"/>
              </a:spcAft>
              <a:buFont typeface="Wingdings" pitchFamily="2" charset="2"/>
              <a:buChar char="Ø"/>
            </a:pPr>
            <a:r>
              <a:rPr lang="de-DE" b="0" dirty="0">
                <a:solidFill>
                  <a:srgbClr val="7D7D7D"/>
                </a:solidFill>
              </a:rPr>
              <a:t>Bekanntheitsgrad der Ö. I. erhöhen </a:t>
            </a:r>
          </a:p>
          <a:p>
            <a:pPr marL="342900" indent="-342900" eaLnBrk="1" hangingPunct="1">
              <a:spcAft>
                <a:spcPts val="600"/>
              </a:spcAft>
              <a:buFont typeface="Wingdings" pitchFamily="2" charset="2"/>
              <a:buChar char="Ø"/>
            </a:pPr>
            <a:r>
              <a:rPr lang="de-DE" b="0" dirty="0">
                <a:solidFill>
                  <a:srgbClr val="7D7D7D"/>
                </a:solidFill>
              </a:rPr>
              <a:t>Verständnis, was die Ö. I. ist, steigern</a:t>
            </a:r>
          </a:p>
          <a:p>
            <a:pPr marL="342900" indent="-342900" algn="l" eaLnBrk="1" hangingPunct="1">
              <a:spcAft>
                <a:spcPts val="600"/>
              </a:spcAft>
              <a:buFont typeface="Wingdings" pitchFamily="2" charset="2"/>
              <a:buChar char="Ø"/>
            </a:pPr>
            <a:r>
              <a:rPr lang="de-DE" b="0" dirty="0">
                <a:solidFill>
                  <a:srgbClr val="7D7D7D"/>
                </a:solidFill>
              </a:rPr>
              <a:t>Mit Zutun aller BirdLife-Ebenen neue Flächen für die Ö. I. schaffen und Qualität von bestehenden Flächen verbessern</a:t>
            </a:r>
          </a:p>
          <a:p>
            <a:pPr algn="l" eaLnBrk="1" hangingPunct="1"/>
            <a:endParaRPr lang="de-DE" b="0" dirty="0">
              <a:solidFill>
                <a:srgbClr val="7D7D7D"/>
              </a:solidFill>
            </a:endParaRPr>
          </a:p>
        </p:txBody>
      </p:sp>
      <p:pic>
        <p:nvPicPr>
          <p:cNvPr id="6" name="Bild 1" descr="rueckseite_oekInfraBroschuere.tiff">
            <a:extLst>
              <a:ext uri="{FF2B5EF4-FFF2-40B4-BE49-F238E27FC236}">
                <a16:creationId xmlns:a16="http://schemas.microsoft.com/office/drawing/2014/main" id="{23CF750F-5445-704C-BB82-D154B21FAA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90144" y="0"/>
            <a:ext cx="4601856"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3455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2BB4C-D612-C649-81B4-74B61AE5B56A}"/>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6. Was können wir vor Ort tun?</a:t>
            </a:r>
          </a:p>
        </p:txBody>
      </p:sp>
      <p:sp>
        <p:nvSpPr>
          <p:cNvPr id="2" name="Rechteck 1">
            <a:extLst>
              <a:ext uri="{FF2B5EF4-FFF2-40B4-BE49-F238E27FC236}">
                <a16:creationId xmlns:a16="http://schemas.microsoft.com/office/drawing/2014/main" id="{DC1FF794-5D41-124A-8C5A-8F06A4240658}"/>
              </a:ext>
            </a:extLst>
          </p:cNvPr>
          <p:cNvSpPr/>
          <p:nvPr/>
        </p:nvSpPr>
        <p:spPr>
          <a:xfrm>
            <a:off x="889389" y="1382286"/>
            <a:ext cx="7632722" cy="4093428"/>
          </a:xfrm>
          <a:prstGeom prst="rect">
            <a:avLst/>
          </a:prstGeom>
        </p:spPr>
        <p:txBody>
          <a:bodyPr wrap="square">
            <a:spAutoFit/>
          </a:bodyPr>
          <a:lstStyle/>
          <a:p>
            <a:pPr>
              <a:spcAft>
                <a:spcPts val="1200"/>
              </a:spcAft>
            </a:pPr>
            <a:r>
              <a:rPr lang="de-DE" sz="2400" b="1" dirty="0">
                <a:solidFill>
                  <a:srgbClr val="7D7D7D"/>
                </a:solidFill>
              </a:rPr>
              <a:t>BirdLife Familie</a:t>
            </a:r>
          </a:p>
          <a:p>
            <a:pPr>
              <a:spcAft>
                <a:spcPts val="1200"/>
              </a:spcAft>
            </a:pPr>
            <a:r>
              <a:rPr lang="de-DE" sz="2400" dirty="0">
                <a:solidFill>
                  <a:srgbClr val="7D7D7D"/>
                </a:solidFill>
              </a:rPr>
              <a:t>Möglichkeiten die Ö.I. zu thematisieren:</a:t>
            </a:r>
            <a:endParaRPr lang="de-CH"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Internetseite der Sektion</a:t>
            </a:r>
            <a:endParaRPr lang="de-CH"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Mitteilungsblatt/Newsletter der Sektion</a:t>
            </a:r>
            <a:endParaRPr lang="de-CH"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Exkursionen/ Vortrag/ Standaktionen</a:t>
            </a:r>
            <a:endParaRPr lang="de-CH"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Poster/Blatt im Aushang der Gemeinde</a:t>
            </a:r>
            <a:endParaRPr lang="de-CH"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Artikel im Mitteilungsblatt der Gemeinde</a:t>
            </a:r>
          </a:p>
          <a:p>
            <a:pPr marL="342900" lvl="0" indent="-342900">
              <a:spcAft>
                <a:spcPts val="0"/>
              </a:spcAft>
              <a:buFont typeface="Wingdings" pitchFamily="2" charset="2"/>
              <a:buChar char="§"/>
            </a:pPr>
            <a:r>
              <a:rPr lang="de-DE" sz="2400" dirty="0">
                <a:solidFill>
                  <a:srgbClr val="7D7D7D"/>
                </a:solidFill>
              </a:rPr>
              <a:t>Artikel in Zeitungen</a:t>
            </a:r>
          </a:p>
          <a:p>
            <a:pPr marL="342900" lvl="0" indent="-342900">
              <a:spcAft>
                <a:spcPts val="0"/>
              </a:spcAft>
              <a:buFont typeface="Wingdings" pitchFamily="2" charset="2"/>
              <a:buChar char="§"/>
            </a:pPr>
            <a:endParaRPr lang="de-DE"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Am besten immer wieder... </a:t>
            </a:r>
            <a:endParaRPr lang="de-CH" sz="2400" dirty="0">
              <a:solidFill>
                <a:srgbClr val="7D7D7D"/>
              </a:solidFill>
            </a:endParaRPr>
          </a:p>
        </p:txBody>
      </p:sp>
      <p:pic>
        <p:nvPicPr>
          <p:cNvPr id="5" name="Grafik 4">
            <a:extLst>
              <a:ext uri="{FF2B5EF4-FFF2-40B4-BE49-F238E27FC236}">
                <a16:creationId xmlns:a16="http://schemas.microsoft.com/office/drawing/2014/main" id="{23665472-8DB6-5D47-BB3C-BAEBDB2A65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10269" y="1123945"/>
            <a:ext cx="4720410" cy="4154834"/>
          </a:xfrm>
          <a:prstGeom prst="rect">
            <a:avLst/>
          </a:prstGeom>
        </p:spPr>
      </p:pic>
      <p:sp>
        <p:nvSpPr>
          <p:cNvPr id="6" name="Textfeld 5">
            <a:extLst>
              <a:ext uri="{FF2B5EF4-FFF2-40B4-BE49-F238E27FC236}">
                <a16:creationId xmlns:a16="http://schemas.microsoft.com/office/drawing/2014/main" id="{5BEF7438-1385-AE44-82EE-7F3219F03BDB}"/>
              </a:ext>
            </a:extLst>
          </p:cNvPr>
          <p:cNvSpPr txBox="1"/>
          <p:nvPr/>
        </p:nvSpPr>
        <p:spPr>
          <a:xfrm>
            <a:off x="7943297" y="5050417"/>
            <a:ext cx="3674080" cy="1015663"/>
          </a:xfrm>
          <a:prstGeom prst="rect">
            <a:avLst/>
          </a:prstGeom>
        </p:spPr>
        <p:txBody>
          <a:bodyPr wrap="square">
            <a:spAutoFit/>
          </a:bodyPr>
          <a:lstStyle>
            <a:defPPr>
              <a:defRPr lang="de-DE"/>
            </a:defPPr>
            <a:lvl1pPr>
              <a:spcAft>
                <a:spcPts val="1200"/>
              </a:spcAft>
              <a:defRPr sz="2400" b="1">
                <a:solidFill>
                  <a:srgbClr val="7D7D7D"/>
                </a:solidFill>
              </a:defRPr>
            </a:lvl1pPr>
          </a:lstStyle>
          <a:p>
            <a:r>
              <a:rPr lang="de-DE" sz="2000" b="0" i="1" dirty="0" err="1"/>
              <a:t>BirdLife</a:t>
            </a:r>
            <a:r>
              <a:rPr lang="de-DE" sz="2000" b="0" i="1" dirty="0"/>
              <a:t>-Umfrage 2020: </a:t>
            </a:r>
            <a:br>
              <a:rPr lang="de-DE" sz="2000" b="0" i="1" dirty="0"/>
            </a:br>
            <a:r>
              <a:rPr lang="de-DE" sz="2000" b="0" i="1" dirty="0"/>
              <a:t>Sagt Ihnen der Begriff „öko-logische Infrastruktur“ etwas?</a:t>
            </a:r>
          </a:p>
        </p:txBody>
      </p:sp>
    </p:spTree>
    <p:extLst>
      <p:ext uri="{BB962C8B-B14F-4D97-AF65-F5344CB8AC3E}">
        <p14:creationId xmlns:p14="http://schemas.microsoft.com/office/powerpoint/2010/main" val="369660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2BB4C-D612-C649-81B4-74B61AE5B56A}"/>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6. Was können wir vor Ort tun?</a:t>
            </a:r>
          </a:p>
        </p:txBody>
      </p:sp>
      <p:sp>
        <p:nvSpPr>
          <p:cNvPr id="2" name="Rechteck 1">
            <a:extLst>
              <a:ext uri="{FF2B5EF4-FFF2-40B4-BE49-F238E27FC236}">
                <a16:creationId xmlns:a16="http://schemas.microsoft.com/office/drawing/2014/main" id="{DC1FF794-5D41-124A-8C5A-8F06A4240658}"/>
              </a:ext>
            </a:extLst>
          </p:cNvPr>
          <p:cNvSpPr/>
          <p:nvPr/>
        </p:nvSpPr>
        <p:spPr>
          <a:xfrm>
            <a:off x="512618" y="1534686"/>
            <a:ext cx="6591184" cy="5047536"/>
          </a:xfrm>
          <a:prstGeom prst="rect">
            <a:avLst/>
          </a:prstGeom>
        </p:spPr>
        <p:txBody>
          <a:bodyPr wrap="square">
            <a:spAutoFit/>
          </a:bodyPr>
          <a:lstStyle/>
          <a:p>
            <a:pPr>
              <a:spcAft>
                <a:spcPts val="1200"/>
              </a:spcAft>
            </a:pPr>
            <a:r>
              <a:rPr lang="de-DE" sz="2400" b="1" dirty="0">
                <a:solidFill>
                  <a:srgbClr val="7D7D7D"/>
                </a:solidFill>
              </a:rPr>
              <a:t>BirdLife Familie</a:t>
            </a:r>
          </a:p>
          <a:p>
            <a:pPr lvl="0">
              <a:spcAft>
                <a:spcPts val="0"/>
              </a:spcAft>
            </a:pPr>
            <a:r>
              <a:rPr lang="de-DE" sz="2400" dirty="0">
                <a:solidFill>
                  <a:srgbClr val="7D7D7D"/>
                </a:solidFill>
              </a:rPr>
              <a:t>Mitarbeit bei Planungen</a:t>
            </a:r>
          </a:p>
          <a:p>
            <a:pPr marL="342900" lvl="0" indent="-342900">
              <a:spcAft>
                <a:spcPts val="0"/>
              </a:spcAft>
              <a:buFont typeface="Wingdings" pitchFamily="2" charset="2"/>
              <a:buChar char="§"/>
            </a:pPr>
            <a:endParaRPr lang="de-DE"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Kerngebiete der verschiedenen Ebenen in der Gemeinde kartieren, Potenziale beachten</a:t>
            </a:r>
          </a:p>
          <a:p>
            <a:pPr marL="342900" lvl="0" indent="-342900">
              <a:spcAft>
                <a:spcPts val="0"/>
              </a:spcAft>
              <a:buFont typeface="Wingdings" pitchFamily="2" charset="2"/>
              <a:buChar char="§"/>
            </a:pPr>
            <a:endParaRPr lang="de-DE"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Gemeindeübergreifend zusammenarbeiten</a:t>
            </a:r>
          </a:p>
          <a:p>
            <a:pPr marL="342900" lvl="0" indent="-342900">
              <a:spcAft>
                <a:spcPts val="0"/>
              </a:spcAft>
              <a:buFont typeface="Wingdings" pitchFamily="2" charset="2"/>
              <a:buChar char="§"/>
            </a:pPr>
            <a:endParaRPr lang="de-DE" sz="2400" dirty="0">
              <a:solidFill>
                <a:srgbClr val="7D7D7D"/>
              </a:solidFill>
            </a:endParaRPr>
          </a:p>
          <a:p>
            <a:pPr marL="342900" lvl="0" indent="-342900">
              <a:spcAft>
                <a:spcPts val="0"/>
              </a:spcAft>
              <a:buFont typeface="Wingdings" pitchFamily="2" charset="2"/>
              <a:buChar char="§"/>
            </a:pPr>
            <a:r>
              <a:rPr lang="de-DE" sz="2400" dirty="0">
                <a:solidFill>
                  <a:srgbClr val="7D7D7D"/>
                </a:solidFill>
              </a:rPr>
              <a:t>Beteiligung an Planungsprozessen </a:t>
            </a:r>
            <a:br>
              <a:rPr lang="de-DE" sz="2400" dirty="0">
                <a:solidFill>
                  <a:srgbClr val="7D7D7D"/>
                </a:solidFill>
              </a:rPr>
            </a:br>
            <a:r>
              <a:rPr lang="de-DE" sz="2400" dirty="0">
                <a:solidFill>
                  <a:srgbClr val="7D7D7D"/>
                </a:solidFill>
              </a:rPr>
              <a:t>(z.B. Zonenplan und weitere)</a:t>
            </a:r>
          </a:p>
          <a:p>
            <a:pPr marL="342900" lvl="0" indent="-342900">
              <a:spcAft>
                <a:spcPts val="0"/>
              </a:spcAft>
              <a:buFont typeface="Arial" panose="020B0604020202020204" pitchFamily="34" charset="0"/>
              <a:buChar char="•"/>
            </a:pPr>
            <a:endParaRPr lang="de-DE" sz="2400" dirty="0">
              <a:solidFill>
                <a:srgbClr val="7D7D7D"/>
              </a:solidFill>
            </a:endParaRPr>
          </a:p>
          <a:p>
            <a:pPr lvl="0">
              <a:spcAft>
                <a:spcPts val="0"/>
              </a:spcAft>
            </a:pPr>
            <a:endParaRPr lang="de-DE" sz="2400" dirty="0">
              <a:solidFill>
                <a:srgbClr val="7D7D7D"/>
              </a:solidFill>
            </a:endParaRPr>
          </a:p>
        </p:txBody>
      </p:sp>
      <p:pic>
        <p:nvPicPr>
          <p:cNvPr id="5" name="Grafik 4" descr="Ein Bild, das Person, Tisch, sitzend, Personen enthält.&#10;&#10;Automatisch generierte Beschreibung">
            <a:extLst>
              <a:ext uri="{FF2B5EF4-FFF2-40B4-BE49-F238E27FC236}">
                <a16:creationId xmlns:a16="http://schemas.microsoft.com/office/drawing/2014/main" id="{AB00B9F3-D03B-F54F-B2E9-10B8AE4D5907}"/>
              </a:ext>
            </a:extLst>
          </p:cNvPr>
          <p:cNvPicPr>
            <a:picLocks noChangeAspect="1"/>
          </p:cNvPicPr>
          <p:nvPr/>
        </p:nvPicPr>
        <p:blipFill>
          <a:blip r:embed="rId3"/>
          <a:stretch>
            <a:fillRect/>
          </a:stretch>
        </p:blipFill>
        <p:spPr>
          <a:xfrm>
            <a:off x="7103802" y="2110214"/>
            <a:ext cx="4572000" cy="3429000"/>
          </a:xfrm>
          <a:prstGeom prst="rect">
            <a:avLst/>
          </a:prstGeom>
        </p:spPr>
      </p:pic>
    </p:spTree>
    <p:extLst>
      <p:ext uri="{BB962C8B-B14F-4D97-AF65-F5344CB8AC3E}">
        <p14:creationId xmlns:p14="http://schemas.microsoft.com/office/powerpoint/2010/main" val="3707428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2BB4C-D612-C649-81B4-74B61AE5B56A}"/>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6. Was können wir vor Ort tun?</a:t>
            </a:r>
          </a:p>
        </p:txBody>
      </p:sp>
      <p:sp>
        <p:nvSpPr>
          <p:cNvPr id="2" name="Rechteck 1">
            <a:extLst>
              <a:ext uri="{FF2B5EF4-FFF2-40B4-BE49-F238E27FC236}">
                <a16:creationId xmlns:a16="http://schemas.microsoft.com/office/drawing/2014/main" id="{DC1FF794-5D41-124A-8C5A-8F06A4240658}"/>
              </a:ext>
            </a:extLst>
          </p:cNvPr>
          <p:cNvSpPr/>
          <p:nvPr/>
        </p:nvSpPr>
        <p:spPr>
          <a:xfrm>
            <a:off x="714461" y="1382286"/>
            <a:ext cx="5763712" cy="3508653"/>
          </a:xfrm>
          <a:prstGeom prst="rect">
            <a:avLst/>
          </a:prstGeom>
        </p:spPr>
        <p:txBody>
          <a:bodyPr wrap="square">
            <a:spAutoFit/>
          </a:bodyPr>
          <a:lstStyle/>
          <a:p>
            <a:pPr>
              <a:spcAft>
                <a:spcPts val="1200"/>
              </a:spcAft>
            </a:pPr>
            <a:r>
              <a:rPr lang="de-CH" sz="2400" b="1" dirty="0">
                <a:solidFill>
                  <a:srgbClr val="7D7D7D"/>
                </a:solidFill>
              </a:rPr>
              <a:t>Pflege und Erhalt von wertvollen Lebensräumen</a:t>
            </a:r>
          </a:p>
          <a:p>
            <a:pPr>
              <a:spcAft>
                <a:spcPts val="1200"/>
              </a:spcAft>
            </a:pPr>
            <a:endParaRPr lang="de-CH" sz="2400" dirty="0">
              <a:solidFill>
                <a:srgbClr val="7D7D7D"/>
              </a:solidFill>
            </a:endParaRPr>
          </a:p>
          <a:p>
            <a:pPr>
              <a:spcAft>
                <a:spcPts val="1200"/>
              </a:spcAft>
            </a:pPr>
            <a:r>
              <a:rPr lang="de-CH" sz="2400" dirty="0">
                <a:solidFill>
                  <a:srgbClr val="7D7D7D"/>
                </a:solidFill>
              </a:rPr>
              <a:t>Die  bestehenden  Schutzgebiete  sind  eine  Säule  der  Ö.I.  und  ihre  optimale  Pflege ist von grosser Bedeutung.</a:t>
            </a:r>
          </a:p>
          <a:p>
            <a:pPr>
              <a:spcAft>
                <a:spcPts val="1200"/>
              </a:spcAft>
            </a:pPr>
            <a:r>
              <a:rPr lang="de-CH" sz="2400" dirty="0">
                <a:solidFill>
                  <a:srgbClr val="7D7D7D"/>
                </a:solidFill>
              </a:rPr>
              <a:t>Viele </a:t>
            </a:r>
            <a:r>
              <a:rPr lang="de-CH" sz="2400" dirty="0" err="1">
                <a:solidFill>
                  <a:srgbClr val="7D7D7D"/>
                </a:solidFill>
              </a:rPr>
              <a:t>BirdLife</a:t>
            </a:r>
            <a:r>
              <a:rPr lang="de-CH" sz="2400" dirty="0">
                <a:solidFill>
                  <a:srgbClr val="7D7D7D"/>
                </a:solidFill>
              </a:rPr>
              <a:t>-Mitglieder leisten hier bereits wichtige Beiträge zur Ö. I.</a:t>
            </a:r>
          </a:p>
        </p:txBody>
      </p:sp>
      <p:pic>
        <p:nvPicPr>
          <p:cNvPr id="2050" name="Picture 2">
            <a:extLst>
              <a:ext uri="{FF2B5EF4-FFF2-40B4-BE49-F238E27FC236}">
                <a16:creationId xmlns:a16="http://schemas.microsoft.com/office/drawing/2014/main" id="{191C15CE-FF86-3A42-9C52-9554A50E5DD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847541" y="1162739"/>
            <a:ext cx="3740924" cy="249791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Gras, draußen, Himmel, Feld enthält.&#10;&#10;Automatisch generierte Beschreibung">
            <a:extLst>
              <a:ext uri="{FF2B5EF4-FFF2-40B4-BE49-F238E27FC236}">
                <a16:creationId xmlns:a16="http://schemas.microsoft.com/office/drawing/2014/main" id="{B0FF2805-720D-C24C-9D2D-40711B8C54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7541" y="3830620"/>
            <a:ext cx="3740924" cy="2301823"/>
          </a:xfrm>
          <a:prstGeom prst="rect">
            <a:avLst/>
          </a:prstGeom>
        </p:spPr>
      </p:pic>
    </p:spTree>
    <p:extLst>
      <p:ext uri="{BB962C8B-B14F-4D97-AF65-F5344CB8AC3E}">
        <p14:creationId xmlns:p14="http://schemas.microsoft.com/office/powerpoint/2010/main" val="3574545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Gras, draußen, Baum, Berg enthält.&#10;&#10;Automatisch generierte Beschreibung">
            <a:extLst>
              <a:ext uri="{FF2B5EF4-FFF2-40B4-BE49-F238E27FC236}">
                <a16:creationId xmlns:a16="http://schemas.microsoft.com/office/drawing/2014/main" id="{6BAC9712-0F4A-2847-89AE-EA5F0FF131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CEFD9417-7683-EA47-9DC0-92AD41ADB3AD}"/>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3600" b="1" dirty="0">
              <a:solidFill>
                <a:schemeClr val="tx1">
                  <a:lumMod val="85000"/>
                  <a:lumOff val="15000"/>
                </a:schemeClr>
              </a:solidFill>
              <a:latin typeface="+mj-lt"/>
              <a:ea typeface="+mj-ea"/>
              <a:cs typeface="+mj-cs"/>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B2430D4C-3B31-704B-9D1D-4E9A380B5C51}"/>
              </a:ext>
            </a:extLst>
          </p:cNvPr>
          <p:cNvSpPr txBox="1"/>
          <p:nvPr/>
        </p:nvSpPr>
        <p:spPr>
          <a:xfrm>
            <a:off x="5562920" y="476292"/>
            <a:ext cx="1731179" cy="646331"/>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600" b="1" dirty="0">
                <a:solidFill>
                  <a:srgbClr val="006EAB"/>
                </a:solidFill>
                <a:latin typeface="Arial" panose="020B0604020202020204" pitchFamily="34" charset="0"/>
                <a:cs typeface="Arial" panose="020B0604020202020204" pitchFamily="34" charset="0"/>
              </a:rPr>
              <a:t>Fazit</a:t>
            </a:r>
          </a:p>
        </p:txBody>
      </p:sp>
      <p:sp>
        <p:nvSpPr>
          <p:cNvPr id="13" name="Textfeld 12">
            <a:extLst>
              <a:ext uri="{FF2B5EF4-FFF2-40B4-BE49-F238E27FC236}">
                <a16:creationId xmlns:a16="http://schemas.microsoft.com/office/drawing/2014/main" id="{BBD000D1-C11D-084C-96B7-3FEDBBEBF3D6}"/>
              </a:ext>
            </a:extLst>
          </p:cNvPr>
          <p:cNvSpPr txBox="1"/>
          <p:nvPr/>
        </p:nvSpPr>
        <p:spPr>
          <a:xfrm>
            <a:off x="2045154" y="1910371"/>
            <a:ext cx="8196130" cy="3785652"/>
          </a:xfrm>
          <a:prstGeom prst="rect">
            <a:avLst/>
          </a:prstGeom>
          <a:solidFill>
            <a:schemeClr val="bg1">
              <a:alpha val="88000"/>
            </a:schemeClr>
          </a:solidFill>
        </p:spPr>
        <p:txBody>
          <a:bodyPr wrap="square" rtlCol="0">
            <a:spAutoFit/>
          </a:bodyPr>
          <a:lstStyle/>
          <a:p>
            <a:pPr algn="ctr"/>
            <a:r>
              <a:rPr lang="de-CH" sz="2400" b="1" dirty="0">
                <a:solidFill>
                  <a:srgbClr val="818079"/>
                </a:solidFill>
              </a:rPr>
              <a:t>Die Ökologische Infrastruktur ist für die Sicherung </a:t>
            </a:r>
            <a:br>
              <a:rPr lang="de-CH" sz="2400" b="1" dirty="0">
                <a:solidFill>
                  <a:srgbClr val="818079"/>
                </a:solidFill>
              </a:rPr>
            </a:br>
            <a:r>
              <a:rPr lang="de-CH" sz="2400" b="1" dirty="0">
                <a:solidFill>
                  <a:srgbClr val="818079"/>
                </a:solidFill>
              </a:rPr>
              <a:t>der Biodiversität und der Ökosystemleistungen von höchster Bedeutung. </a:t>
            </a:r>
          </a:p>
          <a:p>
            <a:pPr algn="ctr"/>
            <a:endParaRPr lang="de-CH" sz="2400" b="1" dirty="0">
              <a:solidFill>
                <a:srgbClr val="818079"/>
              </a:solidFill>
            </a:endParaRPr>
          </a:p>
          <a:p>
            <a:pPr algn="ctr"/>
            <a:r>
              <a:rPr lang="de-CH" sz="2400" b="1" dirty="0">
                <a:solidFill>
                  <a:srgbClr val="818079"/>
                </a:solidFill>
              </a:rPr>
              <a:t>Bund, Kantone und Gemeinden müssen koordiniert vorgehen und die Ansprüche der Arten und </a:t>
            </a:r>
            <a:br>
              <a:rPr lang="de-CH" sz="2400" b="1" dirty="0">
                <a:solidFill>
                  <a:srgbClr val="818079"/>
                </a:solidFill>
              </a:rPr>
            </a:br>
            <a:r>
              <a:rPr lang="de-CH" sz="2400" b="1" dirty="0">
                <a:solidFill>
                  <a:srgbClr val="818079"/>
                </a:solidFill>
              </a:rPr>
              <a:t>Lebensräume berücksichtigen. </a:t>
            </a:r>
          </a:p>
          <a:p>
            <a:pPr algn="ctr"/>
            <a:endParaRPr lang="de-CH" sz="2400" b="1" dirty="0">
              <a:solidFill>
                <a:srgbClr val="818079"/>
              </a:solidFill>
            </a:endParaRPr>
          </a:p>
          <a:p>
            <a:pPr algn="ctr"/>
            <a:r>
              <a:rPr lang="de-CH" sz="2400" b="1" dirty="0">
                <a:solidFill>
                  <a:srgbClr val="818079"/>
                </a:solidFill>
              </a:rPr>
              <a:t>Die Umsetzung in den Gemeinden </a:t>
            </a:r>
            <a:br>
              <a:rPr lang="de-CH" sz="2400" b="1" dirty="0">
                <a:solidFill>
                  <a:srgbClr val="818079"/>
                </a:solidFill>
              </a:rPr>
            </a:br>
            <a:r>
              <a:rPr lang="de-CH" sz="2400" b="1" dirty="0">
                <a:solidFill>
                  <a:srgbClr val="818079"/>
                </a:solidFill>
              </a:rPr>
              <a:t>muss ab sofort passieren.</a:t>
            </a:r>
          </a:p>
        </p:txBody>
      </p:sp>
      <p:pic>
        <p:nvPicPr>
          <p:cNvPr id="14" name="Bild 1">
            <a:extLst>
              <a:ext uri="{FF2B5EF4-FFF2-40B4-BE49-F238E27FC236}">
                <a16:creationId xmlns:a16="http://schemas.microsoft.com/office/drawing/2014/main" id="{A4B47529-75D0-FB47-AAD9-DFDA58AE1BD7}"/>
              </a:ext>
            </a:extLst>
          </p:cNvPr>
          <p:cNvPicPr>
            <a:picLocks noChangeAspect="1"/>
          </p:cNvPicPr>
          <p:nvPr/>
        </p:nvPicPr>
        <p:blipFill>
          <a:blip r:embed="rId4"/>
          <a:srcRect/>
          <a:stretch/>
        </p:blipFill>
        <p:spPr>
          <a:xfrm>
            <a:off x="160936" y="6197130"/>
            <a:ext cx="720000" cy="551612"/>
          </a:xfrm>
          <a:prstGeom prst="rect">
            <a:avLst/>
          </a:prstGeom>
        </p:spPr>
      </p:pic>
    </p:spTree>
    <p:extLst>
      <p:ext uri="{BB962C8B-B14F-4D97-AF65-F5344CB8AC3E}">
        <p14:creationId xmlns:p14="http://schemas.microsoft.com/office/powerpoint/2010/main" val="3065089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2BB4C-D612-C649-81B4-74B61AE5B56A}"/>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Zum Weiterlesen</a:t>
            </a:r>
          </a:p>
        </p:txBody>
      </p:sp>
      <p:sp>
        <p:nvSpPr>
          <p:cNvPr id="4" name="Inhaltsplatzhalter 1">
            <a:extLst>
              <a:ext uri="{FF2B5EF4-FFF2-40B4-BE49-F238E27FC236}">
                <a16:creationId xmlns:a16="http://schemas.microsoft.com/office/drawing/2014/main" id="{52F767C5-E0DA-E74D-8F64-D8BED10492E7}"/>
              </a:ext>
            </a:extLst>
          </p:cNvPr>
          <p:cNvSpPr txBox="1">
            <a:spLocks/>
          </p:cNvSpPr>
          <p:nvPr/>
        </p:nvSpPr>
        <p:spPr bwMode="auto">
          <a:xfrm>
            <a:off x="1686427" y="5356458"/>
            <a:ext cx="5760640" cy="150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eaLnBrk="1" hangingPunct="1">
              <a:spcBef>
                <a:spcPct val="20000"/>
              </a:spcBef>
            </a:pPr>
            <a:r>
              <a:rPr lang="de-CH" b="0" dirty="0" err="1">
                <a:solidFill>
                  <a:srgbClr val="006EAA"/>
                </a:solidFill>
              </a:rPr>
              <a:t>www.birdlife.ch</a:t>
            </a:r>
            <a:r>
              <a:rPr lang="de-CH" b="0" dirty="0">
                <a:solidFill>
                  <a:srgbClr val="006EAA"/>
                </a:solidFill>
              </a:rPr>
              <a:t>/</a:t>
            </a:r>
            <a:r>
              <a:rPr lang="de-CH" b="0" dirty="0" err="1">
                <a:solidFill>
                  <a:srgbClr val="006EAA"/>
                </a:solidFill>
              </a:rPr>
              <a:t>öi</a:t>
            </a:r>
            <a:endParaRPr lang="de-CH" b="0" dirty="0">
              <a:solidFill>
                <a:srgbClr val="006EAA"/>
              </a:solidFill>
            </a:endParaRPr>
          </a:p>
          <a:p>
            <a:pPr eaLnBrk="1" hangingPunct="1">
              <a:spcBef>
                <a:spcPct val="20000"/>
              </a:spcBef>
            </a:pPr>
            <a:r>
              <a:rPr lang="de-CH" b="0" dirty="0" err="1">
                <a:solidFill>
                  <a:srgbClr val="006EAA"/>
                </a:solidFill>
              </a:rPr>
              <a:t>www.oekologische-infrastruktur.ch</a:t>
            </a:r>
            <a:endParaRPr lang="de-CH" b="0" dirty="0">
              <a:solidFill>
                <a:srgbClr val="006EAA"/>
              </a:solidFill>
            </a:endParaRPr>
          </a:p>
          <a:p>
            <a:pPr eaLnBrk="1" hangingPunct="1">
              <a:spcBef>
                <a:spcPct val="20000"/>
              </a:spcBef>
            </a:pPr>
            <a:r>
              <a:rPr lang="de-CH" b="0" dirty="0" err="1">
                <a:solidFill>
                  <a:srgbClr val="006EAA"/>
                </a:solidFill>
              </a:rPr>
              <a:t>www.bafu.admin.ch</a:t>
            </a:r>
            <a:endParaRPr lang="de-CH" b="0" dirty="0">
              <a:solidFill>
                <a:srgbClr val="006EAA"/>
              </a:solidFill>
            </a:endParaRPr>
          </a:p>
          <a:p>
            <a:pPr eaLnBrk="1" hangingPunct="1">
              <a:spcBef>
                <a:spcPct val="20000"/>
              </a:spcBef>
            </a:pPr>
            <a:endParaRPr lang="de-CH" b="0" dirty="0">
              <a:solidFill>
                <a:srgbClr val="006EAA"/>
              </a:solidFill>
            </a:endParaRPr>
          </a:p>
          <a:p>
            <a:pPr eaLnBrk="1" hangingPunct="1">
              <a:spcBef>
                <a:spcPct val="20000"/>
              </a:spcBef>
            </a:pPr>
            <a:endParaRPr lang="de-CH" dirty="0">
              <a:solidFill>
                <a:srgbClr val="818079"/>
              </a:solidFill>
            </a:endParaRPr>
          </a:p>
          <a:p>
            <a:pPr eaLnBrk="1" hangingPunct="1">
              <a:spcBef>
                <a:spcPct val="20000"/>
              </a:spcBef>
            </a:pPr>
            <a:endParaRPr lang="de-CH" dirty="0">
              <a:solidFill>
                <a:srgbClr val="818079"/>
              </a:solidFill>
            </a:endParaRPr>
          </a:p>
        </p:txBody>
      </p:sp>
      <p:pic>
        <p:nvPicPr>
          <p:cNvPr id="7" name="Bild 1" descr="Bildschirmfoto 2020-10-15 um 16.50.09.png">
            <a:extLst>
              <a:ext uri="{FF2B5EF4-FFF2-40B4-BE49-F238E27FC236}">
                <a16:creationId xmlns:a16="http://schemas.microsoft.com/office/drawing/2014/main" id="{32EAE9A4-DA7E-824B-BB05-0825981F3C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0568" y="318543"/>
            <a:ext cx="2717721" cy="3793297"/>
          </a:xfrm>
          <a:prstGeom prst="rect">
            <a:avLst/>
          </a:prstGeom>
          <a:ln>
            <a:solidFill>
              <a:schemeClr val="bg2"/>
            </a:solidFill>
          </a:ln>
        </p:spPr>
      </p:pic>
      <p:pic>
        <p:nvPicPr>
          <p:cNvPr id="9" name="Grafik 8" descr="Ein Bild, das Vogel, klein, sitzend, braun enthält.&#10;&#10;Automatisch generierte Beschreibung">
            <a:extLst>
              <a:ext uri="{FF2B5EF4-FFF2-40B4-BE49-F238E27FC236}">
                <a16:creationId xmlns:a16="http://schemas.microsoft.com/office/drawing/2014/main" id="{CDF1C0D3-CC33-0D4E-BCAF-7B842517C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9698" y="1124744"/>
            <a:ext cx="2229674" cy="3824408"/>
          </a:xfrm>
          <a:prstGeom prst="rect">
            <a:avLst/>
          </a:prstGeom>
        </p:spPr>
      </p:pic>
      <p:pic>
        <p:nvPicPr>
          <p:cNvPr id="10" name="Bild 7" descr="Bildschirmfoto 2020-10-15 um 16.52.32.png">
            <a:extLst>
              <a:ext uri="{FF2B5EF4-FFF2-40B4-BE49-F238E27FC236}">
                <a16:creationId xmlns:a16="http://schemas.microsoft.com/office/drawing/2014/main" id="{2E1642E6-D373-5446-B02D-6D94F73307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383" y="1143125"/>
            <a:ext cx="2717721" cy="3806026"/>
          </a:xfrm>
          <a:prstGeom prst="rect">
            <a:avLst/>
          </a:prstGeom>
        </p:spPr>
      </p:pic>
      <p:pic>
        <p:nvPicPr>
          <p:cNvPr id="11" name="Picture 10">
            <a:extLst>
              <a:ext uri="{FF2B5EF4-FFF2-40B4-BE49-F238E27FC236}">
                <a16:creationId xmlns:a16="http://schemas.microsoft.com/office/drawing/2014/main" id="{A86ECB8C-B543-374F-8061-59B1C6310C90}"/>
              </a:ext>
            </a:extLst>
          </p:cNvPr>
          <p:cNvPicPr>
            <a:picLocks noChangeAspect="1"/>
          </p:cNvPicPr>
          <p:nvPr/>
        </p:nvPicPr>
        <p:blipFill>
          <a:blip r:embed="rId6"/>
          <a:stretch>
            <a:fillRect/>
          </a:stretch>
        </p:blipFill>
        <p:spPr>
          <a:xfrm>
            <a:off x="8538697" y="1834034"/>
            <a:ext cx="2734149" cy="3854702"/>
          </a:xfrm>
          <a:prstGeom prst="rect">
            <a:avLst/>
          </a:prstGeom>
          <a:ln>
            <a:solidFill>
              <a:schemeClr val="bg2"/>
            </a:solidFill>
          </a:ln>
        </p:spPr>
      </p:pic>
      <p:pic>
        <p:nvPicPr>
          <p:cNvPr id="12" name="Picture 11">
            <a:extLst>
              <a:ext uri="{FF2B5EF4-FFF2-40B4-BE49-F238E27FC236}">
                <a16:creationId xmlns:a16="http://schemas.microsoft.com/office/drawing/2014/main" id="{CD01BCBE-25D9-794C-949A-20A9BC9A5CA4}"/>
              </a:ext>
            </a:extLst>
          </p:cNvPr>
          <p:cNvPicPr>
            <a:picLocks noChangeAspect="1"/>
          </p:cNvPicPr>
          <p:nvPr/>
        </p:nvPicPr>
        <p:blipFill rotWithShape="1">
          <a:blip r:embed="rId7"/>
          <a:srcRect b="23666"/>
          <a:stretch/>
        </p:blipFill>
        <p:spPr>
          <a:xfrm>
            <a:off x="9262302" y="3471864"/>
            <a:ext cx="2633595" cy="2828927"/>
          </a:xfrm>
          <a:prstGeom prst="rect">
            <a:avLst/>
          </a:prstGeom>
          <a:ln>
            <a:solidFill>
              <a:schemeClr val="bg2"/>
            </a:solidFill>
          </a:ln>
        </p:spPr>
      </p:pic>
      <p:pic>
        <p:nvPicPr>
          <p:cNvPr id="13" name="Picture 12">
            <a:extLst>
              <a:ext uri="{FF2B5EF4-FFF2-40B4-BE49-F238E27FC236}">
                <a16:creationId xmlns:a16="http://schemas.microsoft.com/office/drawing/2014/main" id="{C4F2131F-36ED-5A48-9958-9972C70E7EDA}"/>
              </a:ext>
            </a:extLst>
          </p:cNvPr>
          <p:cNvPicPr>
            <a:picLocks noChangeAspect="1"/>
          </p:cNvPicPr>
          <p:nvPr/>
        </p:nvPicPr>
        <p:blipFill>
          <a:blip r:embed="rId8"/>
          <a:stretch>
            <a:fillRect/>
          </a:stretch>
        </p:blipFill>
        <p:spPr>
          <a:xfrm>
            <a:off x="139118" y="1143125"/>
            <a:ext cx="2678116" cy="3806026"/>
          </a:xfrm>
          <a:prstGeom prst="rect">
            <a:avLst/>
          </a:prstGeom>
        </p:spPr>
      </p:pic>
    </p:spTree>
    <p:extLst>
      <p:ext uri="{BB962C8B-B14F-4D97-AF65-F5344CB8AC3E}">
        <p14:creationId xmlns:p14="http://schemas.microsoft.com/office/powerpoint/2010/main" val="240200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01" y="5766021"/>
            <a:ext cx="1346420" cy="10919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Bild 1" descr="Bildschirmfoto 2016-09-10 um 18.05.03.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7910" y="-1"/>
            <a:ext cx="10856181" cy="6858001"/>
          </a:xfrm>
          <a:prstGeom prst="rect">
            <a:avLst/>
          </a:prstGeom>
        </p:spPr>
      </p:pic>
      <p:sp>
        <p:nvSpPr>
          <p:cNvPr id="3" name="Textfeld 2"/>
          <p:cNvSpPr txBox="1"/>
          <p:nvPr/>
        </p:nvSpPr>
        <p:spPr>
          <a:xfrm>
            <a:off x="3189060" y="2567224"/>
            <a:ext cx="5830955" cy="1723549"/>
          </a:xfrm>
          <a:prstGeom prst="rect">
            <a:avLst/>
          </a:prstGeom>
          <a:solidFill>
            <a:schemeClr val="bg1">
              <a:alpha val="85000"/>
            </a:schemeClr>
          </a:solidFill>
          <a:ln>
            <a:noFill/>
          </a:ln>
        </p:spPr>
        <p:txBody>
          <a:bodyPr wrap="square" rtlCol="0">
            <a:spAutoFit/>
          </a:bodyPr>
          <a:lstStyle/>
          <a:p>
            <a:pPr algn="ctr">
              <a:spcAft>
                <a:spcPts val="600"/>
              </a:spcAft>
            </a:pPr>
            <a:r>
              <a:rPr lang="de-DE" sz="3200" b="1" dirty="0">
                <a:solidFill>
                  <a:srgbClr val="50AA28"/>
                </a:solidFill>
                <a:latin typeface="Arial" charset="0"/>
                <a:ea typeface="ＭＳ Ｐゴシック" charset="0"/>
                <a:cs typeface="ＭＳ Ｐゴシック" charset="0"/>
              </a:rPr>
              <a:t>BirdLife-Kampagne bis 2024:</a:t>
            </a:r>
          </a:p>
          <a:p>
            <a:pPr algn="ctr">
              <a:spcAft>
                <a:spcPts val="600"/>
              </a:spcAft>
            </a:pPr>
            <a:r>
              <a:rPr lang="de-DE" sz="3200" b="1" dirty="0">
                <a:solidFill>
                  <a:srgbClr val="50AA28"/>
                </a:solidFill>
                <a:latin typeface="Arial" charset="0"/>
                <a:ea typeface="ＭＳ Ｐゴシック" charset="0"/>
                <a:cs typeface="ＭＳ Ｐゴシック" charset="0"/>
              </a:rPr>
              <a:t>Ökologische Infrastruktur – </a:t>
            </a:r>
          </a:p>
          <a:p>
            <a:pPr algn="ctr">
              <a:spcAft>
                <a:spcPts val="600"/>
              </a:spcAft>
            </a:pPr>
            <a:r>
              <a:rPr lang="de-DE" sz="3200" b="1" dirty="0">
                <a:solidFill>
                  <a:srgbClr val="50AA28"/>
                </a:solidFill>
                <a:latin typeface="Arial" charset="0"/>
                <a:ea typeface="ＭＳ Ｐゴシック" charset="0"/>
                <a:cs typeface="ＭＳ Ｐゴシック" charset="0"/>
              </a:rPr>
              <a:t>Lebensnetz für die Schweiz</a:t>
            </a:r>
          </a:p>
        </p:txBody>
      </p:sp>
    </p:spTree>
    <p:extLst>
      <p:ext uri="{BB962C8B-B14F-4D97-AF65-F5344CB8AC3E}">
        <p14:creationId xmlns:p14="http://schemas.microsoft.com/office/powerpoint/2010/main" val="3953420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Berg, Himmel, draußen enthält.&#10;&#10;Automatisch generierte Beschreibung">
            <a:extLst>
              <a:ext uri="{FF2B5EF4-FFF2-40B4-BE49-F238E27FC236}">
                <a16:creationId xmlns:a16="http://schemas.microsoft.com/office/drawing/2014/main" id="{F16B94E8-0B80-064A-AA4B-4B089BD615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feld 3">
            <a:extLst>
              <a:ext uri="{FF2B5EF4-FFF2-40B4-BE49-F238E27FC236}">
                <a16:creationId xmlns:a16="http://schemas.microsoft.com/office/drawing/2014/main" id="{45805680-A41D-6F4A-8039-B6AAEB202A92}"/>
              </a:ext>
            </a:extLst>
          </p:cNvPr>
          <p:cNvSpPr txBox="1"/>
          <p:nvPr/>
        </p:nvSpPr>
        <p:spPr>
          <a:xfrm>
            <a:off x="3004611" y="750622"/>
            <a:ext cx="6712146" cy="1446550"/>
          </a:xfrm>
          <a:prstGeom prst="rect">
            <a:avLst/>
          </a:prstGeom>
          <a:solidFill>
            <a:schemeClr val="bg1">
              <a:alpha val="74000"/>
            </a:schemeClr>
          </a:solidFill>
          <a:effectLst>
            <a:outerShdw blurRad="50800" dist="38100" dir="2700000" algn="tl" rotWithShape="0">
              <a:schemeClr val="bg1">
                <a:alpha val="40000"/>
              </a:schemeClr>
            </a:outerShdw>
          </a:effectLst>
        </p:spPr>
        <p:txBody>
          <a:bodyPr wrap="square" rtlCol="0">
            <a:spAutoFit/>
          </a:bodyPr>
          <a:lstStyle/>
          <a:p>
            <a:pPr algn="ctr"/>
            <a:r>
              <a:rPr lang="de-DE" sz="4400" b="1">
                <a:solidFill>
                  <a:srgbClr val="006EAB"/>
                </a:solidFill>
                <a:latin typeface="Arial" panose="020B0604020202020204" pitchFamily="34" charset="0"/>
                <a:cs typeface="Arial" panose="020B0604020202020204" pitchFamily="34" charset="0"/>
              </a:rPr>
              <a:t>Herzlichen Dank für die Aufmerksamkeit!</a:t>
            </a:r>
            <a:endParaRPr lang="de-DE" sz="4400" b="1" dirty="0">
              <a:solidFill>
                <a:srgbClr val="006EAB"/>
              </a:solidFill>
              <a:latin typeface="Arial" panose="020B0604020202020204" pitchFamily="34" charset="0"/>
              <a:cs typeface="Arial" panose="020B0604020202020204" pitchFamily="34" charset="0"/>
            </a:endParaRPr>
          </a:p>
        </p:txBody>
      </p:sp>
      <p:grpSp>
        <p:nvGrpSpPr>
          <p:cNvPr id="6" name="Gruppieren 5">
            <a:extLst>
              <a:ext uri="{FF2B5EF4-FFF2-40B4-BE49-F238E27FC236}">
                <a16:creationId xmlns:a16="http://schemas.microsoft.com/office/drawing/2014/main" id="{640417E5-C7DC-8444-B3DD-13310B05814B}"/>
              </a:ext>
            </a:extLst>
          </p:cNvPr>
          <p:cNvGrpSpPr/>
          <p:nvPr/>
        </p:nvGrpSpPr>
        <p:grpSpPr>
          <a:xfrm>
            <a:off x="4838227" y="3288262"/>
            <a:ext cx="3044915" cy="2281279"/>
            <a:chOff x="4838227" y="3288262"/>
            <a:chExt cx="3044915" cy="2281279"/>
          </a:xfrm>
        </p:grpSpPr>
        <p:sp>
          <p:nvSpPr>
            <p:cNvPr id="2" name="Rechteck 1">
              <a:extLst>
                <a:ext uri="{FF2B5EF4-FFF2-40B4-BE49-F238E27FC236}">
                  <a16:creationId xmlns:a16="http://schemas.microsoft.com/office/drawing/2014/main" id="{A3CDE394-45FD-984D-AC96-7929EC0B98A7}"/>
                </a:ext>
              </a:extLst>
            </p:cNvPr>
            <p:cNvSpPr/>
            <p:nvPr/>
          </p:nvSpPr>
          <p:spPr>
            <a:xfrm>
              <a:off x="4838227" y="3288262"/>
              <a:ext cx="3044915" cy="2281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4">
              <a:extLst>
                <a:ext uri="{FF2B5EF4-FFF2-40B4-BE49-F238E27FC236}">
                  <a16:creationId xmlns:a16="http://schemas.microsoft.com/office/drawing/2014/main" id="{9ACA2BE6-B155-C049-ABA7-4925EC92CDC1}"/>
                </a:ext>
              </a:extLst>
            </p:cNvPr>
            <p:cNvPicPr>
              <a:picLocks noChangeAspect="1"/>
            </p:cNvPicPr>
            <p:nvPr/>
          </p:nvPicPr>
          <p:blipFill>
            <a:blip r:embed="rId4"/>
            <a:srcRect/>
            <a:stretch/>
          </p:blipFill>
          <p:spPr bwMode="auto">
            <a:xfrm>
              <a:off x="4991673" y="3386946"/>
              <a:ext cx="2738021" cy="2097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747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B52BB4C-D612-C649-81B4-74B61AE5B56A}"/>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Zum Weiterlesen</a:t>
            </a:r>
          </a:p>
        </p:txBody>
      </p:sp>
      <p:sp>
        <p:nvSpPr>
          <p:cNvPr id="4" name="Inhaltsplatzhalter 1">
            <a:extLst>
              <a:ext uri="{FF2B5EF4-FFF2-40B4-BE49-F238E27FC236}">
                <a16:creationId xmlns:a16="http://schemas.microsoft.com/office/drawing/2014/main" id="{52F767C5-E0DA-E74D-8F64-D8BED10492E7}"/>
              </a:ext>
            </a:extLst>
          </p:cNvPr>
          <p:cNvSpPr txBox="1">
            <a:spLocks/>
          </p:cNvSpPr>
          <p:nvPr/>
        </p:nvSpPr>
        <p:spPr bwMode="auto">
          <a:xfrm>
            <a:off x="1686427" y="5356458"/>
            <a:ext cx="5760640" cy="150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eaLnBrk="1" hangingPunct="1">
              <a:spcBef>
                <a:spcPct val="20000"/>
              </a:spcBef>
            </a:pPr>
            <a:r>
              <a:rPr lang="de-CH" b="0" dirty="0" err="1">
                <a:solidFill>
                  <a:srgbClr val="006EAA"/>
                </a:solidFill>
              </a:rPr>
              <a:t>www.birdlife.ch</a:t>
            </a:r>
            <a:r>
              <a:rPr lang="de-CH" b="0" dirty="0">
                <a:solidFill>
                  <a:srgbClr val="006EAA"/>
                </a:solidFill>
              </a:rPr>
              <a:t>/</a:t>
            </a:r>
            <a:r>
              <a:rPr lang="de-CH" b="0" dirty="0" err="1">
                <a:solidFill>
                  <a:srgbClr val="006EAA"/>
                </a:solidFill>
              </a:rPr>
              <a:t>öi</a:t>
            </a:r>
            <a:endParaRPr lang="de-CH" b="0" dirty="0">
              <a:solidFill>
                <a:srgbClr val="006EAA"/>
              </a:solidFill>
            </a:endParaRPr>
          </a:p>
          <a:p>
            <a:pPr eaLnBrk="1" hangingPunct="1">
              <a:spcBef>
                <a:spcPct val="20000"/>
              </a:spcBef>
            </a:pPr>
            <a:r>
              <a:rPr lang="de-CH" b="0" dirty="0" err="1">
                <a:solidFill>
                  <a:srgbClr val="006EAA"/>
                </a:solidFill>
              </a:rPr>
              <a:t>www.oekologische-infrastruktur.ch</a:t>
            </a:r>
            <a:endParaRPr lang="de-CH" b="0" dirty="0">
              <a:solidFill>
                <a:srgbClr val="006EAA"/>
              </a:solidFill>
            </a:endParaRPr>
          </a:p>
          <a:p>
            <a:pPr eaLnBrk="1" hangingPunct="1">
              <a:spcBef>
                <a:spcPct val="20000"/>
              </a:spcBef>
            </a:pPr>
            <a:r>
              <a:rPr lang="de-CH" b="0" dirty="0" err="1">
                <a:solidFill>
                  <a:srgbClr val="006EAA"/>
                </a:solidFill>
              </a:rPr>
              <a:t>www.bafu.admin.ch</a:t>
            </a:r>
            <a:endParaRPr lang="de-CH" b="0" dirty="0">
              <a:solidFill>
                <a:srgbClr val="006EAA"/>
              </a:solidFill>
            </a:endParaRPr>
          </a:p>
          <a:p>
            <a:pPr eaLnBrk="1" hangingPunct="1">
              <a:spcBef>
                <a:spcPct val="20000"/>
              </a:spcBef>
            </a:pPr>
            <a:endParaRPr lang="de-CH" b="0" dirty="0">
              <a:solidFill>
                <a:srgbClr val="006EAA"/>
              </a:solidFill>
            </a:endParaRPr>
          </a:p>
          <a:p>
            <a:pPr eaLnBrk="1" hangingPunct="1">
              <a:spcBef>
                <a:spcPct val="20000"/>
              </a:spcBef>
            </a:pPr>
            <a:endParaRPr lang="de-CH" dirty="0">
              <a:solidFill>
                <a:srgbClr val="818079"/>
              </a:solidFill>
            </a:endParaRPr>
          </a:p>
          <a:p>
            <a:pPr eaLnBrk="1" hangingPunct="1">
              <a:spcBef>
                <a:spcPct val="20000"/>
              </a:spcBef>
            </a:pPr>
            <a:endParaRPr lang="de-CH" dirty="0">
              <a:solidFill>
                <a:srgbClr val="818079"/>
              </a:solidFill>
            </a:endParaRPr>
          </a:p>
        </p:txBody>
      </p:sp>
      <p:pic>
        <p:nvPicPr>
          <p:cNvPr id="7" name="Bild 1" descr="Bildschirmfoto 2020-10-15 um 16.50.09.png">
            <a:extLst>
              <a:ext uri="{FF2B5EF4-FFF2-40B4-BE49-F238E27FC236}">
                <a16:creationId xmlns:a16="http://schemas.microsoft.com/office/drawing/2014/main" id="{32EAE9A4-DA7E-824B-BB05-0825981F3C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0568" y="318543"/>
            <a:ext cx="2717721" cy="3793297"/>
          </a:xfrm>
          <a:prstGeom prst="rect">
            <a:avLst/>
          </a:prstGeom>
          <a:ln>
            <a:solidFill>
              <a:schemeClr val="bg2"/>
            </a:solidFill>
          </a:ln>
        </p:spPr>
      </p:pic>
      <p:pic>
        <p:nvPicPr>
          <p:cNvPr id="9" name="Grafik 8" descr="Ein Bild, das Vogel, klein, sitzend, braun enthält.&#10;&#10;Automatisch generierte Beschreibung">
            <a:extLst>
              <a:ext uri="{FF2B5EF4-FFF2-40B4-BE49-F238E27FC236}">
                <a16:creationId xmlns:a16="http://schemas.microsoft.com/office/drawing/2014/main" id="{CDF1C0D3-CC33-0D4E-BCAF-7B842517C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9698" y="1124744"/>
            <a:ext cx="2229674" cy="3824408"/>
          </a:xfrm>
          <a:prstGeom prst="rect">
            <a:avLst/>
          </a:prstGeom>
        </p:spPr>
      </p:pic>
      <p:pic>
        <p:nvPicPr>
          <p:cNvPr id="10" name="Bild 7" descr="Bildschirmfoto 2020-10-15 um 16.52.32.png">
            <a:extLst>
              <a:ext uri="{FF2B5EF4-FFF2-40B4-BE49-F238E27FC236}">
                <a16:creationId xmlns:a16="http://schemas.microsoft.com/office/drawing/2014/main" id="{2E1642E6-D373-5446-B02D-6D94F73307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383" y="1143125"/>
            <a:ext cx="2717721" cy="3806026"/>
          </a:xfrm>
          <a:prstGeom prst="rect">
            <a:avLst/>
          </a:prstGeom>
        </p:spPr>
      </p:pic>
      <p:pic>
        <p:nvPicPr>
          <p:cNvPr id="11" name="Picture 10">
            <a:extLst>
              <a:ext uri="{FF2B5EF4-FFF2-40B4-BE49-F238E27FC236}">
                <a16:creationId xmlns:a16="http://schemas.microsoft.com/office/drawing/2014/main" id="{A86ECB8C-B543-374F-8061-59B1C6310C90}"/>
              </a:ext>
            </a:extLst>
          </p:cNvPr>
          <p:cNvPicPr>
            <a:picLocks noChangeAspect="1"/>
          </p:cNvPicPr>
          <p:nvPr/>
        </p:nvPicPr>
        <p:blipFill>
          <a:blip r:embed="rId6"/>
          <a:stretch>
            <a:fillRect/>
          </a:stretch>
        </p:blipFill>
        <p:spPr>
          <a:xfrm>
            <a:off x="8538697" y="1834034"/>
            <a:ext cx="2734149" cy="3854702"/>
          </a:xfrm>
          <a:prstGeom prst="rect">
            <a:avLst/>
          </a:prstGeom>
          <a:ln>
            <a:solidFill>
              <a:schemeClr val="bg2"/>
            </a:solidFill>
          </a:ln>
        </p:spPr>
      </p:pic>
      <p:pic>
        <p:nvPicPr>
          <p:cNvPr id="12" name="Picture 11">
            <a:extLst>
              <a:ext uri="{FF2B5EF4-FFF2-40B4-BE49-F238E27FC236}">
                <a16:creationId xmlns:a16="http://schemas.microsoft.com/office/drawing/2014/main" id="{CD01BCBE-25D9-794C-949A-20A9BC9A5CA4}"/>
              </a:ext>
            </a:extLst>
          </p:cNvPr>
          <p:cNvPicPr>
            <a:picLocks noChangeAspect="1"/>
          </p:cNvPicPr>
          <p:nvPr/>
        </p:nvPicPr>
        <p:blipFill rotWithShape="1">
          <a:blip r:embed="rId7"/>
          <a:srcRect b="23666"/>
          <a:stretch/>
        </p:blipFill>
        <p:spPr>
          <a:xfrm>
            <a:off x="9262302" y="3471864"/>
            <a:ext cx="2633595" cy="2828927"/>
          </a:xfrm>
          <a:prstGeom prst="rect">
            <a:avLst/>
          </a:prstGeom>
          <a:ln>
            <a:solidFill>
              <a:schemeClr val="bg2"/>
            </a:solidFill>
          </a:ln>
        </p:spPr>
      </p:pic>
      <p:pic>
        <p:nvPicPr>
          <p:cNvPr id="13" name="Picture 12">
            <a:extLst>
              <a:ext uri="{FF2B5EF4-FFF2-40B4-BE49-F238E27FC236}">
                <a16:creationId xmlns:a16="http://schemas.microsoft.com/office/drawing/2014/main" id="{C4F2131F-36ED-5A48-9958-9972C70E7EDA}"/>
              </a:ext>
            </a:extLst>
          </p:cNvPr>
          <p:cNvPicPr>
            <a:picLocks noChangeAspect="1"/>
          </p:cNvPicPr>
          <p:nvPr/>
        </p:nvPicPr>
        <p:blipFill>
          <a:blip r:embed="rId8"/>
          <a:stretch>
            <a:fillRect/>
          </a:stretch>
        </p:blipFill>
        <p:spPr>
          <a:xfrm>
            <a:off x="139118" y="1143125"/>
            <a:ext cx="2678116" cy="3806026"/>
          </a:xfrm>
          <a:prstGeom prst="rect">
            <a:avLst/>
          </a:prstGeom>
        </p:spPr>
      </p:pic>
    </p:spTree>
    <p:extLst>
      <p:ext uri="{BB962C8B-B14F-4D97-AF65-F5344CB8AC3E}">
        <p14:creationId xmlns:p14="http://schemas.microsoft.com/office/powerpoint/2010/main" val="4060355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5ED1F0B-0BFC-7740-AD8C-87EA968CA697}"/>
              </a:ext>
            </a:extLst>
          </p:cNvPr>
          <p:cNvSpPr/>
          <p:nvPr/>
        </p:nvSpPr>
        <p:spPr>
          <a:xfrm>
            <a:off x="1066799" y="1702373"/>
            <a:ext cx="10277476" cy="3877985"/>
          </a:xfrm>
          <a:prstGeom prst="rect">
            <a:avLst/>
          </a:prstGeom>
        </p:spPr>
        <p:txBody>
          <a:bodyPr wrap="square">
            <a:spAutoFit/>
          </a:bodyPr>
          <a:lstStyle/>
          <a:p>
            <a:pPr marL="514350" indent="-514350">
              <a:spcBef>
                <a:spcPct val="20000"/>
              </a:spcBef>
              <a:spcAft>
                <a:spcPts val="1200"/>
              </a:spcAft>
              <a:buFontTx/>
              <a:buAutoNum type="arabicPeriod"/>
              <a:defRPr/>
            </a:pPr>
            <a:r>
              <a:rPr lang="de-DE" sz="2800" dirty="0">
                <a:solidFill>
                  <a:srgbClr val="7D7D7D"/>
                </a:solidFill>
              </a:rPr>
              <a:t>Warum braucht die Schweiz ein Lebensnetz?</a:t>
            </a:r>
          </a:p>
          <a:p>
            <a:pPr marL="514350" indent="-514350">
              <a:spcBef>
                <a:spcPct val="20000"/>
              </a:spcBef>
              <a:spcAft>
                <a:spcPts val="1200"/>
              </a:spcAft>
              <a:buFontTx/>
              <a:buAutoNum type="arabicPeriod"/>
              <a:defRPr/>
            </a:pPr>
            <a:r>
              <a:rPr lang="de-DE" sz="2800" dirty="0">
                <a:solidFill>
                  <a:srgbClr val="7D7D7D"/>
                </a:solidFill>
              </a:rPr>
              <a:t>Die Ökologische Infrastruktur und ihre Bedeutung</a:t>
            </a:r>
          </a:p>
          <a:p>
            <a:pPr marL="514350" indent="-514350">
              <a:spcBef>
                <a:spcPct val="20000"/>
              </a:spcBef>
              <a:spcAft>
                <a:spcPts val="1200"/>
              </a:spcAft>
              <a:buFontTx/>
              <a:buAutoNum type="arabicPeriod"/>
              <a:defRPr/>
            </a:pPr>
            <a:r>
              <a:rPr lang="de-DE" sz="2800" dirty="0">
                <a:solidFill>
                  <a:srgbClr val="7D7D7D"/>
                </a:solidFill>
              </a:rPr>
              <a:t>Flächen für das Lebensnetz</a:t>
            </a:r>
          </a:p>
          <a:p>
            <a:pPr marL="514350" indent="-514350">
              <a:spcBef>
                <a:spcPct val="20000"/>
              </a:spcBef>
              <a:spcAft>
                <a:spcPts val="1200"/>
              </a:spcAft>
              <a:buFontTx/>
              <a:buAutoNum type="arabicPeriod"/>
              <a:defRPr/>
            </a:pPr>
            <a:r>
              <a:rPr lang="de-DE" sz="2800" dirty="0">
                <a:solidFill>
                  <a:srgbClr val="7D7D7D"/>
                </a:solidFill>
              </a:rPr>
              <a:t>Aktueller Stand der Arbeiten zur Ökologischen Infrastruktur </a:t>
            </a:r>
          </a:p>
          <a:p>
            <a:pPr marL="514350" indent="-514350">
              <a:spcBef>
                <a:spcPct val="20000"/>
              </a:spcBef>
              <a:spcAft>
                <a:spcPts val="1200"/>
              </a:spcAft>
              <a:buFontTx/>
              <a:buAutoNum type="arabicPeriod"/>
              <a:defRPr/>
            </a:pPr>
            <a:r>
              <a:rPr lang="de-DE" sz="2800" dirty="0">
                <a:solidFill>
                  <a:srgbClr val="7D7D7D"/>
                </a:solidFill>
              </a:rPr>
              <a:t>BirdLife Kampagne Ökologische Infrastruktur</a:t>
            </a:r>
          </a:p>
          <a:p>
            <a:pPr marL="514350" indent="-514350">
              <a:spcBef>
                <a:spcPct val="20000"/>
              </a:spcBef>
              <a:spcAft>
                <a:spcPts val="1200"/>
              </a:spcAft>
              <a:buFontTx/>
              <a:buAutoNum type="arabicPeriod"/>
              <a:defRPr/>
            </a:pPr>
            <a:r>
              <a:rPr lang="de-DE" sz="2800" dirty="0">
                <a:solidFill>
                  <a:srgbClr val="7D7D7D"/>
                </a:solidFill>
              </a:rPr>
              <a:t>Was können wir vor Ort tun?</a:t>
            </a:r>
            <a:endParaRPr lang="de-CH" sz="2800" dirty="0">
              <a:solidFill>
                <a:srgbClr val="7D7D7D"/>
              </a:solidFill>
            </a:endParaRPr>
          </a:p>
        </p:txBody>
      </p:sp>
      <p:sp>
        <p:nvSpPr>
          <p:cNvPr id="3" name="Textfeld 9">
            <a:extLst>
              <a:ext uri="{FF2B5EF4-FFF2-40B4-BE49-F238E27FC236}">
                <a16:creationId xmlns:a16="http://schemas.microsoft.com/office/drawing/2014/main" id="{C8EC1B37-F4AD-A043-ACA2-FE28AF5FD7BC}"/>
              </a:ext>
            </a:extLst>
          </p:cNvPr>
          <p:cNvSpPr txBox="1"/>
          <p:nvPr/>
        </p:nvSpPr>
        <p:spPr>
          <a:xfrm>
            <a:off x="512618" y="318543"/>
            <a:ext cx="6851568" cy="646331"/>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600" b="1" dirty="0">
                <a:solidFill>
                  <a:srgbClr val="006EAB"/>
                </a:solidFill>
                <a:latin typeface="Arial" panose="020B0604020202020204" pitchFamily="34" charset="0"/>
                <a:cs typeface="Arial" panose="020B0604020202020204" pitchFamily="34" charset="0"/>
              </a:rPr>
              <a:t>Und darum geht es:</a:t>
            </a:r>
          </a:p>
        </p:txBody>
      </p:sp>
    </p:spTree>
    <p:extLst>
      <p:ext uri="{BB962C8B-B14F-4D97-AF65-F5344CB8AC3E}">
        <p14:creationId xmlns:p14="http://schemas.microsoft.com/office/powerpoint/2010/main" val="79252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445AA151-DE03-F143-B8B9-7EB9A4C63AE5}"/>
              </a:ext>
            </a:extLst>
          </p:cNvPr>
          <p:cNvSpPr txBox="1"/>
          <p:nvPr/>
        </p:nvSpPr>
        <p:spPr>
          <a:xfrm>
            <a:off x="-16323" y="1326135"/>
            <a:ext cx="12208323" cy="1723549"/>
          </a:xfrm>
          <a:prstGeom prst="rect">
            <a:avLst/>
          </a:prstGeom>
          <a:noFill/>
          <a:ln>
            <a:noFill/>
          </a:ln>
        </p:spPr>
        <p:txBody>
          <a:bodyPr wrap="square" rtlCol="0">
            <a:spAutoFit/>
          </a:bodyPr>
          <a:lstStyle/>
          <a:p>
            <a:pPr algn="ctr">
              <a:lnSpc>
                <a:spcPct val="150000"/>
              </a:lnSpc>
              <a:spcAft>
                <a:spcPts val="1200"/>
              </a:spcAft>
            </a:pPr>
            <a:r>
              <a:rPr lang="de-DE" sz="2400" dirty="0">
                <a:solidFill>
                  <a:srgbClr val="50AA28"/>
                </a:solidFill>
                <a:latin typeface="Arial" charset="0"/>
                <a:ea typeface="ＭＳ Ｐゴシック" charset="0"/>
                <a:cs typeface="ＭＳ Ｐゴシック" charset="0"/>
              </a:rPr>
              <a:t>Die Natur und die Biodiversität leisten Beiträge zu unserem Wohlergehen. </a:t>
            </a:r>
            <a:br>
              <a:rPr lang="de-DE" sz="2400" dirty="0">
                <a:solidFill>
                  <a:srgbClr val="50AA28"/>
                </a:solidFill>
                <a:latin typeface="Arial" charset="0"/>
                <a:ea typeface="ＭＳ Ｐゴシック" charset="0"/>
                <a:cs typeface="ＭＳ Ｐゴシック" charset="0"/>
              </a:rPr>
            </a:br>
            <a:r>
              <a:rPr lang="de-DE" sz="2400" dirty="0">
                <a:solidFill>
                  <a:srgbClr val="50AA28"/>
                </a:solidFill>
                <a:latin typeface="Arial" charset="0"/>
                <a:ea typeface="ＭＳ Ｐゴシック" charset="0"/>
                <a:cs typeface="ＭＳ Ｐゴシック" charset="0"/>
              </a:rPr>
              <a:t>Ohne diese Ökosystemleistungen wäre menschliches Leben nicht möglich. </a:t>
            </a:r>
          </a:p>
          <a:p>
            <a:pPr algn="ctr">
              <a:spcAft>
                <a:spcPts val="600"/>
              </a:spcAft>
            </a:pPr>
            <a:endParaRPr lang="de-DE" sz="2400" dirty="0">
              <a:solidFill>
                <a:srgbClr val="50AA28"/>
              </a:solidFill>
              <a:latin typeface="Arial" charset="0"/>
              <a:ea typeface="ＭＳ Ｐゴシック" charset="0"/>
              <a:cs typeface="ＭＳ Ｐゴシック" charset="0"/>
            </a:endParaRPr>
          </a:p>
        </p:txBody>
      </p:sp>
      <p:grpSp>
        <p:nvGrpSpPr>
          <p:cNvPr id="7" name="Gruppieren 6">
            <a:extLst>
              <a:ext uri="{FF2B5EF4-FFF2-40B4-BE49-F238E27FC236}">
                <a16:creationId xmlns:a16="http://schemas.microsoft.com/office/drawing/2014/main" id="{301ADE22-C32A-BD4F-BFA3-D7DC39061ECD}"/>
              </a:ext>
            </a:extLst>
          </p:cNvPr>
          <p:cNvGrpSpPr/>
          <p:nvPr/>
        </p:nvGrpSpPr>
        <p:grpSpPr>
          <a:xfrm>
            <a:off x="267157" y="5082080"/>
            <a:ext cx="11777774" cy="1021102"/>
            <a:chOff x="267157" y="5082080"/>
            <a:chExt cx="11777774" cy="1021102"/>
          </a:xfrm>
        </p:grpSpPr>
        <p:sp>
          <p:nvSpPr>
            <p:cNvPr id="12" name="Rechteck 11">
              <a:extLst>
                <a:ext uri="{FF2B5EF4-FFF2-40B4-BE49-F238E27FC236}">
                  <a16:creationId xmlns:a16="http://schemas.microsoft.com/office/drawing/2014/main" id="{003AD2C5-E4CB-A345-8B66-23D9C832ABCE}"/>
                </a:ext>
              </a:extLst>
            </p:cNvPr>
            <p:cNvSpPr/>
            <p:nvPr/>
          </p:nvSpPr>
          <p:spPr>
            <a:xfrm>
              <a:off x="267157" y="5082080"/>
              <a:ext cx="2944005" cy="1015663"/>
            </a:xfrm>
            <a:prstGeom prst="rect">
              <a:avLst/>
            </a:prstGeom>
          </p:spPr>
          <p:txBody>
            <a:bodyPr wrap="square">
              <a:spAutoFit/>
            </a:bodyPr>
            <a:lstStyle/>
            <a:p>
              <a:pPr>
                <a:spcBef>
                  <a:spcPct val="20000"/>
                </a:spcBef>
                <a:spcAft>
                  <a:spcPts val="1200"/>
                </a:spcAft>
                <a:defRPr/>
              </a:pPr>
              <a:r>
                <a:rPr lang="de-DE" sz="2000" dirty="0">
                  <a:solidFill>
                    <a:srgbClr val="7D7D7D"/>
                  </a:solidFill>
                </a:rPr>
                <a:t>Basis- oder unterstützende Ökosystemleistungen</a:t>
              </a:r>
              <a:endParaRPr lang="de-CH" sz="2000" dirty="0">
                <a:solidFill>
                  <a:srgbClr val="7D7D7D"/>
                </a:solidFill>
              </a:endParaRPr>
            </a:p>
          </p:txBody>
        </p:sp>
        <p:sp>
          <p:nvSpPr>
            <p:cNvPr id="15" name="Rechteck 14">
              <a:extLst>
                <a:ext uri="{FF2B5EF4-FFF2-40B4-BE49-F238E27FC236}">
                  <a16:creationId xmlns:a16="http://schemas.microsoft.com/office/drawing/2014/main" id="{1FAD5400-F753-5E4B-8055-3D5CE75DBE3A}"/>
                </a:ext>
              </a:extLst>
            </p:cNvPr>
            <p:cNvSpPr/>
            <p:nvPr/>
          </p:nvSpPr>
          <p:spPr>
            <a:xfrm>
              <a:off x="3179097" y="5087519"/>
              <a:ext cx="2944005" cy="1015663"/>
            </a:xfrm>
            <a:prstGeom prst="rect">
              <a:avLst/>
            </a:prstGeom>
          </p:spPr>
          <p:txBody>
            <a:bodyPr wrap="square">
              <a:spAutoFit/>
            </a:bodyPr>
            <a:lstStyle/>
            <a:p>
              <a:pPr>
                <a:spcBef>
                  <a:spcPct val="20000"/>
                </a:spcBef>
                <a:spcAft>
                  <a:spcPts val="1200"/>
                </a:spcAft>
                <a:defRPr/>
              </a:pPr>
              <a:r>
                <a:rPr lang="de-DE" sz="2000" dirty="0">
                  <a:solidFill>
                    <a:srgbClr val="7D7D7D"/>
                  </a:solidFill>
                </a:rPr>
                <a:t>Versorgungs- oder bereitstellende Ökosystemleistungen</a:t>
              </a:r>
              <a:endParaRPr lang="de-CH" sz="2000" dirty="0">
                <a:solidFill>
                  <a:srgbClr val="7D7D7D"/>
                </a:solidFill>
              </a:endParaRPr>
            </a:p>
          </p:txBody>
        </p:sp>
        <p:sp>
          <p:nvSpPr>
            <p:cNvPr id="16" name="Rechteck 15">
              <a:extLst>
                <a:ext uri="{FF2B5EF4-FFF2-40B4-BE49-F238E27FC236}">
                  <a16:creationId xmlns:a16="http://schemas.microsoft.com/office/drawing/2014/main" id="{7B22265D-4F67-4246-89BF-F6DBBBB865C8}"/>
                </a:ext>
              </a:extLst>
            </p:cNvPr>
            <p:cNvSpPr/>
            <p:nvPr/>
          </p:nvSpPr>
          <p:spPr>
            <a:xfrm>
              <a:off x="6172671" y="5092958"/>
              <a:ext cx="2944005" cy="707886"/>
            </a:xfrm>
            <a:prstGeom prst="rect">
              <a:avLst/>
            </a:prstGeom>
          </p:spPr>
          <p:txBody>
            <a:bodyPr wrap="square">
              <a:spAutoFit/>
            </a:bodyPr>
            <a:lstStyle/>
            <a:p>
              <a:pPr>
                <a:spcBef>
                  <a:spcPct val="20000"/>
                </a:spcBef>
                <a:spcAft>
                  <a:spcPts val="1200"/>
                </a:spcAft>
                <a:defRPr/>
              </a:pPr>
              <a:r>
                <a:rPr lang="de-DE" sz="2000" dirty="0">
                  <a:solidFill>
                    <a:srgbClr val="7D7D7D"/>
                  </a:solidFill>
                </a:rPr>
                <a:t>Regulierende Ökosystemleistungen</a:t>
              </a:r>
              <a:endParaRPr lang="de-CH" sz="2000" dirty="0">
                <a:solidFill>
                  <a:srgbClr val="7D7D7D"/>
                </a:solidFill>
              </a:endParaRPr>
            </a:p>
          </p:txBody>
        </p:sp>
        <p:sp>
          <p:nvSpPr>
            <p:cNvPr id="17" name="Rechteck 16">
              <a:extLst>
                <a:ext uri="{FF2B5EF4-FFF2-40B4-BE49-F238E27FC236}">
                  <a16:creationId xmlns:a16="http://schemas.microsoft.com/office/drawing/2014/main" id="{7EAB10F9-FC06-234E-A4B3-D9EAC760284A}"/>
                </a:ext>
              </a:extLst>
            </p:cNvPr>
            <p:cNvSpPr/>
            <p:nvPr/>
          </p:nvSpPr>
          <p:spPr>
            <a:xfrm>
              <a:off x="9100926" y="5098397"/>
              <a:ext cx="2944005" cy="707886"/>
            </a:xfrm>
            <a:prstGeom prst="rect">
              <a:avLst/>
            </a:prstGeom>
          </p:spPr>
          <p:txBody>
            <a:bodyPr wrap="square">
              <a:spAutoFit/>
            </a:bodyPr>
            <a:lstStyle/>
            <a:p>
              <a:pPr>
                <a:spcBef>
                  <a:spcPct val="20000"/>
                </a:spcBef>
                <a:spcAft>
                  <a:spcPts val="1200"/>
                </a:spcAft>
                <a:defRPr/>
              </a:pPr>
              <a:r>
                <a:rPr lang="de-DE" sz="2000" dirty="0">
                  <a:solidFill>
                    <a:srgbClr val="7D7D7D"/>
                  </a:solidFill>
                </a:rPr>
                <a:t>Kulturelle Ökosystemleistungen</a:t>
              </a:r>
              <a:endParaRPr lang="de-CH" sz="2000" dirty="0">
                <a:solidFill>
                  <a:srgbClr val="7D7D7D"/>
                </a:solidFill>
              </a:endParaRPr>
            </a:p>
          </p:txBody>
        </p:sp>
      </p:grpSp>
      <p:grpSp>
        <p:nvGrpSpPr>
          <p:cNvPr id="6" name="Gruppieren 5">
            <a:extLst>
              <a:ext uri="{FF2B5EF4-FFF2-40B4-BE49-F238E27FC236}">
                <a16:creationId xmlns:a16="http://schemas.microsoft.com/office/drawing/2014/main" id="{3B4E26D5-576C-824A-89F0-07D925814361}"/>
              </a:ext>
            </a:extLst>
          </p:cNvPr>
          <p:cNvGrpSpPr/>
          <p:nvPr/>
        </p:nvGrpSpPr>
        <p:grpSpPr>
          <a:xfrm>
            <a:off x="267157" y="2918738"/>
            <a:ext cx="11724185" cy="2166062"/>
            <a:chOff x="267157" y="2918738"/>
            <a:chExt cx="11724185" cy="2166062"/>
          </a:xfrm>
        </p:grpSpPr>
        <p:pic>
          <p:nvPicPr>
            <p:cNvPr id="4" name="Grafik 3" descr="Ein Bild, das Gras, draußen, Himmel, Feld enthält.&#10;&#10;Automatisch generierte Beschreibung">
              <a:extLst>
                <a:ext uri="{FF2B5EF4-FFF2-40B4-BE49-F238E27FC236}">
                  <a16:creationId xmlns:a16="http://schemas.microsoft.com/office/drawing/2014/main" id="{A6DB43E1-08B1-0F41-A169-2244112F5C6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11872" y="2924800"/>
              <a:ext cx="2880000" cy="2160000"/>
            </a:xfrm>
            <a:prstGeom prst="rect">
              <a:avLst/>
            </a:prstGeom>
          </p:spPr>
        </p:pic>
        <p:pic>
          <p:nvPicPr>
            <p:cNvPr id="8" name="Grafik 7" descr="Ein Bild, das Baum, draußen, Pflanze, bewaldet enthält.&#10;&#10;Automatisch generierte Beschreibung">
              <a:extLst>
                <a:ext uri="{FF2B5EF4-FFF2-40B4-BE49-F238E27FC236}">
                  <a16:creationId xmlns:a16="http://schemas.microsoft.com/office/drawing/2014/main" id="{5DDADF1C-0754-BE45-8F3E-E5DB147289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7157" y="2922080"/>
              <a:ext cx="2880001" cy="2160000"/>
            </a:xfrm>
            <a:prstGeom prst="rect">
              <a:avLst/>
            </a:prstGeom>
          </p:spPr>
        </p:pic>
        <p:pic>
          <p:nvPicPr>
            <p:cNvPr id="10" name="Grafik 9" descr="Ein Bild, das Gras, draußen, Himmel, Natur enthält.&#10;&#10;Automatisch generierte Beschreibung">
              <a:extLst>
                <a:ext uri="{FF2B5EF4-FFF2-40B4-BE49-F238E27FC236}">
                  <a16:creationId xmlns:a16="http://schemas.microsoft.com/office/drawing/2014/main" id="{713904E4-6C01-4544-B09B-FCC4CBA9759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55876" y="2924800"/>
              <a:ext cx="2880000" cy="2160000"/>
            </a:xfrm>
            <a:prstGeom prst="rect">
              <a:avLst/>
            </a:prstGeom>
          </p:spPr>
        </p:pic>
        <p:pic>
          <p:nvPicPr>
            <p:cNvPr id="5" name="Grafik 4" descr="Ein Bild, das Baum, draußen, Person enthält.&#10;&#10;Automatisch generierte Beschreibung">
              <a:extLst>
                <a:ext uri="{FF2B5EF4-FFF2-40B4-BE49-F238E27FC236}">
                  <a16:creationId xmlns:a16="http://schemas.microsoft.com/office/drawing/2014/main" id="{18AFE32F-C868-9F4A-95E3-D2BF5CA0559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2066"/>
            <a:stretch/>
          </p:blipFill>
          <p:spPr>
            <a:xfrm>
              <a:off x="9111342" y="2918738"/>
              <a:ext cx="2880000" cy="2160000"/>
            </a:xfrm>
            <a:prstGeom prst="rect">
              <a:avLst/>
            </a:prstGeom>
          </p:spPr>
        </p:pic>
      </p:grpSp>
      <p:sp>
        <p:nvSpPr>
          <p:cNvPr id="9" name="Textfeld 8">
            <a:extLst>
              <a:ext uri="{FF2B5EF4-FFF2-40B4-BE49-F238E27FC236}">
                <a16:creationId xmlns:a16="http://schemas.microsoft.com/office/drawing/2014/main" id="{127A9D78-2974-C34A-9610-44F399C5FA23}"/>
              </a:ext>
            </a:extLst>
          </p:cNvPr>
          <p:cNvSpPr txBox="1"/>
          <p:nvPr/>
        </p:nvSpPr>
        <p:spPr>
          <a:xfrm>
            <a:off x="10825843" y="6270171"/>
            <a:ext cx="184731" cy="369332"/>
          </a:xfrm>
          <a:prstGeom prst="rect">
            <a:avLst/>
          </a:prstGeom>
          <a:noFill/>
        </p:spPr>
        <p:txBody>
          <a:bodyPr wrap="none" rtlCol="0">
            <a:spAutoFit/>
          </a:bodyPr>
          <a:lstStyle/>
          <a:p>
            <a:endParaRPr lang="de-DE" dirty="0"/>
          </a:p>
        </p:txBody>
      </p:sp>
      <p:sp>
        <p:nvSpPr>
          <p:cNvPr id="18" name="Textfeld 17">
            <a:extLst>
              <a:ext uri="{FF2B5EF4-FFF2-40B4-BE49-F238E27FC236}">
                <a16:creationId xmlns:a16="http://schemas.microsoft.com/office/drawing/2014/main" id="{CC0B0BB3-579F-D84C-B0DB-097243E85341}"/>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1. Warum braucht die Schweiz ein Lebensnetz?</a:t>
            </a:r>
          </a:p>
        </p:txBody>
      </p:sp>
    </p:spTree>
    <p:extLst>
      <p:ext uri="{BB962C8B-B14F-4D97-AF65-F5344CB8AC3E}">
        <p14:creationId xmlns:p14="http://schemas.microsoft.com/office/powerpoint/2010/main" val="95046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ECA7919D-2FAF-144D-9F81-2E4334C2706A}"/>
              </a:ext>
            </a:extLst>
          </p:cNvPr>
          <p:cNvGrpSpPr/>
          <p:nvPr/>
        </p:nvGrpSpPr>
        <p:grpSpPr>
          <a:xfrm>
            <a:off x="5049303" y="1378336"/>
            <a:ext cx="5450023" cy="5479664"/>
            <a:chOff x="5914727" y="882000"/>
            <a:chExt cx="5743872" cy="5976000"/>
          </a:xfrm>
        </p:grpSpPr>
        <p:pic>
          <p:nvPicPr>
            <p:cNvPr id="9" name="Grafik 8">
              <a:extLst>
                <a:ext uri="{FF2B5EF4-FFF2-40B4-BE49-F238E27FC236}">
                  <a16:creationId xmlns:a16="http://schemas.microsoft.com/office/drawing/2014/main" id="{F78EC06E-A9A7-4647-B6AA-B3B6A6E4B1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53663" y="882000"/>
              <a:ext cx="3076403" cy="5976000"/>
            </a:xfrm>
            <a:prstGeom prst="rect">
              <a:avLst/>
            </a:prstGeom>
          </p:spPr>
        </p:pic>
        <p:pic>
          <p:nvPicPr>
            <p:cNvPr id="7" name="Bild 2" descr="Bildschirmfoto 2016-09-10 um 18.41.14.png">
              <a:extLst>
                <a:ext uri="{FF2B5EF4-FFF2-40B4-BE49-F238E27FC236}">
                  <a16:creationId xmlns:a16="http://schemas.microsoft.com/office/drawing/2014/main" id="{7EFCECE9-2EC8-1D45-BCB7-E4B9BA9A19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14727" y="1028698"/>
              <a:ext cx="2491348" cy="5370957"/>
            </a:xfrm>
            <a:prstGeom prst="rect">
              <a:avLst/>
            </a:prstGeom>
          </p:spPr>
        </p:pic>
        <p:sp>
          <p:nvSpPr>
            <p:cNvPr id="13" name="Rechteck 12">
              <a:extLst>
                <a:ext uri="{FF2B5EF4-FFF2-40B4-BE49-F238E27FC236}">
                  <a16:creationId xmlns:a16="http://schemas.microsoft.com/office/drawing/2014/main" id="{DFEADF8C-3485-224A-8BD4-4FD1E7CF40CC}"/>
                </a:ext>
              </a:extLst>
            </p:cNvPr>
            <p:cNvSpPr/>
            <p:nvPr/>
          </p:nvSpPr>
          <p:spPr>
            <a:xfrm>
              <a:off x="11234056" y="1828800"/>
              <a:ext cx="424543" cy="188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1" name="Grafik 10">
            <a:extLst>
              <a:ext uri="{FF2B5EF4-FFF2-40B4-BE49-F238E27FC236}">
                <a16:creationId xmlns:a16="http://schemas.microsoft.com/office/drawing/2014/main" id="{6BEF79E9-FD7B-4F40-90D0-D6DBE4B5AD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90887" y="1481814"/>
            <a:ext cx="1836000" cy="1620000"/>
          </a:xfrm>
          <a:prstGeom prst="rect">
            <a:avLst/>
          </a:prstGeom>
        </p:spPr>
      </p:pic>
      <p:sp>
        <p:nvSpPr>
          <p:cNvPr id="15" name="Rechteck 14">
            <a:extLst>
              <a:ext uri="{FF2B5EF4-FFF2-40B4-BE49-F238E27FC236}">
                <a16:creationId xmlns:a16="http://schemas.microsoft.com/office/drawing/2014/main" id="{A9655172-B03E-A848-9B9A-7B26DB0059F1}"/>
              </a:ext>
            </a:extLst>
          </p:cNvPr>
          <p:cNvSpPr/>
          <p:nvPr/>
        </p:nvSpPr>
        <p:spPr>
          <a:xfrm>
            <a:off x="604575" y="1378336"/>
            <a:ext cx="5085662" cy="937051"/>
          </a:xfrm>
          <a:prstGeom prst="rect">
            <a:avLst/>
          </a:prstGeom>
        </p:spPr>
        <p:txBody>
          <a:bodyPr wrap="square">
            <a:spAutoFit/>
          </a:bodyPr>
          <a:lstStyle/>
          <a:p>
            <a:pPr>
              <a:lnSpc>
                <a:spcPts val="3360"/>
              </a:lnSpc>
              <a:spcBef>
                <a:spcPct val="20000"/>
              </a:spcBef>
              <a:spcAft>
                <a:spcPts val="1200"/>
              </a:spcAft>
              <a:defRPr/>
            </a:pPr>
            <a:r>
              <a:rPr lang="de-DE" sz="2800" b="1" dirty="0">
                <a:solidFill>
                  <a:srgbClr val="7D7D7D"/>
                </a:solidFill>
              </a:rPr>
              <a:t>Der Biodiversität in der Schweiz geht es schlecht. </a:t>
            </a:r>
            <a:endParaRPr lang="de-DE" sz="2800" dirty="0">
              <a:solidFill>
                <a:srgbClr val="7D7D7D"/>
              </a:solidFill>
            </a:endParaRPr>
          </a:p>
        </p:txBody>
      </p:sp>
      <p:sp>
        <p:nvSpPr>
          <p:cNvPr id="8" name="Rechteck 7">
            <a:extLst>
              <a:ext uri="{FF2B5EF4-FFF2-40B4-BE49-F238E27FC236}">
                <a16:creationId xmlns:a16="http://schemas.microsoft.com/office/drawing/2014/main" id="{DA2C8DED-EB60-D44A-8078-14A48367B1B6}"/>
              </a:ext>
            </a:extLst>
          </p:cNvPr>
          <p:cNvSpPr/>
          <p:nvPr/>
        </p:nvSpPr>
        <p:spPr>
          <a:xfrm rot="16200000">
            <a:off x="8783807" y="4605054"/>
            <a:ext cx="3138079" cy="338554"/>
          </a:xfrm>
          <a:prstGeom prst="rect">
            <a:avLst/>
          </a:prstGeom>
          <a:solidFill>
            <a:schemeClr val="bg1"/>
          </a:solidFill>
        </p:spPr>
        <p:txBody>
          <a:bodyPr wrap="square">
            <a:spAutoFit/>
          </a:bodyPr>
          <a:lstStyle/>
          <a:p>
            <a:pPr eaLnBrk="1" hangingPunct="1">
              <a:defRPr/>
            </a:pPr>
            <a:r>
              <a:rPr lang="de-DE" sz="1600" i="1" dirty="0">
                <a:solidFill>
                  <a:srgbClr val="7D7D7D"/>
                </a:solidFill>
              </a:rPr>
              <a:t>Quelle:</a:t>
            </a:r>
            <a:r>
              <a:rPr lang="de-DE" sz="1600" b="0" i="1" dirty="0">
                <a:solidFill>
                  <a:srgbClr val="7D7D7D"/>
                </a:solidFill>
              </a:rPr>
              <a:t> BAFU, BFS 2018</a:t>
            </a:r>
          </a:p>
        </p:txBody>
      </p:sp>
      <p:sp>
        <p:nvSpPr>
          <p:cNvPr id="10" name="Rechteck 9">
            <a:extLst>
              <a:ext uri="{FF2B5EF4-FFF2-40B4-BE49-F238E27FC236}">
                <a16:creationId xmlns:a16="http://schemas.microsoft.com/office/drawing/2014/main" id="{D3B1B661-56CD-5B40-978F-280AD0FA76E8}"/>
              </a:ext>
            </a:extLst>
          </p:cNvPr>
          <p:cNvSpPr/>
          <p:nvPr/>
        </p:nvSpPr>
        <p:spPr>
          <a:xfrm>
            <a:off x="629337" y="2844117"/>
            <a:ext cx="4319843" cy="830997"/>
          </a:xfrm>
          <a:prstGeom prst="rect">
            <a:avLst/>
          </a:prstGeom>
        </p:spPr>
        <p:txBody>
          <a:bodyPr wrap="square">
            <a:spAutoFit/>
          </a:bodyPr>
          <a:lstStyle/>
          <a:p>
            <a:pPr>
              <a:spcBef>
                <a:spcPct val="20000"/>
              </a:spcBef>
              <a:spcAft>
                <a:spcPts val="1200"/>
              </a:spcAft>
              <a:defRPr/>
            </a:pPr>
            <a:r>
              <a:rPr lang="de-DE" sz="2400" dirty="0">
                <a:solidFill>
                  <a:srgbClr val="7D7D7D"/>
                </a:solidFill>
              </a:rPr>
              <a:t>Gefährdete Tiere und Pflanzen in der Schweiz:</a:t>
            </a:r>
            <a:endParaRPr lang="de-CH" sz="2400" dirty="0">
              <a:solidFill>
                <a:srgbClr val="7D7D7D"/>
              </a:solidFill>
            </a:endParaRPr>
          </a:p>
        </p:txBody>
      </p:sp>
      <p:sp>
        <p:nvSpPr>
          <p:cNvPr id="17" name="Rechteck 16">
            <a:extLst>
              <a:ext uri="{FF2B5EF4-FFF2-40B4-BE49-F238E27FC236}">
                <a16:creationId xmlns:a16="http://schemas.microsoft.com/office/drawing/2014/main" id="{B5145607-150D-AA4F-B57E-6429E60F6E44}"/>
              </a:ext>
            </a:extLst>
          </p:cNvPr>
          <p:cNvSpPr/>
          <p:nvPr/>
        </p:nvSpPr>
        <p:spPr>
          <a:xfrm>
            <a:off x="622291" y="3878268"/>
            <a:ext cx="4258430" cy="1569660"/>
          </a:xfrm>
          <a:prstGeom prst="rect">
            <a:avLst/>
          </a:prstGeom>
        </p:spPr>
        <p:txBody>
          <a:bodyPr wrap="square">
            <a:spAutoFit/>
          </a:bodyPr>
          <a:lstStyle/>
          <a:p>
            <a:pPr>
              <a:spcBef>
                <a:spcPct val="20000"/>
              </a:spcBef>
              <a:spcAft>
                <a:spcPts val="1200"/>
              </a:spcAft>
              <a:defRPr/>
            </a:pPr>
            <a:r>
              <a:rPr lang="de-DE" sz="2400" dirty="0">
                <a:solidFill>
                  <a:srgbClr val="7D7D7D"/>
                </a:solidFill>
              </a:rPr>
              <a:t>Rund die Hälfte der untersuchten Arten ist vom Aussterben bedroht oder potenziell gefährdet.</a:t>
            </a:r>
          </a:p>
        </p:txBody>
      </p:sp>
      <p:sp>
        <p:nvSpPr>
          <p:cNvPr id="14" name="Textfeld 13">
            <a:extLst>
              <a:ext uri="{FF2B5EF4-FFF2-40B4-BE49-F238E27FC236}">
                <a16:creationId xmlns:a16="http://schemas.microsoft.com/office/drawing/2014/main" id="{051B46E1-D3E3-B740-A572-49E5B7EFEBAB}"/>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1. Warum braucht die Schweiz ein Lebensnetz?</a:t>
            </a:r>
          </a:p>
        </p:txBody>
      </p:sp>
    </p:spTree>
    <p:extLst>
      <p:ext uri="{BB962C8B-B14F-4D97-AF65-F5344CB8AC3E}">
        <p14:creationId xmlns:p14="http://schemas.microsoft.com/office/powerpoint/2010/main" val="353101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C9DDEDAF-A8DF-9246-95D3-0C272D58C5B8}"/>
              </a:ext>
            </a:extLst>
          </p:cNvPr>
          <p:cNvGrpSpPr/>
          <p:nvPr/>
        </p:nvGrpSpPr>
        <p:grpSpPr>
          <a:xfrm>
            <a:off x="960661" y="620484"/>
            <a:ext cx="10061121" cy="5969010"/>
            <a:chOff x="1352550" y="644154"/>
            <a:chExt cx="9501164" cy="5553446"/>
          </a:xfrm>
        </p:grpSpPr>
        <p:pic>
          <p:nvPicPr>
            <p:cNvPr id="3" name="Grafik 2">
              <a:extLst>
                <a:ext uri="{FF2B5EF4-FFF2-40B4-BE49-F238E27FC236}">
                  <a16:creationId xmlns:a16="http://schemas.microsoft.com/office/drawing/2014/main" id="{F56023C4-20AA-9B4D-B075-02E953AFCF40}"/>
                </a:ext>
              </a:extLst>
            </p:cNvPr>
            <p:cNvPicPr>
              <a:picLocks noChangeAspect="1"/>
            </p:cNvPicPr>
            <p:nvPr/>
          </p:nvPicPr>
          <p:blipFill>
            <a:blip r:embed="rId3"/>
            <a:stretch>
              <a:fillRect/>
            </a:stretch>
          </p:blipFill>
          <p:spPr>
            <a:xfrm>
              <a:off x="1352550" y="660400"/>
              <a:ext cx="9486900" cy="5537200"/>
            </a:xfrm>
            <a:prstGeom prst="rect">
              <a:avLst/>
            </a:prstGeom>
          </p:spPr>
        </p:pic>
        <p:sp>
          <p:nvSpPr>
            <p:cNvPr id="4" name="Textfeld 3">
              <a:extLst>
                <a:ext uri="{FF2B5EF4-FFF2-40B4-BE49-F238E27FC236}">
                  <a16:creationId xmlns:a16="http://schemas.microsoft.com/office/drawing/2014/main" id="{B80BFD74-650A-CE4F-A883-0C3401EFC8EE}"/>
                </a:ext>
              </a:extLst>
            </p:cNvPr>
            <p:cNvSpPr txBox="1"/>
            <p:nvPr/>
          </p:nvSpPr>
          <p:spPr>
            <a:xfrm rot="-2700000">
              <a:off x="9641749" y="5505598"/>
              <a:ext cx="1211965" cy="461665"/>
            </a:xfrm>
            <a:prstGeom prst="rect">
              <a:avLst/>
            </a:prstGeom>
            <a:noFill/>
          </p:spPr>
          <p:txBody>
            <a:bodyPr wrap="square" rtlCol="0">
              <a:spAutoFit/>
            </a:bodyPr>
            <a:lstStyle/>
            <a:p>
              <a:r>
                <a:rPr lang="de-DE" sz="2400" b="1" dirty="0">
                  <a:solidFill>
                    <a:srgbClr val="C00000"/>
                  </a:solidFill>
                  <a:latin typeface="Calibri" panose="020F0502020204030204" pitchFamily="34" charset="0"/>
                  <a:cs typeface="Calibri" panose="020F0502020204030204" pitchFamily="34" charset="0"/>
                </a:rPr>
                <a:t>Schweiz</a:t>
              </a:r>
            </a:p>
          </p:txBody>
        </p:sp>
        <p:sp>
          <p:nvSpPr>
            <p:cNvPr id="7" name="Rechteck 6">
              <a:extLst>
                <a:ext uri="{FF2B5EF4-FFF2-40B4-BE49-F238E27FC236}">
                  <a16:creationId xmlns:a16="http://schemas.microsoft.com/office/drawing/2014/main" id="{320C6CB4-97D1-5646-851E-8928BCEEE548}"/>
                </a:ext>
              </a:extLst>
            </p:cNvPr>
            <p:cNvSpPr/>
            <p:nvPr/>
          </p:nvSpPr>
          <p:spPr>
            <a:xfrm>
              <a:off x="1352550" y="644154"/>
              <a:ext cx="849086" cy="38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feld 9">
            <a:extLst>
              <a:ext uri="{FF2B5EF4-FFF2-40B4-BE49-F238E27FC236}">
                <a16:creationId xmlns:a16="http://schemas.microsoft.com/office/drawing/2014/main" id="{7EDA41AD-CC30-EE46-A9FE-B6C5B57A6E27}"/>
              </a:ext>
            </a:extLst>
          </p:cNvPr>
          <p:cNvSpPr txBox="1"/>
          <p:nvPr/>
        </p:nvSpPr>
        <p:spPr>
          <a:xfrm>
            <a:off x="512618" y="318543"/>
            <a:ext cx="11679382" cy="584775"/>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de-DE" sz="3200" b="1" dirty="0">
                <a:solidFill>
                  <a:srgbClr val="006EAB"/>
                </a:solidFill>
                <a:latin typeface="Arial" panose="020B0604020202020204" pitchFamily="34" charset="0"/>
                <a:cs typeface="Arial" panose="020B0604020202020204" pitchFamily="34" charset="0"/>
              </a:rPr>
              <a:t>1. Warum braucht die Schweiz ein Lebensnetz?</a:t>
            </a:r>
          </a:p>
        </p:txBody>
      </p:sp>
      <p:sp>
        <p:nvSpPr>
          <p:cNvPr id="11" name="Rechteck 10">
            <a:extLst>
              <a:ext uri="{FF2B5EF4-FFF2-40B4-BE49-F238E27FC236}">
                <a16:creationId xmlns:a16="http://schemas.microsoft.com/office/drawing/2014/main" id="{1BD0B25B-82C3-0046-9200-265B29479375}"/>
              </a:ext>
            </a:extLst>
          </p:cNvPr>
          <p:cNvSpPr/>
          <p:nvPr/>
        </p:nvSpPr>
        <p:spPr>
          <a:xfrm>
            <a:off x="2759525" y="1371690"/>
            <a:ext cx="8311241" cy="1076192"/>
          </a:xfrm>
          <a:prstGeom prst="rect">
            <a:avLst/>
          </a:prstGeom>
        </p:spPr>
        <p:txBody>
          <a:bodyPr wrap="square">
            <a:spAutoFit/>
          </a:bodyPr>
          <a:lstStyle/>
          <a:p>
            <a:pPr algn="r">
              <a:lnSpc>
                <a:spcPts val="3360"/>
              </a:lnSpc>
              <a:spcBef>
                <a:spcPct val="20000"/>
              </a:spcBef>
              <a:spcAft>
                <a:spcPts val="600"/>
              </a:spcAft>
              <a:defRPr/>
            </a:pPr>
            <a:r>
              <a:rPr lang="de-DE" sz="2400" dirty="0">
                <a:solidFill>
                  <a:srgbClr val="7D7D7D"/>
                </a:solidFill>
              </a:rPr>
              <a:t>Schutzgebietsflächen in Prozent der Landesfläche:</a:t>
            </a:r>
          </a:p>
          <a:p>
            <a:pPr algn="r">
              <a:lnSpc>
                <a:spcPts val="3360"/>
              </a:lnSpc>
              <a:spcBef>
                <a:spcPct val="20000"/>
              </a:spcBef>
              <a:spcAft>
                <a:spcPts val="1200"/>
              </a:spcAft>
              <a:defRPr/>
            </a:pPr>
            <a:r>
              <a:rPr lang="de-DE" sz="2400" dirty="0">
                <a:solidFill>
                  <a:srgbClr val="7D7D7D"/>
                </a:solidFill>
              </a:rPr>
              <a:t>Die Schweiz ist in Europa das </a:t>
            </a:r>
            <a:r>
              <a:rPr lang="de-DE" sz="2400" dirty="0">
                <a:solidFill>
                  <a:srgbClr val="C00000"/>
                </a:solidFill>
              </a:rPr>
              <a:t>Schlusslicht</a:t>
            </a:r>
            <a:endParaRPr lang="de-CH" sz="2400" dirty="0">
              <a:solidFill>
                <a:srgbClr val="C00000"/>
              </a:solidFill>
            </a:endParaRPr>
          </a:p>
        </p:txBody>
      </p:sp>
      <p:sp>
        <p:nvSpPr>
          <p:cNvPr id="13" name="Rechteck 12">
            <a:extLst>
              <a:ext uri="{FF2B5EF4-FFF2-40B4-BE49-F238E27FC236}">
                <a16:creationId xmlns:a16="http://schemas.microsoft.com/office/drawing/2014/main" id="{32489187-DC59-A04A-9D65-B7F609E9E9C8}"/>
              </a:ext>
            </a:extLst>
          </p:cNvPr>
          <p:cNvSpPr/>
          <p:nvPr/>
        </p:nvSpPr>
        <p:spPr>
          <a:xfrm>
            <a:off x="1042609" y="6388050"/>
            <a:ext cx="5116637" cy="471860"/>
          </a:xfrm>
          <a:prstGeom prst="rect">
            <a:avLst/>
          </a:prstGeom>
        </p:spPr>
        <p:txBody>
          <a:bodyPr wrap="square">
            <a:spAutoFit/>
          </a:bodyPr>
          <a:lstStyle/>
          <a:p>
            <a:pPr algn="ctr">
              <a:lnSpc>
                <a:spcPts val="3360"/>
              </a:lnSpc>
              <a:spcBef>
                <a:spcPct val="20000"/>
              </a:spcBef>
              <a:spcAft>
                <a:spcPts val="1200"/>
              </a:spcAft>
              <a:defRPr/>
            </a:pPr>
            <a:r>
              <a:rPr lang="de-DE" sz="1600" i="1" dirty="0">
                <a:solidFill>
                  <a:srgbClr val="7D7D7D"/>
                </a:solidFill>
              </a:rPr>
              <a:t>Quelle: Europäische Umweltagentur (EUA) 2020</a:t>
            </a:r>
          </a:p>
        </p:txBody>
      </p:sp>
      <p:sp>
        <p:nvSpPr>
          <p:cNvPr id="12" name="Rechteck 11">
            <a:extLst>
              <a:ext uri="{FF2B5EF4-FFF2-40B4-BE49-F238E27FC236}">
                <a16:creationId xmlns:a16="http://schemas.microsoft.com/office/drawing/2014/main" id="{02388D5E-3FF7-4F44-ABE2-29DA201140B2}"/>
              </a:ext>
            </a:extLst>
          </p:cNvPr>
          <p:cNvSpPr/>
          <p:nvPr/>
        </p:nvSpPr>
        <p:spPr>
          <a:xfrm rot="16200000">
            <a:off x="-1453590" y="3210322"/>
            <a:ext cx="4306489" cy="646331"/>
          </a:xfrm>
          <a:prstGeom prst="rect">
            <a:avLst/>
          </a:prstGeom>
        </p:spPr>
        <p:txBody>
          <a:bodyPr wrap="square">
            <a:spAutoFit/>
          </a:bodyPr>
          <a:lstStyle/>
          <a:p>
            <a:pPr algn="ctr">
              <a:defRPr/>
            </a:pPr>
            <a:r>
              <a:rPr lang="de-DE">
                <a:solidFill>
                  <a:srgbClr val="7D7D7D"/>
                </a:solidFill>
              </a:rPr>
              <a:t>Anteil Schutzgebiete an der </a:t>
            </a:r>
          </a:p>
          <a:p>
            <a:pPr algn="ctr">
              <a:defRPr/>
            </a:pPr>
            <a:r>
              <a:rPr lang="de-DE">
                <a:solidFill>
                  <a:srgbClr val="7D7D7D"/>
                </a:solidFill>
              </a:rPr>
              <a:t>Landesfläche in Prozent</a:t>
            </a:r>
          </a:p>
        </p:txBody>
      </p:sp>
      <p:sp>
        <p:nvSpPr>
          <p:cNvPr id="14" name="Textfeld 13">
            <a:extLst>
              <a:ext uri="{FF2B5EF4-FFF2-40B4-BE49-F238E27FC236}">
                <a16:creationId xmlns:a16="http://schemas.microsoft.com/office/drawing/2014/main" id="{86017EBE-24BD-834A-BF12-070E31F3FBDA}"/>
              </a:ext>
            </a:extLst>
          </p:cNvPr>
          <p:cNvSpPr txBox="1"/>
          <p:nvPr/>
        </p:nvSpPr>
        <p:spPr>
          <a:xfrm>
            <a:off x="9060800" y="2810730"/>
            <a:ext cx="1447832" cy="707886"/>
          </a:xfrm>
          <a:prstGeom prst="rect">
            <a:avLst/>
          </a:prstGeom>
          <a:noFill/>
        </p:spPr>
        <p:txBody>
          <a:bodyPr wrap="none" rtlCol="0">
            <a:spAutoFit/>
          </a:bodyPr>
          <a:lstStyle/>
          <a:p>
            <a:r>
              <a:rPr lang="de-DE" sz="4000" b="1" dirty="0">
                <a:solidFill>
                  <a:srgbClr val="C00000"/>
                </a:solidFill>
              </a:rPr>
              <a:t>&lt; 10%</a:t>
            </a:r>
          </a:p>
        </p:txBody>
      </p:sp>
      <p:cxnSp>
        <p:nvCxnSpPr>
          <p:cNvPr id="15" name="Gerade Verbindung 14">
            <a:extLst>
              <a:ext uri="{FF2B5EF4-FFF2-40B4-BE49-F238E27FC236}">
                <a16:creationId xmlns:a16="http://schemas.microsoft.com/office/drawing/2014/main" id="{2C29734D-B430-E44A-8486-5D2E865E4705}"/>
              </a:ext>
            </a:extLst>
          </p:cNvPr>
          <p:cNvCxnSpPr>
            <a:cxnSpLocks/>
          </p:cNvCxnSpPr>
          <p:nvPr/>
        </p:nvCxnSpPr>
        <p:spPr>
          <a:xfrm>
            <a:off x="1327637" y="4708337"/>
            <a:ext cx="9720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fik 3" descr="Ein Bild, das draußen, Gras, Spiel, Sport enthält.&#10;&#10;Automatisch generierte Beschreibung">
            <a:extLst>
              <a:ext uri="{FF2B5EF4-FFF2-40B4-BE49-F238E27FC236}">
                <a16:creationId xmlns:a16="http://schemas.microsoft.com/office/drawing/2014/main" id="{3C9550BA-5557-7448-95CC-3603A6FA99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6" name="Textfeld 5">
            <a:extLst>
              <a:ext uri="{FF2B5EF4-FFF2-40B4-BE49-F238E27FC236}">
                <a16:creationId xmlns:a16="http://schemas.microsoft.com/office/drawing/2014/main" id="{FBAFFC18-28FA-A549-A13B-EDF14FA9B108}"/>
              </a:ext>
            </a:extLst>
          </p:cNvPr>
          <p:cNvSpPr txBox="1"/>
          <p:nvPr/>
        </p:nvSpPr>
        <p:spPr>
          <a:xfrm>
            <a:off x="287833" y="262039"/>
            <a:ext cx="6510773" cy="954107"/>
          </a:xfrm>
          <a:prstGeom prst="rect">
            <a:avLst/>
          </a:prstGeom>
          <a:solidFill>
            <a:schemeClr val="bg1">
              <a:alpha val="79000"/>
            </a:schemeClr>
          </a:solidFill>
        </p:spPr>
        <p:txBody>
          <a:bodyPr wrap="square" rtlCol="0">
            <a:spAutoFit/>
          </a:bodyPr>
          <a:lstStyle/>
          <a:p>
            <a:r>
              <a:rPr lang="de-DE" sz="2800" b="1" dirty="0">
                <a:solidFill>
                  <a:schemeClr val="tx1">
                    <a:lumMod val="50000"/>
                    <a:lumOff val="50000"/>
                  </a:schemeClr>
                </a:solidFill>
              </a:rPr>
              <a:t>Ökologische Restfläche: </a:t>
            </a:r>
            <a:br>
              <a:rPr lang="de-DE" sz="2800" b="1" dirty="0">
                <a:solidFill>
                  <a:schemeClr val="tx1">
                    <a:lumMod val="50000"/>
                    <a:lumOff val="50000"/>
                  </a:schemeClr>
                </a:solidFill>
              </a:rPr>
            </a:br>
            <a:r>
              <a:rPr lang="de-DE" sz="2800" b="1" dirty="0">
                <a:solidFill>
                  <a:schemeClr val="tx1">
                    <a:lumMod val="50000"/>
                    <a:lumOff val="50000"/>
                  </a:schemeClr>
                </a:solidFill>
              </a:rPr>
              <a:t>klein, von aussen beeinträchtigt</a:t>
            </a:r>
            <a:endParaRPr lang="de-DE" sz="2800" b="1" dirty="0">
              <a:solidFill>
                <a:srgbClr val="FF0000"/>
              </a:solidFill>
            </a:endParaRPr>
          </a:p>
        </p:txBody>
      </p:sp>
      <p:pic>
        <p:nvPicPr>
          <p:cNvPr id="5" name="Bild 1">
            <a:extLst>
              <a:ext uri="{FF2B5EF4-FFF2-40B4-BE49-F238E27FC236}">
                <a16:creationId xmlns:a16="http://schemas.microsoft.com/office/drawing/2014/main" id="{D1CD2C5D-1DFB-984E-8D36-4B3590F1AF3B}"/>
              </a:ext>
            </a:extLst>
          </p:cNvPr>
          <p:cNvPicPr>
            <a:picLocks noChangeAspect="1"/>
          </p:cNvPicPr>
          <p:nvPr/>
        </p:nvPicPr>
        <p:blipFill>
          <a:blip r:embed="rId4"/>
          <a:srcRect/>
          <a:stretch/>
        </p:blipFill>
        <p:spPr>
          <a:xfrm>
            <a:off x="160936" y="6197130"/>
            <a:ext cx="720000" cy="551612"/>
          </a:xfrm>
          <a:prstGeom prst="rect">
            <a:avLst/>
          </a:prstGeom>
        </p:spPr>
      </p:pic>
    </p:spTree>
    <p:extLst>
      <p:ext uri="{BB962C8B-B14F-4D97-AF65-F5344CB8AC3E}">
        <p14:creationId xmlns:p14="http://schemas.microsoft.com/office/powerpoint/2010/main" val="210911963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7532</Words>
  <Application>Microsoft Macintosh PowerPoint</Application>
  <PresentationFormat>Breitbild</PresentationFormat>
  <Paragraphs>526</Paragraphs>
  <Slides>41</Slides>
  <Notes>41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41</vt:i4>
      </vt:variant>
    </vt:vector>
  </HeadingPairs>
  <TitlesOfParts>
    <vt:vector size="46" baseType="lpstr">
      <vt:lpstr>Arial</vt:lpstr>
      <vt:lpstr>Calibri</vt:lpstr>
      <vt:lpstr>SyntaxLT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Daniela Pauli</dc:creator>
  <cp:lastModifiedBy>Franziska Wloka</cp:lastModifiedBy>
  <cp:revision>51</cp:revision>
  <cp:lastPrinted>2021-10-11T11:24:42Z</cp:lastPrinted>
  <dcterms:created xsi:type="dcterms:W3CDTF">2020-12-22T14:47:51Z</dcterms:created>
  <dcterms:modified xsi:type="dcterms:W3CDTF">2022-06-28T10:45:24Z</dcterms:modified>
</cp:coreProperties>
</file>