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Lst>
  <p:notesMasterIdLst>
    <p:notesMasterId r:id="rId34"/>
  </p:notesMasterIdLst>
  <p:sldIdLst>
    <p:sldId id="264" r:id="rId3"/>
    <p:sldId id="258" r:id="rId4"/>
    <p:sldId id="266" r:id="rId5"/>
    <p:sldId id="268" r:id="rId6"/>
    <p:sldId id="296" r:id="rId7"/>
    <p:sldId id="269" r:id="rId8"/>
    <p:sldId id="276" r:id="rId9"/>
    <p:sldId id="297" r:id="rId10"/>
    <p:sldId id="284" r:id="rId11"/>
    <p:sldId id="306" r:id="rId12"/>
    <p:sldId id="307" r:id="rId13"/>
    <p:sldId id="285" r:id="rId14"/>
    <p:sldId id="308" r:id="rId15"/>
    <p:sldId id="309" r:id="rId16"/>
    <p:sldId id="310" r:id="rId17"/>
    <p:sldId id="313" r:id="rId18"/>
    <p:sldId id="314" r:id="rId19"/>
    <p:sldId id="291" r:id="rId20"/>
    <p:sldId id="278" r:id="rId21"/>
    <p:sldId id="279" r:id="rId22"/>
    <p:sldId id="293" r:id="rId23"/>
    <p:sldId id="295" r:id="rId24"/>
    <p:sldId id="282" r:id="rId25"/>
    <p:sldId id="299" r:id="rId26"/>
    <p:sldId id="300" r:id="rId27"/>
    <p:sldId id="302" r:id="rId28"/>
    <p:sldId id="301" r:id="rId29"/>
    <p:sldId id="303" r:id="rId30"/>
    <p:sldId id="304" r:id="rId31"/>
    <p:sldId id="305" r:id="rId32"/>
    <p:sldId id="261" r:id="rId33"/>
  </p:sldIdLst>
  <p:sldSz cx="9144000" cy="6858000" type="screen4x3"/>
  <p:notesSz cx="6662738" cy="9926638"/>
  <p:defaultTextStyle>
    <a:defPPr>
      <a:defRPr lang="de-CH"/>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762">
          <p15:clr>
            <a:srgbClr val="A4A3A4"/>
          </p15:clr>
        </p15:guide>
        <p15:guide id="2" orient="horz" pos="3654">
          <p15:clr>
            <a:srgbClr val="A4A3A4"/>
          </p15:clr>
        </p15:guide>
        <p15:guide id="3" orient="horz" pos="1147">
          <p15:clr>
            <a:srgbClr val="A4A3A4"/>
          </p15:clr>
        </p15:guide>
        <p15:guide id="4" orient="horz" pos="4124">
          <p15:clr>
            <a:srgbClr val="A4A3A4"/>
          </p15:clr>
        </p15:guide>
        <p15:guide id="5" pos="5419">
          <p15:clr>
            <a:srgbClr val="A4A3A4"/>
          </p15:clr>
        </p15:guide>
        <p15:guide id="6" pos="342">
          <p15:clr>
            <a:srgbClr val="A4A3A4"/>
          </p15:clr>
        </p15:guide>
        <p15:guide id="7" pos="2789">
          <p15:clr>
            <a:srgbClr val="A4A3A4"/>
          </p15:clr>
        </p15:guide>
        <p15:guide id="8" pos="2973">
          <p15:clr>
            <a:srgbClr val="A4A3A4"/>
          </p15:clr>
        </p15:guide>
        <p15:guide id="9" pos="1909">
          <p15:clr>
            <a:srgbClr val="A4A3A4"/>
          </p15:clr>
        </p15:guide>
        <p15:guide id="10" pos="2093">
          <p15:clr>
            <a:srgbClr val="A4A3A4"/>
          </p15:clr>
        </p15:guide>
        <p15:guide id="11" pos="3666">
          <p15:clr>
            <a:srgbClr val="A4A3A4"/>
          </p15:clr>
        </p15:guide>
        <p15:guide id="1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6B00"/>
    <a:srgbClr val="FF9300"/>
    <a:srgbClr val="FF6E01"/>
    <a:srgbClr val="E19100"/>
    <a:srgbClr val="C0C0C0"/>
    <a:srgbClr val="F59F02"/>
    <a:srgbClr val="FF8B00"/>
    <a:srgbClr val="FF7B00"/>
    <a:srgbClr val="007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6" autoAdjust="0"/>
    <p:restoredTop sz="94641" autoAdjust="0"/>
  </p:normalViewPr>
  <p:slideViewPr>
    <p:cSldViewPr snapToGrid="0">
      <p:cViewPr varScale="1">
        <p:scale>
          <a:sx n="154" d="100"/>
          <a:sy n="154" d="100"/>
        </p:scale>
        <p:origin x="-104" y="-512"/>
      </p:cViewPr>
      <p:guideLst>
        <p:guide orient="horz" pos="762"/>
        <p:guide orient="horz" pos="3654"/>
        <p:guide orient="horz" pos="1147"/>
        <p:guide orient="horz" pos="4124"/>
        <p:guide pos="5419"/>
        <p:guide pos="342"/>
        <p:guide pos="2789"/>
        <p:guide pos="2973"/>
        <p:guide pos="1909"/>
        <p:guide pos="2093"/>
        <p:guide pos="3666"/>
        <p:guide pos="38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defRPr sz="1200">
                <a:latin typeface="Arial" charset="0"/>
                <a:cs typeface="Arial" charset="0"/>
              </a:defRPr>
            </a:lvl1pPr>
          </a:lstStyle>
          <a:p>
            <a:pPr>
              <a:defRPr/>
            </a:pPr>
            <a:endParaRPr lang="de-CH"/>
          </a:p>
        </p:txBody>
      </p:sp>
      <p:sp>
        <p:nvSpPr>
          <p:cNvPr id="195587" name="Rectangle 3"/>
          <p:cNvSpPr>
            <a:spLocks noGrp="1" noChangeArrowheads="1"/>
          </p:cNvSpPr>
          <p:nvPr>
            <p:ph type="dt" idx="1"/>
          </p:nvPr>
        </p:nvSpPr>
        <p:spPr bwMode="auto">
          <a:xfrm>
            <a:off x="3773488" y="0"/>
            <a:ext cx="2887662" cy="49688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lgn="r">
              <a:defRPr sz="1200">
                <a:latin typeface="Arial" charset="0"/>
                <a:cs typeface="Arial" charset="0"/>
              </a:defRPr>
            </a:lvl1pPr>
          </a:lstStyle>
          <a:p>
            <a:pPr>
              <a:defRPr/>
            </a:pPr>
            <a:endParaRPr lang="de-CH"/>
          </a:p>
        </p:txBody>
      </p:sp>
      <p:sp>
        <p:nvSpPr>
          <p:cNvPr id="10244"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66750" y="4716463"/>
            <a:ext cx="5329238" cy="4465637"/>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195590"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defRPr sz="1200">
                <a:latin typeface="Arial" charset="0"/>
                <a:cs typeface="Arial" charset="0"/>
              </a:defRPr>
            </a:lvl1pPr>
          </a:lstStyle>
          <a:p>
            <a:pPr>
              <a:defRPr/>
            </a:pPr>
            <a:endParaRPr lang="de-CH"/>
          </a:p>
        </p:txBody>
      </p:sp>
      <p:sp>
        <p:nvSpPr>
          <p:cNvPr id="195591"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lgn="r">
              <a:defRPr sz="1200"/>
            </a:lvl1pPr>
          </a:lstStyle>
          <a:p>
            <a:fld id="{1FBD8FD0-2287-4675-9DAA-A49A6CB6193D}" type="slidenum">
              <a:rPr lang="de-CH" altLang="de-DE"/>
              <a:pPr/>
              <a:t>‹Nr.›</a:t>
            </a:fld>
            <a:endParaRPr lang="de-CH" altLang="de-DE"/>
          </a:p>
        </p:txBody>
      </p:sp>
    </p:spTree>
    <p:extLst>
      <p:ext uri="{BB962C8B-B14F-4D97-AF65-F5344CB8AC3E}">
        <p14:creationId xmlns:p14="http://schemas.microsoft.com/office/powerpoint/2010/main" val="481974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7866234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510021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11263"/>
            <a:ext cx="2057400" cy="49149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11263"/>
            <a:ext cx="6019800" cy="491490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611611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21718298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9181339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3099257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49275" y="1738313"/>
            <a:ext cx="3949700" cy="406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1375" y="1738313"/>
            <a:ext cx="3951288" cy="406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9806341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8412254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62505675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50723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04772078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75146945"/>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62373733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9960740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1109663"/>
            <a:ext cx="2012950" cy="469106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49275" y="1109663"/>
            <a:ext cx="5889625" cy="469106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452676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549275" y="1109663"/>
            <a:ext cx="8054975" cy="5588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549275" y="1738313"/>
            <a:ext cx="3949700" cy="4062412"/>
          </a:xfrm>
        </p:spPr>
        <p:txBody>
          <a:bodyPr/>
          <a:lstStyle/>
          <a:p>
            <a:pPr lvl="0"/>
            <a:endParaRPr lang="de-DE" noProof="0" smtClean="0"/>
          </a:p>
        </p:txBody>
      </p:sp>
      <p:sp>
        <p:nvSpPr>
          <p:cNvPr id="4" name="Textplatzhalter 3"/>
          <p:cNvSpPr>
            <a:spLocks noGrp="1"/>
          </p:cNvSpPr>
          <p:nvPr>
            <p:ph type="body" sz="half" idx="2"/>
          </p:nvPr>
        </p:nvSpPr>
        <p:spPr>
          <a:xfrm>
            <a:off x="4651375" y="1738313"/>
            <a:ext cx="3951288" cy="40624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4850926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549275" y="1109663"/>
            <a:ext cx="8054975" cy="558800"/>
          </a:xfrm>
        </p:spPr>
        <p:txBody>
          <a:bodyPr/>
          <a:lstStyle/>
          <a:p>
            <a:r>
              <a:rPr lang="de-DE" smtClean="0"/>
              <a:t>Titelmasterformat durch Klicken bearbeiten</a:t>
            </a:r>
            <a:endParaRPr lang="de-DE"/>
          </a:p>
        </p:txBody>
      </p:sp>
      <p:sp>
        <p:nvSpPr>
          <p:cNvPr id="3" name="Diagrammplatzhalter 2"/>
          <p:cNvSpPr>
            <a:spLocks noGrp="1"/>
          </p:cNvSpPr>
          <p:nvPr>
            <p:ph type="chart" sz="half" idx="1"/>
          </p:nvPr>
        </p:nvSpPr>
        <p:spPr>
          <a:xfrm>
            <a:off x="549275" y="1738313"/>
            <a:ext cx="3949700" cy="4062412"/>
          </a:xfrm>
        </p:spPr>
        <p:txBody>
          <a:bodyPr/>
          <a:lstStyle/>
          <a:p>
            <a:pPr lvl="0"/>
            <a:endParaRPr lang="de-DE" noProof="0" smtClean="0"/>
          </a:p>
        </p:txBody>
      </p:sp>
      <p:sp>
        <p:nvSpPr>
          <p:cNvPr id="4" name="Textplatzhalter 3"/>
          <p:cNvSpPr>
            <a:spLocks noGrp="1"/>
          </p:cNvSpPr>
          <p:nvPr>
            <p:ph type="body" sz="half" idx="2"/>
          </p:nvPr>
        </p:nvSpPr>
        <p:spPr>
          <a:xfrm>
            <a:off x="4651375" y="1738313"/>
            <a:ext cx="3951288" cy="40624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8969847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49275" y="1109663"/>
            <a:ext cx="8054975" cy="558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49275" y="1738313"/>
            <a:ext cx="3949700" cy="40624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1375" y="1738313"/>
            <a:ext cx="3951288" cy="40624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32976828"/>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49275" y="1109663"/>
            <a:ext cx="8054975" cy="5588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49275" y="1738313"/>
            <a:ext cx="8053388" cy="4062412"/>
          </a:xfrm>
        </p:spPr>
        <p:txBody>
          <a:bodyPr/>
          <a:lstStyle/>
          <a:p>
            <a:pPr lvl="0"/>
            <a:endParaRPr lang="de-DE" noProof="0" smtClean="0"/>
          </a:p>
        </p:txBody>
      </p:sp>
    </p:spTree>
    <p:extLst>
      <p:ext uri="{BB962C8B-B14F-4D97-AF65-F5344CB8AC3E}">
        <p14:creationId xmlns:p14="http://schemas.microsoft.com/office/powerpoint/2010/main" val="401086971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01216243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9467821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6633371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5072141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85036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06366584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22723424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7" Type="http://schemas.openxmlformats.org/officeDocument/2006/relationships/image" Target="../media/image2.png"/><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Grafik 17" descr="Logo_BG_gu_breit_300dpi.t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90575"/>
            <a:ext cx="9144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rafik 16" descr="Logo_BG_gu_breit_300dpi.t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02350"/>
            <a:ext cx="9144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Grafik 15" descr="Logo_BG_gu_breit_300dpi.t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Grp="1" noChangeArrowheads="1"/>
          </p:cNvSpPr>
          <p:nvPr>
            <p:ph type="title"/>
          </p:nvPr>
        </p:nvSpPr>
        <p:spPr bwMode="auto">
          <a:xfrm>
            <a:off x="549275" y="1211263"/>
            <a:ext cx="80549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de-DE" smtClean="0"/>
              <a:t>Titel durch Klicken bearbeiten</a:t>
            </a:r>
          </a:p>
        </p:txBody>
      </p:sp>
      <p:sp>
        <p:nvSpPr>
          <p:cNvPr id="4104" name="Text Box 8"/>
          <p:cNvSpPr txBox="1">
            <a:spLocks noChangeArrowheads="1"/>
          </p:cNvSpPr>
          <p:nvPr/>
        </p:nvSpPr>
        <p:spPr bwMode="auto">
          <a:xfrm>
            <a:off x="3030538" y="287338"/>
            <a:ext cx="5572125" cy="431800"/>
          </a:xfrm>
          <a:prstGeom prst="rect">
            <a:avLst/>
          </a:prstGeom>
          <a:noFill/>
          <a:ln w="9525">
            <a:noFill/>
            <a:miter lim="800000"/>
            <a:headEnd/>
            <a:tailEnd/>
          </a:ln>
          <a:effectLst/>
        </p:spPr>
        <p:txBody>
          <a:bodyPr lIns="0" tIns="0" rIns="0" bIns="0"/>
          <a:lstStyle/>
          <a:p>
            <a:pPr algn="r">
              <a:defRPr/>
            </a:pPr>
            <a:r>
              <a:rPr lang="de-CH" sz="1500" b="1" dirty="0" smtClean="0">
                <a:latin typeface="Arial" charset="0"/>
                <a:cs typeface="Arial" charset="0"/>
              </a:rPr>
              <a:t>Stadtökologie</a:t>
            </a:r>
            <a:endParaRPr lang="de-CH" sz="1500" b="1" dirty="0">
              <a:latin typeface="Arial" charset="0"/>
              <a:cs typeface="Arial" charset="0"/>
            </a:endParaRPr>
          </a:p>
          <a:p>
            <a:pPr algn="r">
              <a:lnSpc>
                <a:spcPct val="110000"/>
              </a:lnSpc>
              <a:defRPr/>
            </a:pPr>
            <a:r>
              <a:rPr lang="de-CH" sz="1200" dirty="0" smtClean="0">
                <a:latin typeface="Arial" charset="0"/>
                <a:cs typeface="Arial" charset="0"/>
              </a:rPr>
              <a:t>26. November 2016</a:t>
            </a:r>
            <a:endParaRPr lang="de-CH" sz="1200" dirty="0">
              <a:latin typeface="Arial" charset="0"/>
              <a:cs typeface="Arial" charset="0"/>
            </a:endParaRPr>
          </a:p>
        </p:txBody>
      </p:sp>
      <p:sp>
        <p:nvSpPr>
          <p:cNvPr id="4107" name="Rectangle 11"/>
          <p:cNvSpPr>
            <a:spLocks noChangeArrowheads="1"/>
          </p:cNvSpPr>
          <p:nvPr/>
        </p:nvSpPr>
        <p:spPr bwMode="auto">
          <a:xfrm>
            <a:off x="3600450" y="6289675"/>
            <a:ext cx="1943100" cy="388938"/>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D546E3A-2DF2-4603-88E9-841AD7A3FDCF}" type="slidenum">
              <a:rPr lang="de-CH" altLang="de-DE" sz="1200"/>
              <a:pPr algn="ctr" eaLnBrk="1" hangingPunct="1"/>
              <a:t>‹Nr.›</a:t>
            </a:fld>
            <a:endParaRPr lang="de-CH" altLang="de-DE" sz="1200"/>
          </a:p>
        </p:txBody>
      </p:sp>
      <p:pic>
        <p:nvPicPr>
          <p:cNvPr id="3080" name="Grafik 11" descr="BadenLogo_co-gu_300dpi.t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0"/>
            <a:ext cx="14065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5" descr="Logo_Baden ist_gu_450dpi"/>
          <p:cNvPicPr>
            <a:picLocks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77138" y="6313488"/>
            <a:ext cx="1377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342900" indent="-342900" algn="l" rtl="0" eaLnBrk="1" fontAlgn="base" hangingPunct="1">
        <a:spcBef>
          <a:spcPct val="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defRPr sz="3200">
          <a:solidFill>
            <a:schemeClr val="tx1"/>
          </a:solidFill>
          <a:latin typeface="+mn-lt"/>
          <a:cs typeface="+mn-cs"/>
        </a:defRPr>
      </a:lvl2pPr>
      <a:lvl3pPr marL="1144588"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Grafik 13" descr="Logo_BG_gu_breit_300dpi.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102350"/>
            <a:ext cx="9144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Grafik 12" descr="Logo_BG_gu_breit_300dpi.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549275" y="1109663"/>
            <a:ext cx="80549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smtClean="0"/>
              <a:t>Titel durch Klicken bearbeiten</a:t>
            </a:r>
          </a:p>
        </p:txBody>
      </p:sp>
      <p:sp>
        <p:nvSpPr>
          <p:cNvPr id="363525" name="Text Box 5"/>
          <p:cNvSpPr txBox="1">
            <a:spLocks noChangeArrowheads="1"/>
          </p:cNvSpPr>
          <p:nvPr/>
        </p:nvSpPr>
        <p:spPr bwMode="auto">
          <a:xfrm>
            <a:off x="3030538" y="287338"/>
            <a:ext cx="5572125" cy="431800"/>
          </a:xfrm>
          <a:prstGeom prst="rect">
            <a:avLst/>
          </a:prstGeom>
          <a:noFill/>
          <a:ln w="9525">
            <a:noFill/>
            <a:miter lim="800000"/>
            <a:headEnd/>
            <a:tailEnd/>
          </a:ln>
          <a:effectLst/>
        </p:spPr>
        <p:txBody>
          <a:bodyPr lIns="0" tIns="0" rIns="0" bIns="0"/>
          <a:lstStyle/>
          <a:p>
            <a:pPr algn="r">
              <a:defRPr/>
            </a:pPr>
            <a:r>
              <a:rPr lang="de-CH" sz="1500" b="1" baseline="0" dirty="0" smtClean="0">
                <a:latin typeface="Arial" charset="0"/>
                <a:cs typeface="Arial" charset="0"/>
              </a:rPr>
              <a:t>Stadtökologie</a:t>
            </a:r>
            <a:endParaRPr lang="de-CH" sz="1500" b="1" dirty="0">
              <a:latin typeface="Arial" charset="0"/>
              <a:cs typeface="Arial" charset="0"/>
            </a:endParaRPr>
          </a:p>
          <a:p>
            <a:pPr algn="r">
              <a:lnSpc>
                <a:spcPct val="110000"/>
              </a:lnSpc>
              <a:defRPr/>
            </a:pPr>
            <a:r>
              <a:rPr lang="de-CH" sz="1200" dirty="0" smtClean="0">
                <a:latin typeface="Arial" charset="0"/>
                <a:cs typeface="Arial" charset="0"/>
              </a:rPr>
              <a:t>26.</a:t>
            </a:r>
            <a:r>
              <a:rPr lang="de-CH" sz="1200" baseline="0" dirty="0" smtClean="0">
                <a:latin typeface="Arial" charset="0"/>
                <a:cs typeface="Arial" charset="0"/>
              </a:rPr>
              <a:t> November </a:t>
            </a:r>
            <a:r>
              <a:rPr lang="de-CH" sz="1200" dirty="0" smtClean="0">
                <a:latin typeface="Arial" charset="0"/>
                <a:cs typeface="Arial" charset="0"/>
              </a:rPr>
              <a:t>2016</a:t>
            </a:r>
            <a:endParaRPr lang="de-CH" sz="1200" dirty="0">
              <a:latin typeface="Arial" charset="0"/>
              <a:cs typeface="Arial" charset="0"/>
            </a:endParaRPr>
          </a:p>
        </p:txBody>
      </p:sp>
      <p:sp>
        <p:nvSpPr>
          <p:cNvPr id="4102" name="Rectangle 8"/>
          <p:cNvSpPr>
            <a:spLocks noGrp="1" noChangeArrowheads="1"/>
          </p:cNvSpPr>
          <p:nvPr>
            <p:ph type="body" idx="1"/>
          </p:nvPr>
        </p:nvSpPr>
        <p:spPr bwMode="auto">
          <a:xfrm>
            <a:off x="549275" y="1738313"/>
            <a:ext cx="8053388"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smtClean="0"/>
              <a:t>Text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363529" name="Rectangle 9"/>
          <p:cNvSpPr>
            <a:spLocks noChangeArrowheads="1"/>
          </p:cNvSpPr>
          <p:nvPr userDrawn="1"/>
        </p:nvSpPr>
        <p:spPr bwMode="auto">
          <a:xfrm>
            <a:off x="3594100" y="6289675"/>
            <a:ext cx="1943100" cy="388938"/>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9C43ECB-316E-4870-BD0D-CC4F80D8A13D}" type="slidenum">
              <a:rPr lang="de-CH" altLang="de-DE" sz="1200"/>
              <a:pPr algn="ctr" eaLnBrk="1" hangingPunct="1"/>
              <a:t>‹Nr.›</a:t>
            </a:fld>
            <a:endParaRPr lang="de-CH" altLang="de-DE" sz="1200"/>
          </a:p>
        </p:txBody>
      </p:sp>
      <p:pic>
        <p:nvPicPr>
          <p:cNvPr id="4104" name="Grafik 11" descr="BadenLogo_co-gu_300dpi.tif"/>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39750" y="0"/>
            <a:ext cx="14049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5" descr="Logo_Baden ist_gu_450dpi"/>
          <p:cNvPicPr>
            <a:picLocks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577138" y="6313488"/>
            <a:ext cx="1377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cs typeface="Arial" charset="0"/>
        </a:defRPr>
      </a:lvl2pPr>
      <a:lvl3pPr algn="l" rtl="0" eaLnBrk="0" fontAlgn="base" hangingPunct="0">
        <a:spcBef>
          <a:spcPct val="0"/>
        </a:spcBef>
        <a:spcAft>
          <a:spcPct val="0"/>
        </a:spcAft>
        <a:defRPr sz="3200" b="1">
          <a:solidFill>
            <a:schemeClr val="tx2"/>
          </a:solidFill>
          <a:latin typeface="Arial" charset="0"/>
          <a:cs typeface="Arial" charset="0"/>
        </a:defRPr>
      </a:lvl3pPr>
      <a:lvl4pPr algn="l" rtl="0" eaLnBrk="0" fontAlgn="base" hangingPunct="0">
        <a:spcBef>
          <a:spcPct val="0"/>
        </a:spcBef>
        <a:spcAft>
          <a:spcPct val="0"/>
        </a:spcAft>
        <a:defRPr sz="3200" b="1">
          <a:solidFill>
            <a:schemeClr val="tx2"/>
          </a:solidFill>
          <a:latin typeface="Arial" charset="0"/>
          <a:cs typeface="Arial" charset="0"/>
        </a:defRPr>
      </a:lvl4pPr>
      <a:lvl5pPr algn="l" rtl="0" eaLnBrk="0" fontAlgn="base" hangingPunct="0">
        <a:spcBef>
          <a:spcPct val="0"/>
        </a:spcBef>
        <a:spcAft>
          <a:spcPct val="0"/>
        </a:spcAft>
        <a:defRPr sz="3200" b="1">
          <a:solidFill>
            <a:schemeClr val="tx2"/>
          </a:solidFill>
          <a:latin typeface="Arial" charset="0"/>
          <a:cs typeface="Arial" charset="0"/>
        </a:defRPr>
      </a:lvl5pPr>
      <a:lvl6pPr marL="457200" algn="l" rtl="0" fontAlgn="base">
        <a:spcBef>
          <a:spcPct val="0"/>
        </a:spcBef>
        <a:spcAft>
          <a:spcPct val="0"/>
        </a:spcAft>
        <a:defRPr sz="3200" b="1">
          <a:solidFill>
            <a:schemeClr val="tx2"/>
          </a:solidFill>
          <a:latin typeface="Arial" charset="0"/>
          <a:cs typeface="Arial" charset="0"/>
        </a:defRPr>
      </a:lvl6pPr>
      <a:lvl7pPr marL="914400" algn="l" rtl="0" fontAlgn="base">
        <a:spcBef>
          <a:spcPct val="0"/>
        </a:spcBef>
        <a:spcAft>
          <a:spcPct val="0"/>
        </a:spcAft>
        <a:defRPr sz="3200" b="1">
          <a:solidFill>
            <a:schemeClr val="tx2"/>
          </a:solidFill>
          <a:latin typeface="Arial" charset="0"/>
          <a:cs typeface="Arial" charset="0"/>
        </a:defRPr>
      </a:lvl7pPr>
      <a:lvl8pPr marL="1371600" algn="l" rtl="0" fontAlgn="base">
        <a:spcBef>
          <a:spcPct val="0"/>
        </a:spcBef>
        <a:spcAft>
          <a:spcPct val="0"/>
        </a:spcAft>
        <a:defRPr sz="3200" b="1">
          <a:solidFill>
            <a:schemeClr val="tx2"/>
          </a:solidFill>
          <a:latin typeface="Arial" charset="0"/>
          <a:cs typeface="Arial" charset="0"/>
        </a:defRPr>
      </a:lvl8pPr>
      <a:lvl9pPr marL="1828800" algn="l" rtl="0" fontAlgn="base">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0"/>
        </a:spcBef>
        <a:spcAft>
          <a:spcPct val="0"/>
        </a:spcAft>
        <a:defRPr sz="2400">
          <a:solidFill>
            <a:schemeClr val="tx1"/>
          </a:solidFill>
          <a:latin typeface="+mn-lt"/>
          <a:ea typeface="+mn-ea"/>
          <a:cs typeface="+mn-cs"/>
        </a:defRPr>
      </a:lvl1pPr>
      <a:lvl2pPr marL="465138" indent="-285750" algn="l" rtl="0" eaLnBrk="0" fontAlgn="base" hangingPunct="0">
        <a:spcBef>
          <a:spcPct val="20000"/>
        </a:spcBef>
        <a:spcAft>
          <a:spcPct val="0"/>
        </a:spcAft>
        <a:defRPr sz="2000">
          <a:solidFill>
            <a:schemeClr val="tx1"/>
          </a:solidFill>
          <a:latin typeface="+mn-lt"/>
          <a:cs typeface="+mn-cs"/>
        </a:defRPr>
      </a:lvl2pPr>
      <a:lvl3pPr marL="873125" indent="-228600" algn="l" rtl="0" eaLnBrk="0" fontAlgn="base" hangingPunct="0">
        <a:spcBef>
          <a:spcPct val="20000"/>
        </a:spcBef>
        <a:spcAft>
          <a:spcPct val="0"/>
        </a:spcAft>
        <a:buChar char="•"/>
        <a:defRPr sz="2000">
          <a:solidFill>
            <a:schemeClr val="tx1"/>
          </a:solidFill>
          <a:latin typeface="+mn-lt"/>
          <a:cs typeface="+mn-cs"/>
        </a:defRPr>
      </a:lvl3pPr>
      <a:lvl4pPr marL="1281113" indent="-228600" algn="l" rtl="0" eaLnBrk="0" fontAlgn="base" hangingPunct="0">
        <a:spcBef>
          <a:spcPct val="20000"/>
        </a:spcBef>
        <a:spcAft>
          <a:spcPct val="0"/>
        </a:spcAft>
        <a:buChar char="–"/>
        <a:defRPr sz="2000">
          <a:solidFill>
            <a:schemeClr val="tx1"/>
          </a:solidFill>
          <a:latin typeface="+mn-lt"/>
          <a:cs typeface="+mn-cs"/>
        </a:defRPr>
      </a:lvl4pPr>
      <a:lvl5pPr marL="1689100" indent="-228600" algn="l" rtl="0" eaLnBrk="0" fontAlgn="base" hangingPunct="0">
        <a:spcBef>
          <a:spcPct val="20000"/>
        </a:spcBef>
        <a:spcAft>
          <a:spcPct val="0"/>
        </a:spcAft>
        <a:buChar char="»"/>
        <a:defRPr sz="2000">
          <a:solidFill>
            <a:schemeClr val="tx1"/>
          </a:solidFill>
          <a:latin typeface="+mn-lt"/>
          <a:cs typeface="+mn-cs"/>
        </a:defRPr>
      </a:lvl5pPr>
      <a:lvl6pPr marL="2146300" indent="-228600" algn="l" rtl="0" fontAlgn="base">
        <a:spcBef>
          <a:spcPct val="20000"/>
        </a:spcBef>
        <a:spcAft>
          <a:spcPct val="0"/>
        </a:spcAft>
        <a:buChar char="»"/>
        <a:defRPr sz="2000">
          <a:solidFill>
            <a:schemeClr val="tx1"/>
          </a:solidFill>
          <a:latin typeface="+mn-lt"/>
          <a:cs typeface="+mn-cs"/>
        </a:defRPr>
      </a:lvl6pPr>
      <a:lvl7pPr marL="2603500" indent="-228600" algn="l" rtl="0" fontAlgn="base">
        <a:spcBef>
          <a:spcPct val="20000"/>
        </a:spcBef>
        <a:spcAft>
          <a:spcPct val="0"/>
        </a:spcAft>
        <a:buChar char="»"/>
        <a:defRPr sz="2000">
          <a:solidFill>
            <a:schemeClr val="tx1"/>
          </a:solidFill>
          <a:latin typeface="+mn-lt"/>
          <a:cs typeface="+mn-cs"/>
        </a:defRPr>
      </a:lvl7pPr>
      <a:lvl8pPr marL="3060700" indent="-228600" algn="l" rtl="0" fontAlgn="base">
        <a:spcBef>
          <a:spcPct val="20000"/>
        </a:spcBef>
        <a:spcAft>
          <a:spcPct val="0"/>
        </a:spcAft>
        <a:buChar char="»"/>
        <a:defRPr sz="2000">
          <a:solidFill>
            <a:schemeClr val="tx1"/>
          </a:solidFill>
          <a:latin typeface="+mn-lt"/>
          <a:cs typeface="+mn-cs"/>
        </a:defRPr>
      </a:lvl8pPr>
      <a:lvl9pPr marL="35179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g"/><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CH" altLang="de-DE" dirty="0" smtClean="0"/>
              <a:t>Herzlich willkommen.</a:t>
            </a:r>
            <a:br>
              <a:rPr lang="de-CH" altLang="de-DE" dirty="0" smtClean="0"/>
            </a:br>
            <a:r>
              <a:rPr lang="de-CH" altLang="de-DE" dirty="0"/>
              <a:t/>
            </a:r>
            <a:br>
              <a:rPr lang="de-CH" altLang="de-DE" dirty="0"/>
            </a:br>
            <a:r>
              <a:rPr lang="de-CH" altLang="de-DE" dirty="0" smtClean="0"/>
              <a:t>Baden: </a:t>
            </a:r>
            <a:r>
              <a:rPr lang="de-CH" altLang="de-DE" b="0" i="1" dirty="0" smtClean="0"/>
              <a:t>Natur findet Stadt</a:t>
            </a:r>
            <a:r>
              <a:rPr lang="de-CH" altLang="de-DE" b="0" dirty="0" smtClean="0"/>
              <a:t/>
            </a:r>
            <a:br>
              <a:rPr lang="de-CH" altLang="de-DE" b="0" dirty="0" smtClean="0"/>
            </a:br>
            <a:endParaRPr lang="de-CH" altLang="de-DE" b="0" dirty="0" smtClean="0"/>
          </a:p>
        </p:txBody>
      </p:sp>
    </p:spTree>
    <p:extLst>
      <p:ext uri="{BB962C8B-B14F-4D97-AF65-F5344CB8AC3E}">
        <p14:creationId xmlns:p14="http://schemas.microsoft.com/office/powerpoint/2010/main" val="6242053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6147" name="Rechteck 6"/>
          <p:cNvSpPr>
            <a:spLocks noChangeArrowheads="1"/>
          </p:cNvSpPr>
          <p:nvPr/>
        </p:nvSpPr>
        <p:spPr bwMode="auto">
          <a:xfrm>
            <a:off x="452387" y="2006871"/>
            <a:ext cx="8210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a:t>
            </a:r>
            <a:endParaRPr lang="de-CH" altLang="de-DE" sz="2000"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5"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Tree>
    <p:extLst>
      <p:ext uri="{BB962C8B-B14F-4D97-AF65-F5344CB8AC3E}">
        <p14:creationId xmlns:p14="http://schemas.microsoft.com/office/powerpoint/2010/main" val="8571849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6147" name="Rechteck 6"/>
          <p:cNvSpPr>
            <a:spLocks noChangeArrowheads="1"/>
          </p:cNvSpPr>
          <p:nvPr/>
        </p:nvSpPr>
        <p:spPr bwMode="auto">
          <a:xfrm>
            <a:off x="452387" y="1953083"/>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 </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rPr>
              <a:t> </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Stadt geht im öffentlichen </a:t>
            </a:r>
            <a:r>
              <a:rPr lang="de-CH" altLang="de-DE" dirty="0" err="1" smtClean="0">
                <a:solidFill>
                  <a:srgbClr val="BE6B00"/>
                </a:solidFill>
                <a:effectLst>
                  <a:glow>
                    <a:schemeClr val="accent1">
                      <a:alpha val="40000"/>
                    </a:schemeClr>
                  </a:glow>
                  <a:outerShdw blurRad="50800" dist="50800" sx="1000" sy="1000" algn="ctr" rotWithShape="0">
                    <a:srgbClr val="BE6B00"/>
                  </a:outerShdw>
                </a:effectLst>
              </a:rPr>
              <a:t>Grünraum</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 mit gutem Beispiel voran. </a:t>
            </a:r>
            <a:r>
              <a:rPr lang="de-CH" altLang="de-DE" b="1"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Wir meinen es ernst.</a:t>
            </a:r>
            <a:endParaRPr lang="de-CH" altLang="de-DE"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5"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grpSp>
        <p:nvGrpSpPr>
          <p:cNvPr id="2" name="Gruppierung 1"/>
          <p:cNvGrpSpPr>
            <a:grpSpLocks noChangeAspect="1"/>
          </p:cNvGrpSpPr>
          <p:nvPr/>
        </p:nvGrpSpPr>
        <p:grpSpPr>
          <a:xfrm>
            <a:off x="821356" y="2916159"/>
            <a:ext cx="7208395" cy="2556000"/>
            <a:chOff x="580723" y="3240492"/>
            <a:chExt cx="7878199" cy="2793503"/>
          </a:xfrm>
        </p:grpSpPr>
        <p:pic>
          <p:nvPicPr>
            <p:cNvPr id="10"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212" y="4638527"/>
              <a:ext cx="2090986" cy="1395468"/>
            </a:xfrm>
            <a:prstGeom prst="rect">
              <a:avLst/>
            </a:prstGeom>
          </p:spPr>
        </p:pic>
        <p:pic>
          <p:nvPicPr>
            <p:cNvPr id="11"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2610" y="3288609"/>
              <a:ext cx="1770145" cy="1327609"/>
            </a:xfrm>
            <a:prstGeom prst="rect">
              <a:avLst/>
            </a:prstGeom>
          </p:spPr>
        </p:pic>
        <p:pic>
          <p:nvPicPr>
            <p:cNvPr id="15"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2234" y="4648249"/>
              <a:ext cx="2067150" cy="1376025"/>
            </a:xfrm>
            <a:prstGeom prst="rect">
              <a:avLst/>
            </a:prstGeom>
          </p:spPr>
        </p:pic>
        <p:pic>
          <p:nvPicPr>
            <p:cNvPr id="16"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223" y="3288609"/>
              <a:ext cx="1007699" cy="1343598"/>
            </a:xfrm>
            <a:prstGeom prst="rect">
              <a:avLst/>
            </a:prstGeom>
          </p:spPr>
        </p:pic>
        <p:pic>
          <p:nvPicPr>
            <p:cNvPr id="17"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723" y="3240492"/>
              <a:ext cx="1834218" cy="1375664"/>
            </a:xfrm>
            <a:prstGeom prst="rect">
              <a:avLst/>
            </a:prstGeom>
          </p:spPr>
        </p:pic>
      </p:grpSp>
    </p:spTree>
    <p:extLst>
      <p:ext uri="{BB962C8B-B14F-4D97-AF65-F5344CB8AC3E}">
        <p14:creationId xmlns:p14="http://schemas.microsoft.com/office/powerpoint/2010/main" val="13868648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7" name="Rechteck 6"/>
          <p:cNvSpPr>
            <a:spLocks noChangeArrowheads="1"/>
          </p:cNvSpPr>
          <p:nvPr/>
        </p:nvSpPr>
        <p:spPr bwMode="auto">
          <a:xfrm>
            <a:off x="452387" y="1953083"/>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 </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rPr>
              <a:t> </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Stadt geht im öffentlichen </a:t>
            </a:r>
            <a:r>
              <a:rPr lang="de-CH" altLang="de-DE" dirty="0" err="1" smtClean="0">
                <a:solidFill>
                  <a:srgbClr val="BE6B00"/>
                </a:solidFill>
                <a:effectLst>
                  <a:glow>
                    <a:schemeClr val="accent1">
                      <a:alpha val="40000"/>
                    </a:schemeClr>
                  </a:glow>
                  <a:outerShdw blurRad="50800" dist="50800" sx="1000" sy="1000" algn="ctr" rotWithShape="0">
                    <a:srgbClr val="BE6B00"/>
                  </a:outerShdw>
                </a:effectLst>
              </a:rPr>
              <a:t>Grünraum</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 mit gutem Beispiel voran. </a:t>
            </a:r>
            <a:r>
              <a:rPr lang="de-CH" altLang="de-DE" b="1"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Wir meinen es ernst.</a:t>
            </a:r>
            <a:endParaRPr lang="de-CH" altLang="de-DE"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8"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
        <p:nvSpPr>
          <p:cNvPr id="10" name="Rechteck 9"/>
          <p:cNvSpPr>
            <a:spLocks noChangeArrowheads="1"/>
          </p:cNvSpPr>
          <p:nvPr/>
        </p:nvSpPr>
        <p:spPr bwMode="auto">
          <a:xfrm>
            <a:off x="452387" y="2857644"/>
            <a:ext cx="8210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Unterstützung dort anbieten, wo sie nötig ist</a:t>
            </a:r>
            <a:endParaRPr lang="de-CH" altLang="de-DE" sz="2000" b="1" dirty="0">
              <a:solidFill>
                <a:srgbClr val="BE6B00"/>
              </a:solidFill>
            </a:endParaRPr>
          </a:p>
        </p:txBody>
      </p:sp>
    </p:spTree>
    <p:extLst>
      <p:ext uri="{BB962C8B-B14F-4D97-AF65-F5344CB8AC3E}">
        <p14:creationId xmlns:p14="http://schemas.microsoft.com/office/powerpoint/2010/main" val="6254348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7" name="Rechteck 6"/>
          <p:cNvSpPr>
            <a:spLocks noChangeArrowheads="1"/>
          </p:cNvSpPr>
          <p:nvPr/>
        </p:nvSpPr>
        <p:spPr bwMode="auto">
          <a:xfrm>
            <a:off x="452387" y="1953083"/>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 </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rPr>
              <a:t> </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Stadt geht im öffentlichen </a:t>
            </a:r>
            <a:r>
              <a:rPr lang="de-CH" altLang="de-DE" dirty="0" err="1" smtClean="0">
                <a:solidFill>
                  <a:srgbClr val="BE6B00"/>
                </a:solidFill>
                <a:effectLst>
                  <a:glow>
                    <a:schemeClr val="accent1">
                      <a:alpha val="40000"/>
                    </a:schemeClr>
                  </a:glow>
                  <a:outerShdw blurRad="50800" dist="50800" sx="1000" sy="1000" algn="ctr" rotWithShape="0">
                    <a:srgbClr val="BE6B00"/>
                  </a:outerShdw>
                </a:effectLst>
              </a:rPr>
              <a:t>Grünraum</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 mit gutem Beispiel voran. </a:t>
            </a:r>
            <a:r>
              <a:rPr lang="de-CH" altLang="de-DE" b="1"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Wir meinen es ernst.</a:t>
            </a:r>
            <a:endParaRPr lang="de-CH" altLang="de-DE"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8"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
        <p:nvSpPr>
          <p:cNvPr id="10" name="Rechteck 9"/>
          <p:cNvSpPr>
            <a:spLocks noChangeArrowheads="1"/>
          </p:cNvSpPr>
          <p:nvPr/>
        </p:nvSpPr>
        <p:spPr bwMode="auto">
          <a:xfrm>
            <a:off x="452387" y="2803856"/>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Unterstützung dort anbieten, wo sie nötig ist </a:t>
            </a:r>
            <a:r>
              <a:rPr lang="de-CH" altLang="de-DE" sz="2400" dirty="0" smtClean="0">
                <a:solidFill>
                  <a:srgbClr val="BE6B00"/>
                </a:solidFill>
                <a:sym typeface="Wingdings" panose="05000000000000000000" pitchFamily="2" charset="2"/>
              </a:rPr>
              <a:t> </a:t>
            </a:r>
            <a:r>
              <a:rPr lang="de-CH" altLang="de-DE" dirty="0" smtClean="0">
                <a:solidFill>
                  <a:srgbClr val="BE6B00"/>
                </a:solidFill>
                <a:sym typeface="Wingdings" panose="05000000000000000000" pitchFamily="2" charset="2"/>
              </a:rPr>
              <a:t>persönliche Gartenberatung, Massnahmenkatalog</a:t>
            </a:r>
            <a:endParaRPr lang="de-CH" altLang="de-DE" dirty="0">
              <a:solidFill>
                <a:srgbClr val="BE6B00"/>
              </a:solidFill>
            </a:endParaRPr>
          </a:p>
        </p:txBody>
      </p:sp>
    </p:spTree>
    <p:extLst>
      <p:ext uri="{BB962C8B-B14F-4D97-AF65-F5344CB8AC3E}">
        <p14:creationId xmlns:p14="http://schemas.microsoft.com/office/powerpoint/2010/main" val="946072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8"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
        <p:nvSpPr>
          <p:cNvPr id="6" name="Rechteck 5"/>
          <p:cNvSpPr>
            <a:spLocks noChangeArrowheads="1"/>
          </p:cNvSpPr>
          <p:nvPr/>
        </p:nvSpPr>
        <p:spPr bwMode="auto">
          <a:xfrm>
            <a:off x="452387" y="3681523"/>
            <a:ext cx="8210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a:t>persönliche Empfehlung als Anreiz zur </a:t>
            </a:r>
            <a:r>
              <a:rPr lang="de-CH" altLang="de-DE" sz="2000" b="1" dirty="0" smtClean="0"/>
              <a:t>Nachahmung</a:t>
            </a:r>
            <a:endParaRPr lang="de-CH" altLang="de-DE" sz="2000" b="1" dirty="0">
              <a:solidFill>
                <a:srgbClr val="BE6B00"/>
              </a:solidFill>
            </a:endParaRPr>
          </a:p>
        </p:txBody>
      </p:sp>
      <p:sp>
        <p:nvSpPr>
          <p:cNvPr id="9" name="Rechteck 8"/>
          <p:cNvSpPr>
            <a:spLocks noChangeArrowheads="1"/>
          </p:cNvSpPr>
          <p:nvPr/>
        </p:nvSpPr>
        <p:spPr bwMode="auto">
          <a:xfrm>
            <a:off x="452387" y="1953083"/>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 </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rPr>
              <a:t> </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Stadt geht im öffentlichen </a:t>
            </a:r>
            <a:r>
              <a:rPr lang="de-CH" altLang="de-DE" dirty="0" err="1" smtClean="0">
                <a:solidFill>
                  <a:srgbClr val="BE6B00"/>
                </a:solidFill>
                <a:effectLst>
                  <a:glow>
                    <a:schemeClr val="accent1">
                      <a:alpha val="40000"/>
                    </a:schemeClr>
                  </a:glow>
                  <a:outerShdw blurRad="50800" dist="50800" sx="1000" sy="1000" algn="ctr" rotWithShape="0">
                    <a:srgbClr val="BE6B00"/>
                  </a:outerShdw>
                </a:effectLst>
              </a:rPr>
              <a:t>Grünraum</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 mit gutem Beispiel voran. </a:t>
            </a:r>
            <a:r>
              <a:rPr lang="de-CH" altLang="de-DE" b="1"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Wir meinen es ernst.</a:t>
            </a:r>
            <a:endParaRPr lang="de-CH" altLang="de-DE"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11" name="Rechteck 10"/>
          <p:cNvSpPr>
            <a:spLocks noChangeArrowheads="1"/>
          </p:cNvSpPr>
          <p:nvPr/>
        </p:nvSpPr>
        <p:spPr bwMode="auto">
          <a:xfrm>
            <a:off x="452387" y="2803856"/>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Unterstützung dort anbieten, wo sie nötig ist </a:t>
            </a:r>
            <a:r>
              <a:rPr lang="de-CH" altLang="de-DE" sz="2400" dirty="0" smtClean="0">
                <a:solidFill>
                  <a:srgbClr val="BE6B00"/>
                </a:solidFill>
                <a:sym typeface="Wingdings" panose="05000000000000000000" pitchFamily="2" charset="2"/>
              </a:rPr>
              <a:t> </a:t>
            </a:r>
            <a:r>
              <a:rPr lang="de-CH" altLang="de-DE" dirty="0" smtClean="0">
                <a:solidFill>
                  <a:srgbClr val="BE6B00"/>
                </a:solidFill>
                <a:sym typeface="Wingdings" panose="05000000000000000000" pitchFamily="2" charset="2"/>
              </a:rPr>
              <a:t>persönliche Gartenberatung, Massnahmenkatalog</a:t>
            </a:r>
            <a:endParaRPr lang="de-CH" altLang="de-DE" dirty="0">
              <a:solidFill>
                <a:srgbClr val="BE6B00"/>
              </a:solidFill>
            </a:endParaRPr>
          </a:p>
        </p:txBody>
      </p:sp>
    </p:spTree>
    <p:extLst>
      <p:ext uri="{BB962C8B-B14F-4D97-AF65-F5344CB8AC3E}">
        <p14:creationId xmlns:p14="http://schemas.microsoft.com/office/powerpoint/2010/main" val="17831664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8"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
        <p:nvSpPr>
          <p:cNvPr id="17" name="Rechteck 16"/>
          <p:cNvSpPr>
            <a:spLocks noChangeArrowheads="1"/>
          </p:cNvSpPr>
          <p:nvPr/>
        </p:nvSpPr>
        <p:spPr bwMode="auto">
          <a:xfrm>
            <a:off x="452387" y="1953083"/>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 </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rPr>
              <a:t> </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Stadt geht im öffentlichen </a:t>
            </a:r>
            <a:r>
              <a:rPr lang="de-CH" altLang="de-DE" dirty="0" err="1" smtClean="0">
                <a:solidFill>
                  <a:srgbClr val="BE6B00"/>
                </a:solidFill>
                <a:effectLst>
                  <a:glow>
                    <a:schemeClr val="accent1">
                      <a:alpha val="40000"/>
                    </a:schemeClr>
                  </a:glow>
                  <a:outerShdw blurRad="50800" dist="50800" sx="1000" sy="1000" algn="ctr" rotWithShape="0">
                    <a:srgbClr val="BE6B00"/>
                  </a:outerShdw>
                </a:effectLst>
              </a:rPr>
              <a:t>Grünraum</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 mit gutem Beispiel voran. </a:t>
            </a:r>
            <a:r>
              <a:rPr lang="de-CH" altLang="de-DE" b="1"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Wir meinen es ernst.</a:t>
            </a:r>
            <a:endParaRPr lang="de-CH" altLang="de-DE"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18" name="Rechteck 17"/>
          <p:cNvSpPr>
            <a:spLocks noChangeArrowheads="1"/>
          </p:cNvSpPr>
          <p:nvPr/>
        </p:nvSpPr>
        <p:spPr bwMode="auto">
          <a:xfrm>
            <a:off x="452387" y="2803856"/>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Unterstützung dort anbieten, wo sie nötig ist </a:t>
            </a:r>
            <a:r>
              <a:rPr lang="de-CH" altLang="de-DE" sz="2400" dirty="0" smtClean="0">
                <a:solidFill>
                  <a:srgbClr val="BE6B00"/>
                </a:solidFill>
                <a:sym typeface="Wingdings" panose="05000000000000000000" pitchFamily="2" charset="2"/>
              </a:rPr>
              <a:t> </a:t>
            </a:r>
            <a:r>
              <a:rPr lang="de-CH" altLang="de-DE" dirty="0" smtClean="0">
                <a:solidFill>
                  <a:srgbClr val="BE6B00"/>
                </a:solidFill>
                <a:sym typeface="Wingdings" panose="05000000000000000000" pitchFamily="2" charset="2"/>
              </a:rPr>
              <a:t>persönliche Gartenberatung, Massnahmenkatalog</a:t>
            </a:r>
            <a:endParaRPr lang="de-CH" altLang="de-DE" dirty="0">
              <a:solidFill>
                <a:srgbClr val="BE6B00"/>
              </a:solidFill>
            </a:endParaRPr>
          </a:p>
        </p:txBody>
      </p:sp>
      <p:sp>
        <p:nvSpPr>
          <p:cNvPr id="19" name="Rechteck 18"/>
          <p:cNvSpPr>
            <a:spLocks noChangeArrowheads="1"/>
          </p:cNvSpPr>
          <p:nvPr/>
        </p:nvSpPr>
        <p:spPr bwMode="auto">
          <a:xfrm>
            <a:off x="452387" y="3633029"/>
            <a:ext cx="8210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a:t>persönliche Empfehlung als Anreiz zur </a:t>
            </a:r>
            <a:r>
              <a:rPr lang="de-CH" altLang="de-DE" sz="2000" b="1" dirty="0" smtClean="0"/>
              <a:t>Nachahmung </a:t>
            </a:r>
            <a:r>
              <a:rPr lang="de-CH" altLang="de-DE" sz="2400" dirty="0" smtClean="0">
                <a:solidFill>
                  <a:srgbClr val="BE6B00"/>
                </a:solidFill>
                <a:sym typeface="Wingdings" panose="05000000000000000000" pitchFamily="2" charset="2"/>
              </a:rPr>
              <a:t> </a:t>
            </a:r>
            <a:r>
              <a:rPr lang="de-CH" altLang="de-DE" dirty="0" err="1" smtClean="0">
                <a:solidFill>
                  <a:srgbClr val="BE6B00"/>
                </a:solidFill>
                <a:sym typeface="Wingdings" panose="05000000000000000000" pitchFamily="2" charset="2"/>
              </a:rPr>
              <a:t>Apéro</a:t>
            </a:r>
            <a:r>
              <a:rPr lang="de-CH" altLang="de-DE" dirty="0" smtClean="0">
                <a:solidFill>
                  <a:srgbClr val="BE6B00"/>
                </a:solidFill>
                <a:sym typeface="Wingdings" panose="05000000000000000000" pitchFamily="2" charset="2"/>
              </a:rPr>
              <a:t>: Präsentation der priv. Aufwertungen unter Freunden und Nachbarn – Wenn mein Nachbar das geschafft hat, kann ich das auch!</a:t>
            </a:r>
            <a:endParaRPr lang="de-CH" altLang="de-DE" dirty="0">
              <a:solidFill>
                <a:srgbClr val="BE6B00"/>
              </a:solidFill>
            </a:endParaRPr>
          </a:p>
        </p:txBody>
      </p:sp>
    </p:spTree>
    <p:extLst>
      <p:ext uri="{BB962C8B-B14F-4D97-AF65-F5344CB8AC3E}">
        <p14:creationId xmlns:p14="http://schemas.microsoft.com/office/powerpoint/2010/main" val="16958057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8"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
        <p:nvSpPr>
          <p:cNvPr id="17" name="Rechteck 16"/>
          <p:cNvSpPr>
            <a:spLocks noChangeArrowheads="1"/>
          </p:cNvSpPr>
          <p:nvPr/>
        </p:nvSpPr>
        <p:spPr bwMode="auto">
          <a:xfrm>
            <a:off x="452387" y="1953083"/>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 </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rPr>
              <a:t> </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Stadt geht im öffentlichen </a:t>
            </a:r>
            <a:r>
              <a:rPr lang="de-CH" altLang="de-DE" dirty="0" err="1" smtClean="0">
                <a:solidFill>
                  <a:srgbClr val="BE6B00"/>
                </a:solidFill>
                <a:effectLst>
                  <a:glow>
                    <a:schemeClr val="accent1">
                      <a:alpha val="40000"/>
                    </a:schemeClr>
                  </a:glow>
                  <a:outerShdw blurRad="50800" dist="50800" sx="1000" sy="1000" algn="ctr" rotWithShape="0">
                    <a:srgbClr val="BE6B00"/>
                  </a:outerShdw>
                </a:effectLst>
              </a:rPr>
              <a:t>Grünraum</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 mit gutem Beispiel voran. </a:t>
            </a:r>
            <a:r>
              <a:rPr lang="de-CH" altLang="de-DE" b="1"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Wir meinen es ernst.</a:t>
            </a:r>
            <a:endParaRPr lang="de-CH" altLang="de-DE"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18" name="Rechteck 17"/>
          <p:cNvSpPr>
            <a:spLocks noChangeArrowheads="1"/>
          </p:cNvSpPr>
          <p:nvPr/>
        </p:nvSpPr>
        <p:spPr bwMode="auto">
          <a:xfrm>
            <a:off x="452387" y="2803856"/>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Unterstützung dort anbieten, wo sie nötig ist </a:t>
            </a:r>
            <a:r>
              <a:rPr lang="de-CH" altLang="de-DE" sz="2400" dirty="0" smtClean="0">
                <a:solidFill>
                  <a:srgbClr val="BE6B00"/>
                </a:solidFill>
                <a:sym typeface="Wingdings" panose="05000000000000000000" pitchFamily="2" charset="2"/>
              </a:rPr>
              <a:t> </a:t>
            </a:r>
            <a:r>
              <a:rPr lang="de-CH" altLang="de-DE" dirty="0" smtClean="0">
                <a:solidFill>
                  <a:srgbClr val="BE6B00"/>
                </a:solidFill>
                <a:sym typeface="Wingdings" panose="05000000000000000000" pitchFamily="2" charset="2"/>
              </a:rPr>
              <a:t>persönliche Gartenberatung, Massnahmenkatalog</a:t>
            </a:r>
            <a:endParaRPr lang="de-CH" altLang="de-DE" dirty="0">
              <a:solidFill>
                <a:srgbClr val="BE6B00"/>
              </a:solidFill>
            </a:endParaRPr>
          </a:p>
        </p:txBody>
      </p:sp>
      <p:sp>
        <p:nvSpPr>
          <p:cNvPr id="19" name="Rechteck 18"/>
          <p:cNvSpPr>
            <a:spLocks noChangeArrowheads="1"/>
          </p:cNvSpPr>
          <p:nvPr/>
        </p:nvSpPr>
        <p:spPr bwMode="auto">
          <a:xfrm>
            <a:off x="452387" y="3633029"/>
            <a:ext cx="8210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a:t>persönliche Empfehlung als Anreiz zur </a:t>
            </a:r>
            <a:r>
              <a:rPr lang="de-CH" altLang="de-DE" sz="2000" b="1" dirty="0" smtClean="0"/>
              <a:t>Nachahmung </a:t>
            </a:r>
            <a:r>
              <a:rPr lang="de-CH" altLang="de-DE" sz="2400" dirty="0" smtClean="0">
                <a:solidFill>
                  <a:srgbClr val="BE6B00"/>
                </a:solidFill>
                <a:sym typeface="Wingdings" panose="05000000000000000000" pitchFamily="2" charset="2"/>
              </a:rPr>
              <a:t> </a:t>
            </a:r>
            <a:r>
              <a:rPr lang="de-CH" altLang="de-DE" dirty="0" err="1" smtClean="0">
                <a:solidFill>
                  <a:srgbClr val="BE6B00"/>
                </a:solidFill>
                <a:sym typeface="Wingdings" panose="05000000000000000000" pitchFamily="2" charset="2"/>
              </a:rPr>
              <a:t>Apéro</a:t>
            </a:r>
            <a:r>
              <a:rPr lang="de-CH" altLang="de-DE" dirty="0" smtClean="0">
                <a:solidFill>
                  <a:srgbClr val="BE6B00"/>
                </a:solidFill>
                <a:sym typeface="Wingdings" panose="05000000000000000000" pitchFamily="2" charset="2"/>
              </a:rPr>
              <a:t>: Präsentation der priv. Aufwertungen unter Freunden und Nachbarn – Wenn mein Nachbar das geschafft hat, kann ich das auch!</a:t>
            </a:r>
            <a:endParaRPr lang="de-CH" altLang="de-DE" dirty="0">
              <a:solidFill>
                <a:srgbClr val="BE6B00"/>
              </a:solidFill>
            </a:endParaRPr>
          </a:p>
        </p:txBody>
      </p:sp>
      <p:sp>
        <p:nvSpPr>
          <p:cNvPr id="20" name="Rechteck 19"/>
          <p:cNvSpPr>
            <a:spLocks noChangeArrowheads="1"/>
          </p:cNvSpPr>
          <p:nvPr/>
        </p:nvSpPr>
        <p:spPr bwMode="auto">
          <a:xfrm>
            <a:off x="452387" y="4806436"/>
            <a:ext cx="8210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Anerkennung und Wertschätzung zeigen</a:t>
            </a:r>
            <a:endParaRPr lang="de-CH" altLang="de-DE" dirty="0">
              <a:solidFill>
                <a:srgbClr val="BE6B00"/>
              </a:solidFill>
              <a:sym typeface="Wingdings" panose="05000000000000000000" pitchFamily="2" charset="2"/>
            </a:endParaRPr>
          </a:p>
        </p:txBody>
      </p:sp>
    </p:spTree>
    <p:extLst>
      <p:ext uri="{BB962C8B-B14F-4D97-AF65-F5344CB8AC3E}">
        <p14:creationId xmlns:p14="http://schemas.microsoft.com/office/powerpoint/2010/main" val="9909430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8"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
        <p:nvSpPr>
          <p:cNvPr id="17" name="Rechteck 16"/>
          <p:cNvSpPr>
            <a:spLocks noChangeArrowheads="1"/>
          </p:cNvSpPr>
          <p:nvPr/>
        </p:nvSpPr>
        <p:spPr bwMode="auto">
          <a:xfrm>
            <a:off x="452387" y="1953083"/>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Vorbilder schaffen / glaubwürdig sein </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a:t>
            </a:r>
            <a:r>
              <a:rPr lang="de-CH" altLang="de-DE" sz="2400" dirty="0" smtClean="0">
                <a:solidFill>
                  <a:srgbClr val="BE6B00"/>
                </a:solidFill>
                <a:effectLst>
                  <a:glow>
                    <a:schemeClr val="accent1">
                      <a:alpha val="40000"/>
                    </a:schemeClr>
                  </a:glow>
                  <a:outerShdw blurRad="50800" dist="50800" sx="1000" sy="1000" algn="ctr" rotWithShape="0">
                    <a:srgbClr val="BE6B00"/>
                  </a:outerShdw>
                </a:effectLst>
              </a:rPr>
              <a:t> </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Stadt geht im öffentlichen </a:t>
            </a:r>
            <a:r>
              <a:rPr lang="de-CH" altLang="de-DE" dirty="0" err="1" smtClean="0">
                <a:solidFill>
                  <a:srgbClr val="BE6B00"/>
                </a:solidFill>
                <a:effectLst>
                  <a:glow>
                    <a:schemeClr val="accent1">
                      <a:alpha val="40000"/>
                    </a:schemeClr>
                  </a:glow>
                  <a:outerShdw blurRad="50800" dist="50800" sx="1000" sy="1000" algn="ctr" rotWithShape="0">
                    <a:srgbClr val="BE6B00"/>
                  </a:outerShdw>
                </a:effectLst>
              </a:rPr>
              <a:t>Grünraum</a:t>
            </a:r>
            <a:r>
              <a:rPr lang="de-CH" altLang="de-DE" dirty="0" smtClean="0">
                <a:solidFill>
                  <a:srgbClr val="BE6B00"/>
                </a:solidFill>
                <a:effectLst>
                  <a:glow>
                    <a:schemeClr val="accent1">
                      <a:alpha val="40000"/>
                    </a:schemeClr>
                  </a:glow>
                  <a:outerShdw blurRad="50800" dist="50800" sx="1000" sy="1000" algn="ctr" rotWithShape="0">
                    <a:srgbClr val="BE6B00"/>
                  </a:outerShdw>
                </a:effectLst>
              </a:rPr>
              <a:t> mit gutem Beispiel voran. </a:t>
            </a:r>
            <a:r>
              <a:rPr lang="de-CH" altLang="de-DE" b="1" dirty="0" smtClean="0">
                <a:solidFill>
                  <a:srgbClr val="BE6B00"/>
                </a:solidFill>
                <a:effectLst>
                  <a:glow>
                    <a:schemeClr val="accent1">
                      <a:alpha val="40000"/>
                    </a:schemeClr>
                  </a:glow>
                  <a:outerShdw blurRad="50800" dist="50800" sx="1000" sy="1000" algn="ctr" rotWithShape="0">
                    <a:srgbClr val="BE6B00"/>
                  </a:outerShdw>
                </a:effectLst>
                <a:sym typeface="Wingdings" panose="05000000000000000000" pitchFamily="2" charset="2"/>
              </a:rPr>
              <a:t>Wir meinen es ernst.</a:t>
            </a:r>
            <a:endParaRPr lang="de-CH" altLang="de-DE" b="1" dirty="0" smtClean="0">
              <a:solidFill>
                <a:srgbClr val="BE6B00"/>
              </a:solidFill>
              <a:effectLst>
                <a:glow>
                  <a:schemeClr val="accent1">
                    <a:alpha val="40000"/>
                  </a:schemeClr>
                </a:glow>
                <a:outerShdw blurRad="50800" dist="50800" sx="1000" sy="1000" algn="ctr" rotWithShape="0">
                  <a:srgbClr val="BE6B00"/>
                </a:outerShdw>
              </a:effectLst>
            </a:endParaRPr>
          </a:p>
        </p:txBody>
      </p:sp>
      <p:sp>
        <p:nvSpPr>
          <p:cNvPr id="18" name="Rechteck 17"/>
          <p:cNvSpPr>
            <a:spLocks noChangeArrowheads="1"/>
          </p:cNvSpPr>
          <p:nvPr/>
        </p:nvSpPr>
        <p:spPr bwMode="auto">
          <a:xfrm>
            <a:off x="452387" y="2803856"/>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Unterstützung dort anbieten, wo sie nötig ist </a:t>
            </a:r>
            <a:r>
              <a:rPr lang="de-CH" altLang="de-DE" sz="2400" dirty="0" smtClean="0">
                <a:solidFill>
                  <a:srgbClr val="BE6B00"/>
                </a:solidFill>
                <a:sym typeface="Wingdings" panose="05000000000000000000" pitchFamily="2" charset="2"/>
              </a:rPr>
              <a:t> </a:t>
            </a:r>
            <a:r>
              <a:rPr lang="de-CH" altLang="de-DE" dirty="0" smtClean="0">
                <a:solidFill>
                  <a:srgbClr val="BE6B00"/>
                </a:solidFill>
                <a:sym typeface="Wingdings" panose="05000000000000000000" pitchFamily="2" charset="2"/>
              </a:rPr>
              <a:t>persönliche Gartenberatung, Massnahmenkatalog</a:t>
            </a:r>
            <a:endParaRPr lang="de-CH" altLang="de-DE" dirty="0">
              <a:solidFill>
                <a:srgbClr val="BE6B00"/>
              </a:solidFill>
            </a:endParaRPr>
          </a:p>
        </p:txBody>
      </p:sp>
      <p:sp>
        <p:nvSpPr>
          <p:cNvPr id="19" name="Rechteck 18"/>
          <p:cNvSpPr>
            <a:spLocks noChangeArrowheads="1"/>
          </p:cNvSpPr>
          <p:nvPr/>
        </p:nvSpPr>
        <p:spPr bwMode="auto">
          <a:xfrm>
            <a:off x="452387" y="3633029"/>
            <a:ext cx="8210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a:t>persönliche Empfehlung als Anreiz zur </a:t>
            </a:r>
            <a:r>
              <a:rPr lang="de-CH" altLang="de-DE" sz="2000" b="1" dirty="0" smtClean="0"/>
              <a:t>Nachahmung </a:t>
            </a:r>
            <a:r>
              <a:rPr lang="de-CH" altLang="de-DE" sz="2400" dirty="0" smtClean="0">
                <a:solidFill>
                  <a:srgbClr val="BE6B00"/>
                </a:solidFill>
                <a:sym typeface="Wingdings" panose="05000000000000000000" pitchFamily="2" charset="2"/>
              </a:rPr>
              <a:t> </a:t>
            </a:r>
            <a:r>
              <a:rPr lang="de-CH" altLang="de-DE" dirty="0" err="1" smtClean="0">
                <a:solidFill>
                  <a:srgbClr val="BE6B00"/>
                </a:solidFill>
                <a:sym typeface="Wingdings" panose="05000000000000000000" pitchFamily="2" charset="2"/>
              </a:rPr>
              <a:t>Apéro</a:t>
            </a:r>
            <a:r>
              <a:rPr lang="de-CH" altLang="de-DE" dirty="0" smtClean="0">
                <a:solidFill>
                  <a:srgbClr val="BE6B00"/>
                </a:solidFill>
                <a:sym typeface="Wingdings" panose="05000000000000000000" pitchFamily="2" charset="2"/>
              </a:rPr>
              <a:t>: Präsentation der priv. Aufwertungen unter Freunden und Nachbarn – Wenn mein Nachbar das geschafft hat, kann ich das auch!</a:t>
            </a:r>
            <a:endParaRPr lang="de-CH" altLang="de-DE" dirty="0">
              <a:solidFill>
                <a:srgbClr val="BE6B00"/>
              </a:solidFill>
            </a:endParaRPr>
          </a:p>
        </p:txBody>
      </p:sp>
      <p:sp>
        <p:nvSpPr>
          <p:cNvPr id="20" name="Rechteck 19"/>
          <p:cNvSpPr>
            <a:spLocks noChangeArrowheads="1"/>
          </p:cNvSpPr>
          <p:nvPr/>
        </p:nvSpPr>
        <p:spPr bwMode="auto">
          <a:xfrm>
            <a:off x="452387" y="4752648"/>
            <a:ext cx="82103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de-CH" altLang="de-DE" sz="2000" b="1" dirty="0" smtClean="0"/>
              <a:t>Anerkennung und Wertschätzung zeigen</a:t>
            </a:r>
            <a:r>
              <a:rPr lang="de-CH" altLang="de-DE" sz="2000" b="1" dirty="0">
                <a:sym typeface="Wingdings" panose="05000000000000000000" pitchFamily="2" charset="2"/>
              </a:rPr>
              <a:t> </a:t>
            </a:r>
            <a:r>
              <a:rPr lang="de-CH" altLang="de-DE" sz="2400" dirty="0" smtClean="0">
                <a:solidFill>
                  <a:srgbClr val="BE6B00"/>
                </a:solidFill>
                <a:sym typeface="Wingdings" panose="05000000000000000000" pitchFamily="2" charset="2"/>
              </a:rPr>
              <a:t> </a:t>
            </a:r>
            <a:r>
              <a:rPr lang="de-CH" altLang="de-DE" dirty="0" smtClean="0">
                <a:solidFill>
                  <a:srgbClr val="BE6B00"/>
                </a:solidFill>
                <a:sym typeface="Wingdings" panose="05000000000000000000" pitchFamily="2" charset="2"/>
              </a:rPr>
              <a:t>Auszeichnung (Gartentorschild), Würdigung (</a:t>
            </a:r>
            <a:r>
              <a:rPr lang="de-CH" altLang="de-DE" dirty="0" err="1" smtClean="0">
                <a:solidFill>
                  <a:srgbClr val="BE6B00"/>
                </a:solidFill>
                <a:sym typeface="Wingdings" panose="05000000000000000000" pitchFamily="2" charset="2"/>
              </a:rPr>
              <a:t>Apéro</a:t>
            </a:r>
            <a:r>
              <a:rPr lang="de-CH" altLang="de-DE" dirty="0" smtClean="0">
                <a:solidFill>
                  <a:srgbClr val="BE6B00"/>
                </a:solidFill>
                <a:sym typeface="Wingdings" panose="05000000000000000000" pitchFamily="2" charset="2"/>
              </a:rPr>
              <a:t>), Publizierung (</a:t>
            </a:r>
            <a:r>
              <a:rPr lang="de-CH" altLang="de-DE" dirty="0" err="1" smtClean="0">
                <a:solidFill>
                  <a:srgbClr val="BE6B00"/>
                </a:solidFill>
                <a:sym typeface="Wingdings" panose="05000000000000000000" pitchFamily="2" charset="2"/>
              </a:rPr>
              <a:t>Newsblog</a:t>
            </a:r>
            <a:r>
              <a:rPr lang="de-CH" altLang="de-DE" dirty="0" smtClean="0">
                <a:solidFill>
                  <a:srgbClr val="BE6B00"/>
                </a:solidFill>
                <a:sym typeface="Wingdings" panose="05000000000000000000" pitchFamily="2" charset="2"/>
              </a:rPr>
              <a:t>)</a:t>
            </a:r>
            <a:endParaRPr lang="de-CH" altLang="de-DE" dirty="0">
              <a:solidFill>
                <a:srgbClr val="BE6B00"/>
              </a:solidFill>
              <a:sym typeface="Wingdings" panose="05000000000000000000" pitchFamily="2" charset="2"/>
            </a:endParaRPr>
          </a:p>
        </p:txBody>
      </p:sp>
    </p:spTree>
    <p:extLst>
      <p:ext uri="{BB962C8B-B14F-4D97-AF65-F5344CB8AC3E}">
        <p14:creationId xmlns:p14="http://schemas.microsoft.com/office/powerpoint/2010/main" val="855347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452386" y="2199655"/>
            <a:ext cx="49918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sz="2000" dirty="0"/>
          </a:p>
          <a:p>
            <a:pPr eaLnBrk="1" hangingPunct="1"/>
            <a:r>
              <a:rPr lang="de-DE" sz="2000" dirty="0" smtClean="0"/>
              <a:t>Bodenbesitzende aus Baden und </a:t>
            </a:r>
            <a:r>
              <a:rPr lang="de-DE" sz="2000" dirty="0" err="1" smtClean="0"/>
              <a:t>Ennetbaden</a:t>
            </a:r>
            <a:r>
              <a:rPr lang="de-DE" sz="2000" dirty="0" smtClean="0"/>
              <a:t> melden sich auf der </a:t>
            </a:r>
            <a:r>
              <a:rPr lang="de-DE" sz="2000" b="1" dirty="0" smtClean="0"/>
              <a:t>Website </a:t>
            </a:r>
            <a:r>
              <a:rPr lang="de-CH" altLang="de-DE" sz="2000" u="sng" dirty="0" err="1" smtClean="0">
                <a:solidFill>
                  <a:srgbClr val="0070C0"/>
                </a:solidFill>
              </a:rPr>
              <a:t>www.naturfindetstadt.ch</a:t>
            </a:r>
            <a:r>
              <a:rPr lang="de-CH" altLang="de-DE" sz="2000" u="sng" dirty="0" smtClean="0">
                <a:solidFill>
                  <a:srgbClr val="0070C0"/>
                </a:solidFill>
              </a:rPr>
              <a:t> </a:t>
            </a:r>
            <a:r>
              <a:rPr lang="de-DE" sz="2000" dirty="0" smtClean="0"/>
              <a:t>an. </a:t>
            </a:r>
          </a:p>
        </p:txBody>
      </p:sp>
      <p:sp>
        <p:nvSpPr>
          <p:cNvPr id="4" name="Rechteck 6"/>
          <p:cNvSpPr>
            <a:spLocks noChangeArrowheads="1"/>
          </p:cNvSpPr>
          <p:nvPr/>
        </p:nvSpPr>
        <p:spPr bwMode="auto">
          <a:xfrm>
            <a:off x="6695118" y="832664"/>
            <a:ext cx="214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Privatgärten?</a:t>
            </a:r>
            <a:endParaRPr lang="de-CH" altLang="de-DE" sz="3200" b="1" dirty="0" smtClean="0">
              <a:solidFill>
                <a:schemeClr val="tx2"/>
              </a:solidFill>
              <a:latin typeface="+mj-lt"/>
              <a:ea typeface="+mj-ea"/>
              <a:cs typeface="+mj-cs"/>
            </a:endParaRPr>
          </a:p>
        </p:txBody>
      </p:sp>
      <p:sp>
        <p:nvSpPr>
          <p:cNvPr id="5" name="Rechteck 6"/>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Wie funktioniert </a:t>
            </a:r>
            <a:r>
              <a:rPr lang="de-DE" sz="2400" b="1" i="1" dirty="0" smtClean="0"/>
              <a:t>Natur findet Stadt</a:t>
            </a:r>
            <a:r>
              <a:rPr lang="de-DE" sz="2400" b="1" dirty="0" smtClean="0"/>
              <a:t>? </a:t>
            </a:r>
          </a:p>
        </p:txBody>
      </p:sp>
      <p:pic>
        <p:nvPicPr>
          <p:cNvPr id="6" name="Grafik 3" descr="Front_Bild.jpg"/>
          <p:cNvPicPr>
            <a:picLocks/>
          </p:cNvPicPr>
          <p:nvPr/>
        </p:nvPicPr>
        <p:blipFill>
          <a:blip r:embed="rId2" cstate="print"/>
          <a:srcRect l="2417"/>
          <a:stretch>
            <a:fillRect/>
          </a:stretch>
        </p:blipFill>
        <p:spPr>
          <a:xfrm>
            <a:off x="5946994" y="2073043"/>
            <a:ext cx="2381079" cy="1894047"/>
          </a:xfrm>
          <a:prstGeom prst="rect">
            <a:avLst/>
          </a:prstGeom>
        </p:spPr>
      </p:pic>
      <p:pic>
        <p:nvPicPr>
          <p:cNvPr id="8"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093" y="3463884"/>
            <a:ext cx="417131" cy="503206"/>
          </a:xfrm>
          <a:prstGeom prst="rect">
            <a:avLst/>
          </a:prstGeom>
        </p:spPr>
      </p:pic>
      <p:pic>
        <p:nvPicPr>
          <p:cNvPr id="9"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994" y="4114580"/>
            <a:ext cx="2381079" cy="1870727"/>
          </a:xfrm>
          <a:prstGeom prst="rect">
            <a:avLst/>
          </a:prstGeom>
          <a:ln w="12700">
            <a:solidFill>
              <a:srgbClr val="F59F02"/>
            </a:solidFill>
          </a:ln>
        </p:spPr>
      </p:pic>
      <p:sp>
        <p:nvSpPr>
          <p:cNvPr id="10" name="Rechteck 6"/>
          <p:cNvSpPr>
            <a:spLocks noChangeArrowheads="1"/>
          </p:cNvSpPr>
          <p:nvPr/>
        </p:nvSpPr>
        <p:spPr bwMode="auto">
          <a:xfrm>
            <a:off x="452386" y="3463884"/>
            <a:ext cx="507095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sz="2000" dirty="0"/>
          </a:p>
          <a:p>
            <a:pPr eaLnBrk="1" hangingPunct="1"/>
            <a:endParaRPr lang="de-DE" sz="2000" dirty="0" smtClean="0"/>
          </a:p>
          <a:p>
            <a:pPr eaLnBrk="1" hangingPunct="1"/>
            <a:endParaRPr lang="de-DE" sz="2000" dirty="0" smtClean="0"/>
          </a:p>
          <a:p>
            <a:pPr eaLnBrk="1" hangingPunct="1"/>
            <a:r>
              <a:rPr lang="de-DE" sz="2000" dirty="0" smtClean="0"/>
              <a:t>Sie wählen aus dem </a:t>
            </a:r>
            <a:r>
              <a:rPr lang="de-DE" sz="2000" b="1" dirty="0" err="1" smtClean="0"/>
              <a:t>Massnahmenkatalog</a:t>
            </a:r>
            <a:r>
              <a:rPr lang="de-DE" sz="2000" b="1" dirty="0" smtClean="0"/>
              <a:t> </a:t>
            </a:r>
            <a:r>
              <a:rPr lang="de-DE" sz="2000" dirty="0" smtClean="0"/>
              <a:t>Aufwertungen aus, zu denen sie beraten werden möchten. </a:t>
            </a:r>
          </a:p>
          <a:p>
            <a:pPr eaLnBrk="1" hangingPunct="1"/>
            <a:r>
              <a:rPr lang="de-DE" sz="2000" dirty="0" smtClean="0"/>
              <a:t>22 </a:t>
            </a:r>
            <a:r>
              <a:rPr lang="de-DE" sz="2000" dirty="0" err="1" smtClean="0"/>
              <a:t>Massnahmen</a:t>
            </a:r>
            <a:r>
              <a:rPr lang="de-DE" sz="2000" dirty="0" smtClean="0"/>
              <a:t> stehen zur Auswahl.</a:t>
            </a:r>
          </a:p>
          <a:p>
            <a:pPr eaLnBrk="1" hangingPunct="1"/>
            <a:endParaRPr lang="de-DE" altLang="de-DE" sz="2000" dirty="0"/>
          </a:p>
        </p:txBody>
      </p:sp>
    </p:spTree>
    <p:extLst>
      <p:ext uri="{BB962C8B-B14F-4D97-AF65-F5344CB8AC3E}">
        <p14:creationId xmlns:p14="http://schemas.microsoft.com/office/powerpoint/2010/main" val="918889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452387" y="2245835"/>
            <a:ext cx="41890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sz="2000" dirty="0" smtClean="0"/>
              <a:t>Projektteilnehmende erhalten gratis eine </a:t>
            </a:r>
            <a:r>
              <a:rPr lang="de-DE" sz="2000" b="1" dirty="0" smtClean="0"/>
              <a:t>1-stündige Gartenberatung </a:t>
            </a:r>
            <a:r>
              <a:rPr lang="de-DE" sz="2000" dirty="0" smtClean="0"/>
              <a:t>durch Gärtnerinnen und Gärtner aus dem Projektteam.</a:t>
            </a:r>
          </a:p>
          <a:p>
            <a:pPr eaLnBrk="1" hangingPunct="1"/>
            <a:endParaRPr lang="de-DE" sz="2000" dirty="0"/>
          </a:p>
          <a:p>
            <a:pPr eaLnBrk="1" hangingPunct="1"/>
            <a:endParaRPr lang="de-DE" sz="2000" dirty="0"/>
          </a:p>
        </p:txBody>
      </p:sp>
      <p:sp>
        <p:nvSpPr>
          <p:cNvPr id="4" name="Rechteck 6"/>
          <p:cNvSpPr>
            <a:spLocks noChangeArrowheads="1"/>
          </p:cNvSpPr>
          <p:nvPr/>
        </p:nvSpPr>
        <p:spPr bwMode="auto">
          <a:xfrm>
            <a:off x="6695118" y="832664"/>
            <a:ext cx="214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Privatgärten?</a:t>
            </a:r>
            <a:endParaRPr lang="de-CH" altLang="de-DE" sz="3200" b="1" dirty="0" smtClean="0">
              <a:solidFill>
                <a:schemeClr val="tx2"/>
              </a:solidFill>
              <a:latin typeface="+mj-lt"/>
              <a:ea typeface="+mj-ea"/>
              <a:cs typeface="+mj-cs"/>
            </a:endParaRPr>
          </a:p>
        </p:txBody>
      </p:sp>
      <p:sp>
        <p:nvSpPr>
          <p:cNvPr id="6" name="Rechteck 6"/>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Wie funktioniert </a:t>
            </a:r>
            <a:r>
              <a:rPr lang="de-DE" sz="2400" b="1" i="1" dirty="0" smtClean="0"/>
              <a:t>Natur findet Stadt</a:t>
            </a:r>
            <a:r>
              <a:rPr lang="de-DE" sz="2400" b="1" dirty="0" smtClean="0"/>
              <a:t>? </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449" y="2366819"/>
            <a:ext cx="3664051" cy="2748038"/>
          </a:xfrm>
          <a:prstGeom prst="rect">
            <a:avLst/>
          </a:prstGeom>
        </p:spPr>
      </p:pic>
    </p:spTree>
    <p:extLst>
      <p:ext uri="{BB962C8B-B14F-4D97-AF65-F5344CB8AC3E}">
        <p14:creationId xmlns:p14="http://schemas.microsoft.com/office/powerpoint/2010/main" val="12409105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549275" y="5429534"/>
            <a:ext cx="7335002" cy="461665"/>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CH" altLang="de-DE" sz="2400" u="sng" dirty="0" smtClean="0">
                <a:solidFill>
                  <a:srgbClr val="0070C0"/>
                </a:solidFill>
              </a:rPr>
              <a:t>www.naturfindetstadt.ch</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28" y="5456951"/>
            <a:ext cx="527072" cy="635832"/>
          </a:xfrm>
          <a:prstGeom prst="rect">
            <a:avLst/>
          </a:prstGeom>
        </p:spPr>
      </p:pic>
      <p:sp>
        <p:nvSpPr>
          <p:cNvPr id="6146" name="Rectangle 7"/>
          <p:cNvSpPr>
            <a:spLocks noGrp="1" noChangeArrowheads="1"/>
          </p:cNvSpPr>
          <p:nvPr>
            <p:ph type="title"/>
          </p:nvPr>
        </p:nvSpPr>
        <p:spPr>
          <a:xfrm>
            <a:off x="549275" y="907538"/>
            <a:ext cx="8054975" cy="558800"/>
          </a:xfrm>
        </p:spPr>
        <p:txBody>
          <a:bodyPr/>
          <a:lstStyle/>
          <a:p>
            <a:pPr eaLnBrk="1" hangingPunct="1"/>
            <a:r>
              <a:rPr lang="de-CH" altLang="de-DE" dirty="0" smtClean="0"/>
              <a:t>Das Projekt </a:t>
            </a:r>
            <a:r>
              <a:rPr lang="de-CH" altLang="de-DE" i="1" dirty="0" smtClean="0"/>
              <a:t>Natur findet Stadt </a:t>
            </a:r>
            <a:r>
              <a:rPr lang="de-CH" altLang="de-DE" dirty="0" smtClean="0"/>
              <a:t>in Baden</a:t>
            </a:r>
          </a:p>
        </p:txBody>
      </p:sp>
      <p:pic>
        <p:nvPicPr>
          <p:cNvPr id="4" name="Grafik 3" descr="Front_Bild.jpg"/>
          <p:cNvPicPr>
            <a:picLocks/>
          </p:cNvPicPr>
          <p:nvPr/>
        </p:nvPicPr>
        <p:blipFill>
          <a:blip r:embed="rId3" cstate="print"/>
          <a:srcRect l="2417"/>
          <a:stretch>
            <a:fillRect/>
          </a:stretch>
        </p:blipFill>
        <p:spPr>
          <a:xfrm>
            <a:off x="1451811" y="1533712"/>
            <a:ext cx="5523795" cy="38958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452386" y="2199655"/>
            <a:ext cx="26538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sz="2000" b="1" dirty="0" smtClean="0"/>
              <a:t>Umsetzung der Aufwertungen</a:t>
            </a:r>
            <a:r>
              <a:rPr lang="de-DE" sz="2000" dirty="0" smtClean="0"/>
              <a:t>:</a:t>
            </a:r>
          </a:p>
          <a:p>
            <a:pPr eaLnBrk="1" hangingPunct="1"/>
            <a:endParaRPr lang="de-DE" sz="2000" dirty="0" smtClean="0"/>
          </a:p>
          <a:p>
            <a:pPr marL="342900" indent="-342900" eaLnBrk="1" hangingPunct="1">
              <a:buFont typeface="Arial" charset="0"/>
              <a:buChar char="•"/>
            </a:pPr>
            <a:r>
              <a:rPr lang="de-DE" sz="2000" dirty="0" smtClean="0"/>
              <a:t>Do-it-yourself</a:t>
            </a:r>
          </a:p>
          <a:p>
            <a:pPr marL="342900" indent="-342900" eaLnBrk="1" hangingPunct="1">
              <a:buFont typeface="Arial" charset="0"/>
              <a:buChar char="•"/>
            </a:pPr>
            <a:endParaRPr lang="de-DE" sz="1000" dirty="0" smtClean="0"/>
          </a:p>
          <a:p>
            <a:pPr lvl="2" eaLnBrk="1" hangingPunct="1"/>
            <a:r>
              <a:rPr lang="de-DE" sz="2000" dirty="0" smtClean="0"/>
              <a:t>oder</a:t>
            </a:r>
          </a:p>
          <a:p>
            <a:pPr marL="342900" indent="-342900" eaLnBrk="1" hangingPunct="1">
              <a:buFont typeface="Arial" charset="0"/>
              <a:buChar char="•"/>
            </a:pPr>
            <a:endParaRPr lang="de-DE" sz="1000" dirty="0" smtClean="0"/>
          </a:p>
          <a:p>
            <a:pPr marL="342900" indent="-342900" eaLnBrk="1" hangingPunct="1">
              <a:buFont typeface="Arial" charset="0"/>
              <a:buChar char="•"/>
            </a:pPr>
            <a:r>
              <a:rPr lang="de-DE" sz="2000" dirty="0" smtClean="0"/>
              <a:t>gemeinsam mit Gärtnerin / Gärtner</a:t>
            </a:r>
          </a:p>
          <a:p>
            <a:pPr eaLnBrk="1" hangingPunct="1"/>
            <a:endParaRPr lang="de-DE" sz="2000" dirty="0"/>
          </a:p>
        </p:txBody>
      </p:sp>
      <p:sp>
        <p:nvSpPr>
          <p:cNvPr id="4" name="Rechteck 6"/>
          <p:cNvSpPr>
            <a:spLocks noChangeArrowheads="1"/>
          </p:cNvSpPr>
          <p:nvPr/>
        </p:nvSpPr>
        <p:spPr bwMode="auto">
          <a:xfrm>
            <a:off x="6695118" y="832664"/>
            <a:ext cx="214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Privatgärten?</a:t>
            </a:r>
            <a:endParaRPr lang="de-CH" altLang="de-DE" sz="3200" b="1" dirty="0" smtClean="0">
              <a:solidFill>
                <a:schemeClr val="tx2"/>
              </a:solidFill>
              <a:latin typeface="+mj-lt"/>
              <a:ea typeface="+mj-ea"/>
              <a:cs typeface="+mj-cs"/>
            </a:endParaRPr>
          </a:p>
        </p:txBody>
      </p:sp>
      <p:sp>
        <p:nvSpPr>
          <p:cNvPr id="8" name="Rechteck 6"/>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Wie funktioniert </a:t>
            </a:r>
            <a:r>
              <a:rPr lang="de-DE" sz="2400" b="1" i="1" dirty="0" smtClean="0"/>
              <a:t>Natur findet Stadt</a:t>
            </a:r>
            <a:r>
              <a:rPr lang="de-DE" sz="2400" b="1" dirty="0" smtClean="0"/>
              <a:t>?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491" y="2118653"/>
            <a:ext cx="4857659" cy="3238438"/>
          </a:xfrm>
          <a:prstGeom prst="rect">
            <a:avLst/>
          </a:prstGeom>
        </p:spPr>
      </p:pic>
    </p:spTree>
    <p:extLst>
      <p:ext uri="{BB962C8B-B14F-4D97-AF65-F5344CB8AC3E}">
        <p14:creationId xmlns:p14="http://schemas.microsoft.com/office/powerpoint/2010/main" val="4759021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452387" y="1715563"/>
            <a:ext cx="5067778"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sz="2000" dirty="0"/>
          </a:p>
          <a:p>
            <a:pPr eaLnBrk="1" hangingPunct="1"/>
            <a:r>
              <a:rPr lang="de-DE" sz="2000" b="1" dirty="0" smtClean="0"/>
              <a:t>Wer </a:t>
            </a:r>
            <a:r>
              <a:rPr lang="de-DE" sz="2000" b="1" dirty="0" err="1" smtClean="0"/>
              <a:t>Massnahmen</a:t>
            </a:r>
            <a:r>
              <a:rPr lang="de-DE" sz="2000" b="1" dirty="0" smtClean="0"/>
              <a:t> umgesetzt hat, lädt 10 Freunde, Nachbarn zum </a:t>
            </a:r>
            <a:r>
              <a:rPr lang="de-DE" sz="2000" b="1" dirty="0" err="1" smtClean="0"/>
              <a:t>Apéro</a:t>
            </a:r>
            <a:r>
              <a:rPr lang="de-DE" sz="2000" b="1" dirty="0" smtClean="0"/>
              <a:t> ein.</a:t>
            </a:r>
            <a:endParaRPr lang="de-DE" sz="2000" dirty="0" smtClean="0"/>
          </a:p>
          <a:p>
            <a:pPr eaLnBrk="1" hangingPunct="1"/>
            <a:endParaRPr lang="de-DE" sz="900" dirty="0" smtClean="0"/>
          </a:p>
          <a:p>
            <a:pPr marL="342900" indent="-342900" eaLnBrk="1" hangingPunct="1">
              <a:buFont typeface="Arial" charset="0"/>
              <a:buChar char="•"/>
            </a:pPr>
            <a:r>
              <a:rPr lang="de-DE" sz="2000" dirty="0" smtClean="0"/>
              <a:t>Zeigen, was für die Natur erreicht wurde – Verbreitung der Naturgartenidee</a:t>
            </a:r>
          </a:p>
        </p:txBody>
      </p:sp>
      <p:sp>
        <p:nvSpPr>
          <p:cNvPr id="4" name="Rechteck 6"/>
          <p:cNvSpPr>
            <a:spLocks noChangeArrowheads="1"/>
          </p:cNvSpPr>
          <p:nvPr/>
        </p:nvSpPr>
        <p:spPr bwMode="auto">
          <a:xfrm>
            <a:off x="6695118" y="832664"/>
            <a:ext cx="214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Privatgärten?</a:t>
            </a:r>
            <a:endParaRPr lang="de-CH" altLang="de-DE" sz="3200" b="1" dirty="0" smtClean="0">
              <a:solidFill>
                <a:schemeClr val="tx2"/>
              </a:solidFill>
              <a:latin typeface="+mj-lt"/>
              <a:ea typeface="+mj-ea"/>
              <a:cs typeface="+mj-cs"/>
            </a:endParaRPr>
          </a:p>
        </p:txBody>
      </p:sp>
      <p:pic>
        <p:nvPicPr>
          <p:cNvPr id="8"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4238" y="1302598"/>
            <a:ext cx="2253422" cy="1690067"/>
          </a:xfrm>
          <a:prstGeom prst="rect">
            <a:avLst/>
          </a:prstGeom>
        </p:spPr>
      </p:pic>
      <p:pic>
        <p:nvPicPr>
          <p:cNvPr id="9" name="Grafik 7"/>
          <p:cNvPicPr>
            <a:picLocks noChangeAspect="1"/>
          </p:cNvPicPr>
          <p:nvPr/>
        </p:nvPicPr>
        <p:blipFill rotWithShape="1">
          <a:blip r:embed="rId3" cstate="print">
            <a:extLst>
              <a:ext uri="{28A0092B-C50C-407E-A947-70E740481C1C}">
                <a14:useLocalDpi xmlns:a14="http://schemas.microsoft.com/office/drawing/2010/main" val="0"/>
              </a:ext>
            </a:extLst>
          </a:blip>
          <a:srcRect t="37158" r="17774"/>
          <a:stretch/>
        </p:blipFill>
        <p:spPr>
          <a:xfrm>
            <a:off x="5507808" y="3072377"/>
            <a:ext cx="2366453" cy="1356442"/>
          </a:xfrm>
          <a:prstGeom prst="rect">
            <a:avLst/>
          </a:prstGeom>
        </p:spPr>
      </p:pic>
      <p:pic>
        <p:nvPicPr>
          <p:cNvPr id="12" name="Grafik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476" y="4508531"/>
            <a:ext cx="2002452" cy="1501839"/>
          </a:xfrm>
          <a:prstGeom prst="rect">
            <a:avLst/>
          </a:prstGeom>
        </p:spPr>
      </p:pic>
      <p:sp>
        <p:nvSpPr>
          <p:cNvPr id="13" name="Rechteck 6"/>
          <p:cNvSpPr>
            <a:spLocks noChangeArrowheads="1"/>
          </p:cNvSpPr>
          <p:nvPr/>
        </p:nvSpPr>
        <p:spPr bwMode="auto">
          <a:xfrm>
            <a:off x="452386" y="3425339"/>
            <a:ext cx="463859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charset="0"/>
              <a:buChar char="•"/>
            </a:pPr>
            <a:endParaRPr lang="de-DE" sz="900" dirty="0" smtClean="0"/>
          </a:p>
          <a:p>
            <a:pPr marL="342900" indent="-342900" eaLnBrk="1" hangingPunct="1">
              <a:buFont typeface="Arial" charset="0"/>
              <a:buChar char="•"/>
            </a:pPr>
            <a:r>
              <a:rPr lang="de-DE" sz="2000" dirty="0"/>
              <a:t>Gelebtes Vorbild der Gastgeber </a:t>
            </a:r>
            <a:endParaRPr lang="de-DE" sz="2000" dirty="0" smtClean="0"/>
          </a:p>
          <a:p>
            <a:pPr eaLnBrk="1" hangingPunct="1"/>
            <a:r>
              <a:rPr lang="de-DE" sz="2000" dirty="0" smtClean="0"/>
              <a:t>     motiviert </a:t>
            </a:r>
            <a:r>
              <a:rPr lang="de-DE" sz="2000" dirty="0"/>
              <a:t>Gäste zum </a:t>
            </a:r>
            <a:r>
              <a:rPr lang="de-DE" sz="2000" dirty="0" smtClean="0"/>
              <a:t>eigenen </a:t>
            </a:r>
          </a:p>
          <a:p>
            <a:pPr eaLnBrk="1" hangingPunct="1"/>
            <a:r>
              <a:rPr lang="de-DE" sz="2000" dirty="0"/>
              <a:t> </a:t>
            </a:r>
            <a:r>
              <a:rPr lang="de-DE" sz="2000" dirty="0" smtClean="0"/>
              <a:t>    Handeln</a:t>
            </a:r>
          </a:p>
        </p:txBody>
      </p:sp>
      <p:pic>
        <p:nvPicPr>
          <p:cNvPr id="14" name="Grafik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3457" y="4516173"/>
            <a:ext cx="1992261" cy="1494197"/>
          </a:xfrm>
          <a:prstGeom prst="rect">
            <a:avLst/>
          </a:prstGeom>
        </p:spPr>
      </p:pic>
      <p:pic>
        <p:nvPicPr>
          <p:cNvPr id="15"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696" y="3084402"/>
            <a:ext cx="1008313" cy="1344417"/>
          </a:xfrm>
          <a:prstGeom prst="rect">
            <a:avLst/>
          </a:prstGeom>
        </p:spPr>
      </p:pic>
      <p:sp>
        <p:nvSpPr>
          <p:cNvPr id="16" name="Rechteck 6"/>
          <p:cNvSpPr>
            <a:spLocks noChangeArrowheads="1"/>
          </p:cNvSpPr>
          <p:nvPr/>
        </p:nvSpPr>
        <p:spPr bwMode="auto">
          <a:xfrm>
            <a:off x="452386" y="4551112"/>
            <a:ext cx="463859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charset="0"/>
              <a:buChar char="•"/>
            </a:pPr>
            <a:endParaRPr lang="de-DE" sz="1000" dirty="0"/>
          </a:p>
          <a:p>
            <a:pPr marL="342900" indent="-342900" eaLnBrk="1" hangingPunct="1">
              <a:buFont typeface="Arial" charset="0"/>
              <a:buChar char="•"/>
            </a:pPr>
            <a:r>
              <a:rPr lang="de-DE" sz="2000" dirty="0" smtClean="0"/>
              <a:t>Stadtökologie und Gärtnerinnen / Gärtner beraten und informieren beim </a:t>
            </a:r>
            <a:r>
              <a:rPr lang="de-DE" sz="2000" dirty="0" err="1" smtClean="0"/>
              <a:t>Apéro</a:t>
            </a:r>
            <a:endParaRPr lang="de-DE" sz="2000" dirty="0" smtClean="0"/>
          </a:p>
        </p:txBody>
      </p:sp>
      <p:sp>
        <p:nvSpPr>
          <p:cNvPr id="17" name="Rechteck 6"/>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Wie funktioniert </a:t>
            </a:r>
            <a:r>
              <a:rPr lang="de-DE" sz="2400" b="1" i="1" dirty="0" smtClean="0"/>
              <a:t>Natur findet Stadt</a:t>
            </a:r>
            <a:r>
              <a:rPr lang="de-DE" sz="2400" b="1" dirty="0" smtClean="0"/>
              <a:t>? </a:t>
            </a:r>
          </a:p>
        </p:txBody>
      </p:sp>
      <p:pic>
        <p:nvPicPr>
          <p:cNvPr id="19" name="Grafi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2850" y="3753427"/>
            <a:ext cx="900523" cy="675392"/>
          </a:xfrm>
          <a:prstGeom prst="rect">
            <a:avLst/>
          </a:prstGeom>
        </p:spPr>
      </p:pic>
    </p:spTree>
    <p:extLst>
      <p:ext uri="{BB962C8B-B14F-4D97-AF65-F5344CB8AC3E}">
        <p14:creationId xmlns:p14="http://schemas.microsoft.com/office/powerpoint/2010/main" val="797808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452386" y="1702939"/>
            <a:ext cx="4143365"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sz="2000" dirty="0"/>
          </a:p>
          <a:p>
            <a:pPr eaLnBrk="1" hangingPunct="1"/>
            <a:r>
              <a:rPr lang="de-DE" sz="2000" b="1" dirty="0" err="1" smtClean="0"/>
              <a:t>Apéro</a:t>
            </a:r>
            <a:r>
              <a:rPr lang="de-DE" sz="2000" b="1" dirty="0" smtClean="0"/>
              <a:t> als naturfreundliche Tupperware-Party</a:t>
            </a:r>
            <a:r>
              <a:rPr lang="de-DE" sz="2000" dirty="0" smtClean="0"/>
              <a:t>:</a:t>
            </a:r>
          </a:p>
          <a:p>
            <a:pPr eaLnBrk="1" hangingPunct="1"/>
            <a:endParaRPr lang="de-DE" sz="900" dirty="0" smtClean="0"/>
          </a:p>
          <a:p>
            <a:pPr marL="342900" indent="-342900" eaLnBrk="1" hangingPunct="1">
              <a:buFont typeface="Arial" charset="0"/>
              <a:buChar char="•"/>
            </a:pPr>
            <a:r>
              <a:rPr lang="de-DE" sz="2000" dirty="0" smtClean="0"/>
              <a:t>Auszeichnung der Projektteilnehmenden mit einem Gartentorschild</a:t>
            </a:r>
          </a:p>
          <a:p>
            <a:pPr marL="342900" indent="-342900" eaLnBrk="1" hangingPunct="1">
              <a:buFont typeface="Arial" charset="0"/>
              <a:buChar char="•"/>
            </a:pPr>
            <a:endParaRPr lang="de-DE" sz="900" dirty="0" smtClean="0"/>
          </a:p>
          <a:p>
            <a:pPr marL="342900" indent="-342900" eaLnBrk="1" hangingPunct="1">
              <a:buFont typeface="Arial" charset="0"/>
              <a:buChar char="•"/>
            </a:pPr>
            <a:r>
              <a:rPr lang="de-DE" sz="2000" dirty="0" smtClean="0"/>
              <a:t>Überreichung eines finanziellen Beitrags (CHF 50)</a:t>
            </a:r>
          </a:p>
          <a:p>
            <a:pPr marL="342900" indent="-342900" eaLnBrk="1" hangingPunct="1">
              <a:buFont typeface="Arial" charset="0"/>
              <a:buChar char="•"/>
            </a:pPr>
            <a:endParaRPr lang="de-DE" sz="900" dirty="0" smtClean="0"/>
          </a:p>
          <a:p>
            <a:pPr marL="342900" indent="-342900" eaLnBrk="1" hangingPunct="1">
              <a:buFont typeface="Arial" charset="0"/>
              <a:buChar char="•"/>
            </a:pPr>
            <a:r>
              <a:rPr lang="de-DE" sz="2000" dirty="0" smtClean="0"/>
              <a:t>Ein </a:t>
            </a:r>
            <a:r>
              <a:rPr lang="de-DE" sz="2000" dirty="0" err="1" smtClean="0"/>
              <a:t>Apéro</a:t>
            </a:r>
            <a:r>
              <a:rPr lang="de-DE" sz="2000" dirty="0" smtClean="0"/>
              <a:t>-Korb unterstützt die Gastgebenden bei der Durchführung des </a:t>
            </a:r>
            <a:r>
              <a:rPr lang="de-DE" sz="2000" dirty="0" err="1" smtClean="0"/>
              <a:t>Apéros</a:t>
            </a:r>
            <a:endParaRPr lang="de-DE" sz="2000" dirty="0" smtClean="0"/>
          </a:p>
        </p:txBody>
      </p:sp>
      <p:sp>
        <p:nvSpPr>
          <p:cNvPr id="4" name="Rechteck 6"/>
          <p:cNvSpPr>
            <a:spLocks noChangeArrowheads="1"/>
          </p:cNvSpPr>
          <p:nvPr/>
        </p:nvSpPr>
        <p:spPr bwMode="auto">
          <a:xfrm>
            <a:off x="6695118" y="832664"/>
            <a:ext cx="214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Privatgärten?</a:t>
            </a:r>
            <a:endParaRPr lang="de-CH" altLang="de-DE" sz="3200" b="1" dirty="0" smtClean="0">
              <a:solidFill>
                <a:schemeClr val="tx2"/>
              </a:solidFill>
              <a:latin typeface="+mj-lt"/>
              <a:ea typeface="+mj-ea"/>
              <a:cs typeface="+mj-cs"/>
            </a:endParaRPr>
          </a:p>
        </p:txBody>
      </p:sp>
      <p:pic>
        <p:nvPicPr>
          <p:cNvPr id="8"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63779" y="4650601"/>
            <a:ext cx="1410189" cy="1057642"/>
          </a:xfrm>
          <a:prstGeom prst="rect">
            <a:avLst/>
          </a:prstGeom>
        </p:spPr>
      </p:pic>
      <p:pic>
        <p:nvPicPr>
          <p:cNvPr id="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335" y="1761282"/>
            <a:ext cx="1487946" cy="1983928"/>
          </a:xfrm>
          <a:prstGeom prst="rect">
            <a:avLst/>
          </a:prstGeom>
        </p:spPr>
      </p:pic>
      <p:pic>
        <p:nvPicPr>
          <p:cNvPr id="11"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636" y="1396632"/>
            <a:ext cx="1505015" cy="1738096"/>
          </a:xfrm>
          <a:prstGeom prst="rect">
            <a:avLst/>
          </a:prstGeom>
        </p:spPr>
      </p:pic>
      <p:pic>
        <p:nvPicPr>
          <p:cNvPr id="12"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0028" y="3225486"/>
            <a:ext cx="1810239" cy="1357679"/>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26147" y="1691175"/>
            <a:ext cx="1580205" cy="1185154"/>
          </a:xfrm>
          <a:prstGeom prst="rect">
            <a:avLst/>
          </a:prstGeom>
        </p:spPr>
      </p:pic>
      <p:pic>
        <p:nvPicPr>
          <p:cNvPr id="14" name="Grafik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3724" y="4833455"/>
            <a:ext cx="815004" cy="1086671"/>
          </a:xfrm>
          <a:prstGeom prst="rect">
            <a:avLst/>
          </a:prstGeom>
        </p:spPr>
      </p:pic>
      <p:pic>
        <p:nvPicPr>
          <p:cNvPr id="15" name="Grafik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3533" y="4703598"/>
            <a:ext cx="1712520" cy="1284390"/>
          </a:xfrm>
          <a:prstGeom prst="rect">
            <a:avLst/>
          </a:prstGeom>
          <a:ln>
            <a:solidFill>
              <a:schemeClr val="bg1">
                <a:lumMod val="85000"/>
              </a:schemeClr>
            </a:solidFill>
          </a:ln>
        </p:spPr>
      </p:pic>
      <p:pic>
        <p:nvPicPr>
          <p:cNvPr id="16"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8820" y="3465048"/>
            <a:ext cx="1152000" cy="864000"/>
          </a:xfrm>
          <a:prstGeom prst="rect">
            <a:avLst/>
          </a:prstGeom>
        </p:spPr>
      </p:pic>
      <p:sp>
        <p:nvSpPr>
          <p:cNvPr id="17" name="Rechteck 6"/>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Wie funktioniert </a:t>
            </a:r>
            <a:r>
              <a:rPr lang="de-DE" sz="2400" b="1" i="1" dirty="0" smtClean="0"/>
              <a:t>Natur findet Stadt</a:t>
            </a:r>
            <a:r>
              <a:rPr lang="de-DE" sz="2400" b="1" dirty="0" smtClean="0"/>
              <a:t>? </a:t>
            </a:r>
          </a:p>
        </p:txBody>
      </p:sp>
    </p:spTree>
    <p:extLst>
      <p:ext uri="{BB962C8B-B14F-4D97-AF65-F5344CB8AC3E}">
        <p14:creationId xmlns:p14="http://schemas.microsoft.com/office/powerpoint/2010/main" val="1536864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549275" y="2013463"/>
            <a:ext cx="8054975" cy="558800"/>
          </a:xfrm>
        </p:spPr>
        <p:txBody>
          <a:bodyPr/>
          <a:lstStyle/>
          <a:p>
            <a:pPr eaLnBrk="1" hangingPunct="1"/>
            <a:r>
              <a:rPr lang="de-CH" altLang="de-DE" dirty="0" smtClean="0">
                <a:solidFill>
                  <a:schemeClr val="bg1">
                    <a:lumMod val="65000"/>
                  </a:schemeClr>
                </a:solidFill>
              </a:rPr>
              <a:t>Worum geht es bei </a:t>
            </a:r>
            <a:r>
              <a:rPr lang="de-CH" altLang="de-DE" i="1" dirty="0" smtClean="0">
                <a:solidFill>
                  <a:schemeClr val="bg1">
                    <a:lumMod val="65000"/>
                  </a:schemeClr>
                </a:solidFill>
              </a:rPr>
              <a:t>Natur findet Stadt</a:t>
            </a:r>
            <a:r>
              <a:rPr lang="de-CH" altLang="de-DE" dirty="0" smtClean="0">
                <a:solidFill>
                  <a:schemeClr val="bg1">
                    <a:lumMod val="65000"/>
                  </a:schemeClr>
                </a:solidFill>
              </a:rPr>
              <a:t>?</a:t>
            </a:r>
          </a:p>
        </p:txBody>
      </p:sp>
      <p:sp>
        <p:nvSpPr>
          <p:cNvPr id="6147" name="Rechteck 6"/>
          <p:cNvSpPr>
            <a:spLocks noChangeArrowheads="1"/>
          </p:cNvSpPr>
          <p:nvPr/>
        </p:nvSpPr>
        <p:spPr bwMode="auto">
          <a:xfrm>
            <a:off x="468314" y="2563149"/>
            <a:ext cx="7116394"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de-CH" altLang="de-DE" sz="2400" dirty="0" smtClean="0">
                <a:solidFill>
                  <a:schemeClr val="bg1">
                    <a:lumMod val="65000"/>
                  </a:schemeClr>
                </a:solidFill>
              </a:rPr>
              <a:t>Was beinhaltet das Projekt?</a:t>
            </a:r>
          </a:p>
          <a:p>
            <a:pPr eaLnBrk="1" hangingPunct="1"/>
            <a:endParaRPr lang="de-CH" altLang="de-DE" sz="1400" b="1" dirty="0">
              <a:solidFill>
                <a:schemeClr val="tx2"/>
              </a:solidFill>
              <a:latin typeface="+mj-lt"/>
              <a:ea typeface="+mj-ea"/>
              <a:cs typeface="+mj-cs"/>
            </a:endParaRPr>
          </a:p>
          <a:p>
            <a:pPr eaLnBrk="1" hangingPunct="1"/>
            <a:endParaRPr lang="de-CH" altLang="de-DE" sz="1600" b="1" dirty="0" smtClean="0">
              <a:solidFill>
                <a:schemeClr val="tx2"/>
              </a:solidFill>
              <a:latin typeface="+mj-lt"/>
              <a:ea typeface="+mj-ea"/>
              <a:cs typeface="+mj-cs"/>
            </a:endParaRPr>
          </a:p>
          <a:p>
            <a:pPr eaLnBrk="1" hangingPunct="1"/>
            <a:r>
              <a:rPr lang="de-CH" altLang="de-DE" sz="3200" b="1" dirty="0" smtClean="0">
                <a:solidFill>
                  <a:schemeClr val="tx2"/>
                </a:solidFill>
                <a:latin typeface="+mj-lt"/>
                <a:ea typeface="+mj-ea"/>
                <a:cs typeface="+mj-cs"/>
              </a:rPr>
              <a:t>Haben wir die Menschen vom «Wissen zum Handeln» bewegt?</a:t>
            </a:r>
          </a:p>
          <a:p>
            <a:pPr eaLnBrk="1" hangingPunct="1"/>
            <a:endParaRPr lang="de-CH" altLang="de-DE" sz="1200" b="1" dirty="0" smtClean="0">
              <a:solidFill>
                <a:schemeClr val="tx2"/>
              </a:solidFill>
              <a:latin typeface="+mj-lt"/>
              <a:ea typeface="+mj-ea"/>
              <a:cs typeface="+mj-cs"/>
            </a:endParaRPr>
          </a:p>
          <a:p>
            <a:pPr marL="342900" indent="-342900" eaLnBrk="1" hangingPunct="1">
              <a:buFont typeface="Arial" panose="020B0604020202020204" pitchFamily="34" charset="0"/>
              <a:buChar char="•"/>
            </a:pPr>
            <a:r>
              <a:rPr lang="de-CH" altLang="de-DE" sz="2400" dirty="0" smtClean="0"/>
              <a:t>Welches </a:t>
            </a:r>
            <a:r>
              <a:rPr lang="de-CH" altLang="de-DE" sz="2400" dirty="0"/>
              <a:t>Fazit kann sich aus dem 3-jährigen Pilot-Projekt gezogen werden?</a:t>
            </a:r>
          </a:p>
          <a:p>
            <a:pPr marL="342900" indent="-342900" eaLnBrk="1" hangingPunct="1">
              <a:buFont typeface="Arial" panose="020B0604020202020204" pitchFamily="34" charset="0"/>
              <a:buChar char="•"/>
            </a:pPr>
            <a:endParaRPr lang="de-CH" altLang="de-DE" sz="2400" dirty="0"/>
          </a:p>
          <a:p>
            <a:pPr eaLnBrk="1" hangingPunct="1"/>
            <a:endParaRPr lang="de-CH" altLang="de-DE" sz="1600" dirty="0"/>
          </a:p>
        </p:txBody>
      </p:sp>
      <p:pic>
        <p:nvPicPr>
          <p:cNvPr id="5"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65" y="957980"/>
            <a:ext cx="1805673" cy="800944"/>
          </a:xfrm>
          <a:prstGeom prst="rect">
            <a:avLst/>
          </a:prstGeom>
        </p:spPr>
      </p:pic>
    </p:spTree>
    <p:extLst>
      <p:ext uri="{BB962C8B-B14F-4D97-AF65-F5344CB8AC3E}">
        <p14:creationId xmlns:p14="http://schemas.microsoft.com/office/powerpoint/2010/main" val="13815395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bwMode="auto">
          <a:xfrm>
            <a:off x="558264" y="1961546"/>
            <a:ext cx="8054975" cy="340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cs typeface="Arial" charset="0"/>
              </a:defRPr>
            </a:lvl2pPr>
            <a:lvl3pPr algn="l" rtl="0" eaLnBrk="0" fontAlgn="base" hangingPunct="0">
              <a:spcBef>
                <a:spcPct val="0"/>
              </a:spcBef>
              <a:spcAft>
                <a:spcPct val="0"/>
              </a:spcAft>
              <a:defRPr sz="3200" b="1">
                <a:solidFill>
                  <a:schemeClr val="tx2"/>
                </a:solidFill>
                <a:latin typeface="Arial" charset="0"/>
                <a:cs typeface="Arial" charset="0"/>
              </a:defRPr>
            </a:lvl3pPr>
            <a:lvl4pPr algn="l" rtl="0" eaLnBrk="0" fontAlgn="base" hangingPunct="0">
              <a:spcBef>
                <a:spcPct val="0"/>
              </a:spcBef>
              <a:spcAft>
                <a:spcPct val="0"/>
              </a:spcAft>
              <a:defRPr sz="3200" b="1">
                <a:solidFill>
                  <a:schemeClr val="tx2"/>
                </a:solidFill>
                <a:latin typeface="Arial" charset="0"/>
                <a:cs typeface="Arial" charset="0"/>
              </a:defRPr>
            </a:lvl4pPr>
            <a:lvl5pPr algn="l" rtl="0" eaLnBrk="0" fontAlgn="base" hangingPunct="0">
              <a:spcBef>
                <a:spcPct val="0"/>
              </a:spcBef>
              <a:spcAft>
                <a:spcPct val="0"/>
              </a:spcAft>
              <a:defRPr sz="3200" b="1">
                <a:solidFill>
                  <a:schemeClr val="tx2"/>
                </a:solidFill>
                <a:latin typeface="Arial" charset="0"/>
                <a:cs typeface="Arial" charset="0"/>
              </a:defRPr>
            </a:lvl5pPr>
            <a:lvl6pPr marL="457200" algn="l" rtl="0" fontAlgn="base">
              <a:spcBef>
                <a:spcPct val="0"/>
              </a:spcBef>
              <a:spcAft>
                <a:spcPct val="0"/>
              </a:spcAft>
              <a:defRPr sz="3200" b="1">
                <a:solidFill>
                  <a:schemeClr val="tx2"/>
                </a:solidFill>
                <a:latin typeface="Arial" charset="0"/>
                <a:cs typeface="Arial" charset="0"/>
              </a:defRPr>
            </a:lvl6pPr>
            <a:lvl7pPr marL="914400" algn="l" rtl="0" fontAlgn="base">
              <a:spcBef>
                <a:spcPct val="0"/>
              </a:spcBef>
              <a:spcAft>
                <a:spcPct val="0"/>
              </a:spcAft>
              <a:defRPr sz="3200" b="1">
                <a:solidFill>
                  <a:schemeClr val="tx2"/>
                </a:solidFill>
                <a:latin typeface="Arial" charset="0"/>
                <a:cs typeface="Arial" charset="0"/>
              </a:defRPr>
            </a:lvl7pPr>
            <a:lvl8pPr marL="1371600" algn="l" rtl="0" fontAlgn="base">
              <a:spcBef>
                <a:spcPct val="0"/>
              </a:spcBef>
              <a:spcAft>
                <a:spcPct val="0"/>
              </a:spcAft>
              <a:defRPr sz="3200" b="1">
                <a:solidFill>
                  <a:schemeClr val="tx2"/>
                </a:solidFill>
                <a:latin typeface="Arial" charset="0"/>
                <a:cs typeface="Arial" charset="0"/>
              </a:defRPr>
            </a:lvl8pPr>
            <a:lvl9pPr marL="1828800" algn="l" rtl="0" fontAlgn="base">
              <a:spcBef>
                <a:spcPct val="0"/>
              </a:spcBef>
              <a:spcAft>
                <a:spcPct val="0"/>
              </a:spcAft>
              <a:defRPr sz="3200" b="1">
                <a:solidFill>
                  <a:schemeClr val="tx2"/>
                </a:solidFill>
                <a:latin typeface="Arial" charset="0"/>
                <a:cs typeface="Arial" charset="0"/>
              </a:defRPr>
            </a:lvl9pPr>
          </a:lstStyle>
          <a:p>
            <a:pPr marL="457200" indent="-457200" eaLnBrk="1" hangingPunct="1">
              <a:buFont typeface="Arial" charset="0"/>
              <a:buChar char="•"/>
            </a:pPr>
            <a:r>
              <a:rPr lang="de-DE" sz="2400" dirty="0" smtClean="0">
                <a:solidFill>
                  <a:srgbClr val="BE6B00"/>
                </a:solidFill>
              </a:rPr>
              <a:t>Öffentlichen Raum </a:t>
            </a:r>
          </a:p>
          <a:p>
            <a:pPr eaLnBrk="1" hangingPunct="1"/>
            <a:r>
              <a:rPr lang="de-DE" sz="2400" dirty="0">
                <a:solidFill>
                  <a:srgbClr val="BE6B00"/>
                </a:solidFill>
              </a:rPr>
              <a:t> </a:t>
            </a:r>
            <a:r>
              <a:rPr lang="de-DE" sz="2400" dirty="0" smtClean="0">
                <a:solidFill>
                  <a:srgbClr val="BE6B00"/>
                </a:solidFill>
              </a:rPr>
              <a:t>     </a:t>
            </a:r>
            <a:r>
              <a:rPr lang="de-DE" sz="2000" b="0" dirty="0" smtClean="0"/>
              <a:t>über </a:t>
            </a:r>
            <a:r>
              <a:rPr lang="de-DE" sz="2000" b="0" dirty="0"/>
              <a:t>40 </a:t>
            </a:r>
            <a:r>
              <a:rPr lang="de-DE" sz="2000" b="0" dirty="0" smtClean="0"/>
              <a:t>naturnahe Aufwertungen in Baden und Ennetbaden  </a:t>
            </a:r>
          </a:p>
          <a:p>
            <a:pPr eaLnBrk="1" hangingPunct="1"/>
            <a:r>
              <a:rPr lang="de-DE" sz="2000" b="0" dirty="0"/>
              <a:t> </a:t>
            </a:r>
            <a:r>
              <a:rPr lang="de-DE" sz="2000" b="0" dirty="0" smtClean="0"/>
              <a:t>      2015/16 – weitere für 2017/18 geplant </a:t>
            </a:r>
            <a:r>
              <a:rPr lang="de-DE" sz="2000" b="0" dirty="0"/>
              <a:t>– </a:t>
            </a:r>
            <a:r>
              <a:rPr lang="de-DE" sz="2000" b="0" dirty="0" smtClean="0"/>
              <a:t>SR-Beschluss angestrebt.</a:t>
            </a:r>
          </a:p>
          <a:p>
            <a:pPr eaLnBrk="1" hangingPunct="1"/>
            <a:r>
              <a:rPr lang="de-CH" altLang="de-DE" sz="2000" kern="0" dirty="0" smtClean="0"/>
              <a:t> </a:t>
            </a:r>
          </a:p>
          <a:p>
            <a:pPr eaLnBrk="1" hangingPunct="1"/>
            <a:endParaRPr lang="de-CH" altLang="de-DE" sz="2000" kern="0" dirty="0" smtClean="0"/>
          </a:p>
          <a:p>
            <a:pPr marL="457200" indent="-457200" eaLnBrk="1" hangingPunct="1">
              <a:buFont typeface="Arial" charset="0"/>
              <a:buChar char="•"/>
            </a:pPr>
            <a:r>
              <a:rPr lang="de-DE" sz="2400" dirty="0" smtClean="0">
                <a:solidFill>
                  <a:srgbClr val="BE6B00"/>
                </a:solidFill>
              </a:rPr>
              <a:t>Privat-Gärten </a:t>
            </a:r>
            <a:endParaRPr lang="de-DE" sz="2400" dirty="0">
              <a:solidFill>
                <a:srgbClr val="BE6B00"/>
              </a:solidFill>
            </a:endParaRPr>
          </a:p>
          <a:p>
            <a:pPr eaLnBrk="1" hangingPunct="1"/>
            <a:r>
              <a:rPr lang="de-DE" sz="2000" dirty="0"/>
              <a:t> </a:t>
            </a:r>
            <a:r>
              <a:rPr lang="de-DE" sz="2000" dirty="0" smtClean="0"/>
              <a:t>      </a:t>
            </a:r>
            <a:r>
              <a:rPr lang="de-DE" sz="2000" b="0" dirty="0" smtClean="0"/>
              <a:t>47 Anmeldungen – 72 % (34) haben Gärten naturnah gestaltet. </a:t>
            </a:r>
          </a:p>
          <a:p>
            <a:pPr eaLnBrk="1" hangingPunct="1"/>
            <a:r>
              <a:rPr lang="de-DE" altLang="de-DE" sz="2000" b="0" kern="0" dirty="0" smtClean="0"/>
              <a:t>       Umfeld der Projektteilnehmenden wurde ebenfalls in ihren   </a:t>
            </a:r>
          </a:p>
          <a:p>
            <a:pPr eaLnBrk="1" hangingPunct="1"/>
            <a:r>
              <a:rPr lang="de-DE" altLang="de-DE" sz="2000" b="0" kern="0" dirty="0"/>
              <a:t> </a:t>
            </a:r>
            <a:r>
              <a:rPr lang="de-DE" altLang="de-DE" sz="2000" b="0" kern="0" dirty="0" smtClean="0"/>
              <a:t>      Gärten für den Naturschutz aktiv. </a:t>
            </a:r>
          </a:p>
          <a:p>
            <a:pPr eaLnBrk="1" hangingPunct="1"/>
            <a:r>
              <a:rPr lang="de-DE" altLang="de-DE" sz="2000" b="0" kern="0" dirty="0" smtClean="0"/>
              <a:t>       Verbreitung der Projektidee hat funktioniert.</a:t>
            </a:r>
          </a:p>
          <a:p>
            <a:pPr eaLnBrk="1" hangingPunct="1"/>
            <a:r>
              <a:rPr lang="de-CH" altLang="de-DE" b="0" kern="0" dirty="0" smtClean="0"/>
              <a:t/>
            </a:r>
            <a:br>
              <a:rPr lang="de-CH" altLang="de-DE" b="0" kern="0" dirty="0" smtClean="0"/>
            </a:br>
            <a:r>
              <a:rPr lang="de-CH" altLang="de-DE" kern="0" dirty="0" smtClean="0"/>
              <a:t/>
            </a:r>
            <a:br>
              <a:rPr lang="de-CH" altLang="de-DE" kern="0" dirty="0" smtClean="0"/>
            </a:br>
            <a:r>
              <a:rPr lang="de-CH" altLang="de-DE" kern="0" dirty="0" smtClean="0"/>
              <a:t/>
            </a:r>
            <a:br>
              <a:rPr lang="de-CH" altLang="de-DE" kern="0" dirty="0" smtClean="0"/>
            </a:br>
            <a:r>
              <a:rPr lang="de-CH" altLang="de-DE" kern="0" dirty="0" smtClean="0"/>
              <a:t/>
            </a:r>
            <a:br>
              <a:rPr lang="de-CH" altLang="de-DE" kern="0" dirty="0" smtClean="0"/>
            </a:br>
            <a:endParaRPr lang="de-CH" altLang="de-DE" kern="0" dirty="0" smtClean="0"/>
          </a:p>
        </p:txBody>
      </p:sp>
      <p:sp>
        <p:nvSpPr>
          <p:cNvPr id="7" name="Rechteck 6"/>
          <p:cNvSpPr>
            <a:spLocks noChangeArrowheads="1"/>
          </p:cNvSpPr>
          <p:nvPr/>
        </p:nvSpPr>
        <p:spPr bwMode="auto">
          <a:xfrm>
            <a:off x="6695118" y="832664"/>
            <a:ext cx="1918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1200" dirty="0" smtClean="0"/>
              <a:t>Bilanz</a:t>
            </a:r>
            <a:endParaRPr lang="de-CH" altLang="de-DE" sz="3200" b="1" dirty="0" smtClean="0">
              <a:solidFill>
                <a:schemeClr val="tx2"/>
              </a:solidFill>
              <a:latin typeface="+mj-lt"/>
              <a:ea typeface="+mj-ea"/>
              <a:cs typeface="+mj-cs"/>
            </a:endParaRPr>
          </a:p>
        </p:txBody>
      </p:sp>
      <p:sp>
        <p:nvSpPr>
          <p:cNvPr id="4" name="Rechteck 3"/>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Bilanz</a:t>
            </a:r>
          </a:p>
        </p:txBody>
      </p:sp>
    </p:spTree>
    <p:extLst>
      <p:ext uri="{BB962C8B-B14F-4D97-AF65-F5344CB8AC3E}">
        <p14:creationId xmlns:p14="http://schemas.microsoft.com/office/powerpoint/2010/main" val="16299173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468314" y="1993664"/>
            <a:ext cx="711639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de-CH" altLang="de-DE" sz="2400" dirty="0" smtClean="0"/>
              <a:t>Welche Erkenntnisse konnten wir gewinnen?</a:t>
            </a:r>
          </a:p>
          <a:p>
            <a:pPr marL="342900" indent="-342900" eaLnBrk="1" hangingPunct="1">
              <a:buFont typeface="Arial" panose="020B0604020202020204" pitchFamily="34" charset="0"/>
              <a:buChar char="•"/>
            </a:pPr>
            <a:endParaRPr lang="de-CH" altLang="de-DE" sz="2400" dirty="0" smtClean="0"/>
          </a:p>
          <a:p>
            <a:pPr eaLnBrk="1" hangingPunct="1"/>
            <a:endParaRPr lang="de-CH" altLang="de-DE" sz="2400" dirty="0" smtClean="0"/>
          </a:p>
          <a:p>
            <a:pPr marL="342900" indent="-342900" eaLnBrk="1" hangingPunct="1">
              <a:buFont typeface="Arial" panose="020B0604020202020204" pitchFamily="34" charset="0"/>
              <a:buChar char="•"/>
            </a:pPr>
            <a:r>
              <a:rPr lang="de-CH" altLang="de-DE" sz="2400" dirty="0" smtClean="0"/>
              <a:t>Was sollten andere Städte und Gemeinden bei ihren Förderprogrammen beachten?</a:t>
            </a:r>
          </a:p>
          <a:p>
            <a:pPr marL="342900" indent="-342900" eaLnBrk="1" hangingPunct="1">
              <a:buFont typeface="Arial" panose="020B0604020202020204" pitchFamily="34" charset="0"/>
              <a:buChar char="•"/>
            </a:pPr>
            <a:endParaRPr lang="de-CH" altLang="de-DE" sz="2400" dirty="0" smtClean="0"/>
          </a:p>
          <a:p>
            <a:pPr marL="342900" indent="-342900" eaLnBrk="1" hangingPunct="1">
              <a:buFont typeface="Arial" panose="020B0604020202020204" pitchFamily="34" charset="0"/>
              <a:buChar char="•"/>
            </a:pPr>
            <a:endParaRPr lang="de-CH" altLang="de-DE" sz="1600" dirty="0"/>
          </a:p>
        </p:txBody>
      </p:sp>
      <p:sp>
        <p:nvSpPr>
          <p:cNvPr id="5" name="Rechteck 6"/>
          <p:cNvSpPr>
            <a:spLocks noChangeArrowheads="1"/>
          </p:cNvSpPr>
          <p:nvPr/>
        </p:nvSpPr>
        <p:spPr bwMode="auto">
          <a:xfrm>
            <a:off x="6682054" y="832664"/>
            <a:ext cx="2004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1200" dirty="0" smtClean="0"/>
              <a:t>Fazit</a:t>
            </a:r>
            <a:endParaRPr lang="de-CH" altLang="de-DE" sz="3200" b="1" dirty="0" smtClean="0">
              <a:solidFill>
                <a:schemeClr val="tx2"/>
              </a:solidFill>
              <a:latin typeface="+mj-lt"/>
              <a:ea typeface="+mj-ea"/>
              <a:cs typeface="+mj-cs"/>
            </a:endParaRPr>
          </a:p>
        </p:txBody>
      </p:sp>
      <p:sp>
        <p:nvSpPr>
          <p:cNvPr id="7" name="Rechteck 6"/>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Fazit</a:t>
            </a:r>
          </a:p>
        </p:txBody>
      </p:sp>
    </p:spTree>
    <p:extLst>
      <p:ext uri="{BB962C8B-B14F-4D97-AF65-F5344CB8AC3E}">
        <p14:creationId xmlns:p14="http://schemas.microsoft.com/office/powerpoint/2010/main" val="7337525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549275" y="1859683"/>
            <a:ext cx="8054975" cy="422943"/>
          </a:xfrm>
        </p:spPr>
        <p:txBody>
          <a:bodyPr/>
          <a:lstStyle/>
          <a:p>
            <a:pPr eaLnBrk="1" hangingPunct="1"/>
            <a:r>
              <a:rPr lang="de-CH" altLang="de-DE" sz="2000" smtClean="0">
                <a:solidFill>
                  <a:srgbClr val="BE6B00"/>
                </a:solidFill>
              </a:rPr>
              <a:t>öffentlicher </a:t>
            </a:r>
            <a:r>
              <a:rPr lang="de-CH" altLang="de-DE" sz="2000" dirty="0" smtClean="0">
                <a:solidFill>
                  <a:srgbClr val="BE6B00"/>
                </a:solidFill>
              </a:rPr>
              <a:t>Raum</a:t>
            </a:r>
            <a:endParaRPr lang="de-CH" altLang="de-DE" sz="2000" dirty="0">
              <a:solidFill>
                <a:srgbClr val="BE6B00"/>
              </a:solidFill>
            </a:endParaRPr>
          </a:p>
        </p:txBody>
      </p:sp>
      <p:sp>
        <p:nvSpPr>
          <p:cNvPr id="6147" name="Rechteck 6"/>
          <p:cNvSpPr>
            <a:spLocks noChangeArrowheads="1"/>
          </p:cNvSpPr>
          <p:nvPr/>
        </p:nvSpPr>
        <p:spPr bwMode="auto">
          <a:xfrm>
            <a:off x="468313" y="2365778"/>
            <a:ext cx="821848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de-CH" altLang="de-DE" sz="2000" dirty="0" smtClean="0"/>
              <a:t>Städte und Gemeinden müssen mit gutem Beispiel vorangehen</a:t>
            </a:r>
          </a:p>
          <a:p>
            <a:pPr marL="342900" indent="-342900" eaLnBrk="1" hangingPunct="1">
              <a:buFont typeface="Arial" panose="020B0604020202020204" pitchFamily="34" charset="0"/>
              <a:buChar char="•"/>
            </a:pPr>
            <a:endParaRPr lang="de-CH" altLang="de-DE" sz="900" dirty="0" smtClean="0"/>
          </a:p>
          <a:p>
            <a:pPr marL="342900" indent="-342900" eaLnBrk="1" hangingPunct="1">
              <a:buFont typeface="Arial" panose="020B0604020202020204" pitchFamily="34" charset="0"/>
              <a:buChar char="•"/>
            </a:pPr>
            <a:r>
              <a:rPr lang="de-CH" altLang="de-DE" sz="2000" dirty="0" smtClean="0"/>
              <a:t>frühe Einbindung aller wichtigen Akteure (Verwaltung, Quartier-/Naturschutzvereine)</a:t>
            </a:r>
          </a:p>
          <a:p>
            <a:pPr marL="342900" indent="-342900" eaLnBrk="1" hangingPunct="1">
              <a:buFont typeface="Arial" panose="020B0604020202020204" pitchFamily="34" charset="0"/>
              <a:buChar char="•"/>
            </a:pPr>
            <a:endParaRPr lang="de-CH" altLang="de-DE" sz="900" dirty="0" smtClean="0"/>
          </a:p>
          <a:p>
            <a:pPr marL="342900" indent="-342900" eaLnBrk="1" hangingPunct="1">
              <a:buFont typeface="Arial" panose="020B0604020202020204" pitchFamily="34" charset="0"/>
              <a:buChar char="•"/>
            </a:pPr>
            <a:r>
              <a:rPr lang="de-CH" altLang="de-DE" sz="2000" dirty="0" smtClean="0"/>
              <a:t>Standards für naturnahe Aufwertungen definieren / festlegen</a:t>
            </a:r>
          </a:p>
          <a:p>
            <a:pPr marL="342900" indent="-342900" eaLnBrk="1" hangingPunct="1">
              <a:buFont typeface="Arial" panose="020B0604020202020204" pitchFamily="34" charset="0"/>
              <a:buChar char="•"/>
            </a:pPr>
            <a:endParaRPr lang="de-CH" altLang="de-DE" sz="900" dirty="0" smtClean="0"/>
          </a:p>
          <a:p>
            <a:pPr marL="342900" indent="-342900" eaLnBrk="1" hangingPunct="1">
              <a:buFont typeface="Arial" panose="020B0604020202020204" pitchFamily="34" charset="0"/>
              <a:buChar char="•"/>
            </a:pPr>
            <a:r>
              <a:rPr lang="de-CH" altLang="de-DE" sz="2000" dirty="0" smtClean="0"/>
              <a:t>Aufwertungen im öffentlichen Raum gut kommunizieren (Medien, Infotafeln/Schilder </a:t>
            </a:r>
            <a:r>
              <a:rPr lang="de-CH" altLang="de-DE" sz="1600" dirty="0" smtClean="0"/>
              <a:t>sind kostengünstige Werbeaktionen</a:t>
            </a:r>
            <a:r>
              <a:rPr lang="de-CH" altLang="de-DE" sz="2000" dirty="0" smtClean="0"/>
              <a:t>) / Anwohner nicht überfordern</a:t>
            </a:r>
          </a:p>
          <a:p>
            <a:pPr marL="342900" indent="-342900" eaLnBrk="1" hangingPunct="1">
              <a:buFont typeface="Arial" panose="020B0604020202020204" pitchFamily="34" charset="0"/>
              <a:buChar char="•"/>
            </a:pPr>
            <a:endParaRPr lang="de-CH" altLang="de-DE" sz="900" dirty="0" smtClean="0"/>
          </a:p>
          <a:p>
            <a:pPr marL="342900" indent="-342900" eaLnBrk="1" hangingPunct="1">
              <a:buFont typeface="Arial" panose="020B0604020202020204" pitchFamily="34" charset="0"/>
              <a:buChar char="•"/>
            </a:pPr>
            <a:r>
              <a:rPr lang="de-CH" altLang="de-DE" sz="2000" dirty="0" smtClean="0"/>
              <a:t>Projektwebsite </a:t>
            </a:r>
            <a:r>
              <a:rPr lang="de-CH" altLang="de-DE" sz="2000" u="sng" dirty="0" err="1" smtClean="0">
                <a:solidFill>
                  <a:srgbClr val="0070C0"/>
                </a:solidFill>
              </a:rPr>
              <a:t>www.naturfindetstadt.ch</a:t>
            </a:r>
            <a:r>
              <a:rPr lang="de-CH" altLang="de-DE" sz="2000" dirty="0" smtClean="0"/>
              <a:t> / Massnahmenkatalog nutzen – steht den Kommunen zur Verfügung.</a:t>
            </a:r>
          </a:p>
        </p:txBody>
      </p:sp>
      <p:sp>
        <p:nvSpPr>
          <p:cNvPr id="5" name="Rechteck 6"/>
          <p:cNvSpPr>
            <a:spLocks noChangeArrowheads="1"/>
          </p:cNvSpPr>
          <p:nvPr/>
        </p:nvSpPr>
        <p:spPr bwMode="auto">
          <a:xfrm>
            <a:off x="6682054" y="832664"/>
            <a:ext cx="2004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1200" dirty="0" smtClean="0"/>
              <a:t>Fazit</a:t>
            </a:r>
            <a:endParaRPr lang="de-CH" altLang="de-DE" sz="3200" b="1" dirty="0" smtClean="0">
              <a:solidFill>
                <a:schemeClr val="tx2"/>
              </a:solidFill>
              <a:latin typeface="+mj-lt"/>
              <a:ea typeface="+mj-ea"/>
              <a:cs typeface="+mj-cs"/>
            </a:endParaRPr>
          </a:p>
        </p:txBody>
      </p:sp>
      <p:pic>
        <p:nvPicPr>
          <p:cNvPr id="6"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898" y="1539227"/>
            <a:ext cx="1064596" cy="766549"/>
          </a:xfrm>
          <a:prstGeom prst="rect">
            <a:avLst/>
          </a:prstGeom>
        </p:spPr>
      </p:pic>
      <p:sp>
        <p:nvSpPr>
          <p:cNvPr id="8" name="Rechteck 7"/>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Fazit</a:t>
            </a:r>
          </a:p>
        </p:txBody>
      </p:sp>
    </p:spTree>
    <p:extLst>
      <p:ext uri="{BB962C8B-B14F-4D97-AF65-F5344CB8AC3E}">
        <p14:creationId xmlns:p14="http://schemas.microsoft.com/office/powerpoint/2010/main" val="10982049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550067" y="1829700"/>
            <a:ext cx="8054975" cy="397380"/>
          </a:xfrm>
        </p:spPr>
        <p:txBody>
          <a:bodyPr/>
          <a:lstStyle/>
          <a:p>
            <a:pPr eaLnBrk="1" hangingPunct="1"/>
            <a:r>
              <a:rPr lang="de-CH" altLang="de-DE" sz="2000" dirty="0" smtClean="0">
                <a:solidFill>
                  <a:srgbClr val="BE6B00"/>
                </a:solidFill>
              </a:rPr>
              <a:t>Privatgärten </a:t>
            </a:r>
            <a:r>
              <a:rPr lang="de-CH" altLang="de-DE" sz="2000" dirty="0">
                <a:solidFill>
                  <a:srgbClr val="BE6B00"/>
                </a:solidFill>
              </a:rPr>
              <a:t>– </a:t>
            </a:r>
            <a:r>
              <a:rPr lang="de-CH" altLang="de-DE" sz="2000" dirty="0" smtClean="0">
                <a:solidFill>
                  <a:srgbClr val="BE6B00"/>
                </a:solidFill>
              </a:rPr>
              <a:t>was motiviert Menschen zu aktivem Naturschutz? </a:t>
            </a:r>
            <a:endParaRPr lang="de-CH" altLang="de-DE" sz="2000" dirty="0">
              <a:solidFill>
                <a:srgbClr val="BE6B00"/>
              </a:solidFill>
            </a:endParaRPr>
          </a:p>
        </p:txBody>
      </p:sp>
      <p:sp>
        <p:nvSpPr>
          <p:cNvPr id="6147" name="Rechteck 6"/>
          <p:cNvSpPr>
            <a:spLocks noChangeArrowheads="1"/>
          </p:cNvSpPr>
          <p:nvPr/>
        </p:nvSpPr>
        <p:spPr bwMode="auto">
          <a:xfrm>
            <a:off x="468313" y="2354199"/>
            <a:ext cx="821848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de-CH" altLang="de-DE" sz="2000" dirty="0" smtClean="0"/>
              <a:t>Förderprogramme für private Gärten auf min. 2 Jahre ansetzen </a:t>
            </a:r>
          </a:p>
          <a:p>
            <a:pPr marL="342900" indent="-342900" eaLnBrk="1" hangingPunct="1">
              <a:buFont typeface="Arial" panose="020B0604020202020204" pitchFamily="34" charset="0"/>
              <a:buChar char="•"/>
            </a:pPr>
            <a:endParaRPr lang="de-CH" altLang="de-DE" sz="900" dirty="0" smtClean="0"/>
          </a:p>
          <a:p>
            <a:pPr marL="342900" lvl="0" indent="-342900" eaLnBrk="1" hangingPunct="1">
              <a:buFont typeface="Arial" panose="020B0604020202020204" pitchFamily="34" charset="0"/>
              <a:buChar char="•"/>
            </a:pPr>
            <a:r>
              <a:rPr lang="de-CH" sz="2000" dirty="0"/>
              <a:t>v</a:t>
            </a:r>
            <a:r>
              <a:rPr lang="de-DE" sz="2000" dirty="0" err="1" smtClean="0"/>
              <a:t>ielfältige</a:t>
            </a:r>
            <a:r>
              <a:rPr lang="de-DE" sz="2000" dirty="0" smtClean="0"/>
              <a:t> Werbeaktionen mit persönlichem </a:t>
            </a:r>
            <a:r>
              <a:rPr lang="de-DE" sz="2000" dirty="0"/>
              <a:t>Kontakt </a:t>
            </a:r>
            <a:r>
              <a:rPr lang="de-DE" sz="2000" dirty="0" smtClean="0"/>
              <a:t>(Standaktionen</a:t>
            </a:r>
            <a:r>
              <a:rPr lang="de-DE" sz="2000" dirty="0"/>
              <a:t>, </a:t>
            </a:r>
            <a:r>
              <a:rPr lang="de-DE" sz="2000" dirty="0" smtClean="0"/>
              <a:t>Exkursionen) </a:t>
            </a:r>
            <a:r>
              <a:rPr lang="de-DE" sz="2000" dirty="0"/>
              <a:t>steigern die Sensibilisierung </a:t>
            </a:r>
            <a:r>
              <a:rPr lang="de-DE" sz="2000" dirty="0" smtClean="0"/>
              <a:t>und Identifikation mit dem gemeinsam Biodiversitätsziel</a:t>
            </a:r>
          </a:p>
          <a:p>
            <a:pPr marL="342900" lvl="0" indent="-342900" eaLnBrk="1" hangingPunct="1">
              <a:buFont typeface="Arial" panose="020B0604020202020204" pitchFamily="34" charset="0"/>
              <a:buChar char="•"/>
            </a:pPr>
            <a:endParaRPr lang="de-DE" sz="900" dirty="0" smtClean="0"/>
          </a:p>
          <a:p>
            <a:pPr marL="342900" indent="-342900" eaLnBrk="1" hangingPunct="1">
              <a:buFont typeface="Arial" panose="020B0604020202020204" pitchFamily="34" charset="0"/>
              <a:buChar char="•"/>
            </a:pPr>
            <a:r>
              <a:rPr lang="de-CH" altLang="de-DE" sz="2000" dirty="0"/>
              <a:t>professionelle Beratungsangebote </a:t>
            </a:r>
            <a:r>
              <a:rPr lang="de-CH" altLang="de-DE" sz="2000" dirty="0" smtClean="0"/>
              <a:t>anbieten (persönliche Gartenberatungen / </a:t>
            </a:r>
            <a:r>
              <a:rPr lang="de-CH" altLang="de-DE" sz="2000" dirty="0"/>
              <a:t>Kurse motivieren </a:t>
            </a:r>
            <a:r>
              <a:rPr lang="de-CH" altLang="de-DE" sz="2000" dirty="0" smtClean="0"/>
              <a:t>Private </a:t>
            </a:r>
            <a:r>
              <a:rPr lang="de-CH" altLang="de-DE" sz="2000" dirty="0"/>
              <a:t>aktiv zu </a:t>
            </a:r>
            <a:r>
              <a:rPr lang="de-CH" altLang="de-DE" sz="2000" dirty="0" smtClean="0"/>
              <a:t>werden; </a:t>
            </a:r>
            <a:r>
              <a:rPr lang="de-CH" altLang="de-DE" sz="2000" dirty="0"/>
              <a:t>Qualitätssicherung</a:t>
            </a:r>
            <a:r>
              <a:rPr lang="de-CH" altLang="de-DE" sz="2000" dirty="0" smtClean="0"/>
              <a:t>)</a:t>
            </a:r>
          </a:p>
          <a:p>
            <a:pPr marL="342900" indent="-342900" eaLnBrk="1" hangingPunct="1">
              <a:buFont typeface="Arial" panose="020B0604020202020204" pitchFamily="34" charset="0"/>
              <a:buChar char="•"/>
            </a:pPr>
            <a:endParaRPr lang="de-CH" altLang="de-DE" sz="900" dirty="0" smtClean="0"/>
          </a:p>
          <a:p>
            <a:pPr marL="342900" indent="-342900" eaLnBrk="1" hangingPunct="1">
              <a:buFont typeface="Arial" panose="020B0604020202020204" pitchFamily="34" charset="0"/>
              <a:buChar char="•"/>
            </a:pPr>
            <a:r>
              <a:rPr lang="de-CH" altLang="de-DE" sz="2000" dirty="0"/>
              <a:t>d</a:t>
            </a:r>
            <a:r>
              <a:rPr lang="de-CH" altLang="de-DE" sz="2000" dirty="0" smtClean="0"/>
              <a:t>en persönlichen Austausch fördern. Plattformen bieten, damit Freunden und Nachbarn vom Engagement für die Natur erfahren.</a:t>
            </a:r>
          </a:p>
        </p:txBody>
      </p:sp>
      <p:sp>
        <p:nvSpPr>
          <p:cNvPr id="5" name="Rechteck 6"/>
          <p:cNvSpPr>
            <a:spLocks noChangeArrowheads="1"/>
          </p:cNvSpPr>
          <p:nvPr/>
        </p:nvSpPr>
        <p:spPr bwMode="auto">
          <a:xfrm>
            <a:off x="6682054" y="832664"/>
            <a:ext cx="2004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1200" dirty="0" smtClean="0"/>
              <a:t>Fazit</a:t>
            </a:r>
            <a:endParaRPr lang="de-CH" altLang="de-DE" sz="3200" b="1" dirty="0" smtClean="0">
              <a:solidFill>
                <a:schemeClr val="tx2"/>
              </a:solidFill>
              <a:latin typeface="+mj-lt"/>
              <a:ea typeface="+mj-ea"/>
              <a:cs typeface="+mj-cs"/>
            </a:endParaRPr>
          </a:p>
        </p:txBody>
      </p:sp>
      <p:pic>
        <p:nvPicPr>
          <p:cNvPr id="6"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48" y="1848229"/>
            <a:ext cx="3858017" cy="2893512"/>
          </a:xfrm>
          <a:prstGeom prst="rect">
            <a:avLst/>
          </a:prstGeom>
        </p:spPr>
      </p:pic>
      <p:sp>
        <p:nvSpPr>
          <p:cNvPr id="7" name="Rechteck 6"/>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Fazit</a:t>
            </a:r>
          </a:p>
        </p:txBody>
      </p:sp>
    </p:spTree>
    <p:extLst>
      <p:ext uri="{BB962C8B-B14F-4D97-AF65-F5344CB8AC3E}">
        <p14:creationId xmlns:p14="http://schemas.microsoft.com/office/powerpoint/2010/main" val="1608393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452386" y="2295498"/>
            <a:ext cx="7915759"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de-DE" sz="2000" dirty="0" smtClean="0"/>
              <a:t>Wertschätzung </a:t>
            </a:r>
            <a:r>
              <a:rPr lang="de-DE" sz="2000" dirty="0"/>
              <a:t>und Anerkennung </a:t>
            </a:r>
            <a:r>
              <a:rPr lang="de-DE" sz="2000" dirty="0" smtClean="0"/>
              <a:t>steigern Motivation </a:t>
            </a:r>
            <a:r>
              <a:rPr lang="de-DE" sz="2000" dirty="0"/>
              <a:t>und </a:t>
            </a:r>
            <a:r>
              <a:rPr lang="de-DE" sz="2000" dirty="0" smtClean="0"/>
              <a:t>Identifikation</a:t>
            </a:r>
            <a:r>
              <a:rPr lang="de-DE" sz="2000" dirty="0" smtClean="0">
                <a:sym typeface="Wingdings"/>
              </a:rPr>
              <a:t></a:t>
            </a:r>
            <a:r>
              <a:rPr lang="de-DE" sz="2000" dirty="0" smtClean="0"/>
              <a:t> Die Leistung der privaten Gartenbesitzenden publizieren / kommuniziere.</a:t>
            </a:r>
          </a:p>
          <a:p>
            <a:pPr eaLnBrk="1" hangingPunct="1"/>
            <a:r>
              <a:rPr lang="de-DE" sz="2000" dirty="0" smtClean="0"/>
              <a:t>     Die </a:t>
            </a:r>
            <a:r>
              <a:rPr lang="de-DE" sz="2000" dirty="0"/>
              <a:t>gezeigte Anerkennung fördert </a:t>
            </a:r>
            <a:r>
              <a:rPr lang="de-DE" sz="2000" dirty="0" smtClean="0"/>
              <a:t>die </a:t>
            </a:r>
            <a:r>
              <a:rPr lang="de-DE" sz="2000" dirty="0"/>
              <a:t>Sensibilisierung und </a:t>
            </a:r>
            <a:endParaRPr lang="de-DE" sz="2000" dirty="0" smtClean="0"/>
          </a:p>
          <a:p>
            <a:pPr eaLnBrk="1" hangingPunct="1"/>
            <a:r>
              <a:rPr lang="de-DE" sz="2000" dirty="0"/>
              <a:t> </a:t>
            </a:r>
            <a:r>
              <a:rPr lang="de-DE" sz="2000" dirty="0" smtClean="0"/>
              <a:t>    Nachahmung </a:t>
            </a:r>
            <a:r>
              <a:rPr lang="de-DE" sz="2000" dirty="0"/>
              <a:t>im Umfeld der Projektteilnehmenden</a:t>
            </a:r>
            <a:r>
              <a:rPr lang="de-DE" sz="2000" dirty="0" smtClean="0"/>
              <a:t>.</a:t>
            </a:r>
          </a:p>
          <a:p>
            <a:pPr eaLnBrk="1" hangingPunct="1"/>
            <a:endParaRPr lang="de-DE" sz="1000" dirty="0" smtClean="0"/>
          </a:p>
          <a:p>
            <a:pPr eaLnBrk="1" hangingPunct="1"/>
            <a:endParaRPr lang="de-DE" sz="900" dirty="0" smtClean="0"/>
          </a:p>
          <a:p>
            <a:pPr marL="342900" indent="-342900" eaLnBrk="1" hangingPunct="1">
              <a:buFont typeface="Arial" charset="0"/>
              <a:buChar char="•"/>
            </a:pPr>
            <a:r>
              <a:rPr lang="de-DE" sz="2000" dirty="0" smtClean="0"/>
              <a:t>“</a:t>
            </a:r>
            <a:r>
              <a:rPr lang="de-DE" sz="2000" dirty="0"/>
              <a:t>Volksnähe” ist angesagt! </a:t>
            </a:r>
            <a:endParaRPr lang="de-DE" sz="2000" dirty="0" smtClean="0"/>
          </a:p>
          <a:p>
            <a:pPr eaLnBrk="1" hangingPunct="1"/>
            <a:r>
              <a:rPr lang="de-DE" sz="2000" dirty="0"/>
              <a:t> </a:t>
            </a:r>
            <a:r>
              <a:rPr lang="de-DE" sz="2000" dirty="0" smtClean="0"/>
              <a:t>    Das persönliche Gespräch bei Gartenberatungen, am Infostand</a:t>
            </a:r>
            <a:r>
              <a:rPr lang="de-DE" sz="2000" dirty="0"/>
              <a:t>, </a:t>
            </a:r>
            <a:endParaRPr lang="de-DE" sz="2000" dirty="0" smtClean="0"/>
          </a:p>
          <a:p>
            <a:pPr eaLnBrk="1" hangingPunct="1"/>
            <a:r>
              <a:rPr lang="de-DE" sz="2000" dirty="0"/>
              <a:t> </a:t>
            </a:r>
            <a:r>
              <a:rPr lang="de-DE" sz="2000" dirty="0" smtClean="0"/>
              <a:t>    bei Gartenrundgängen und Exkursionen </a:t>
            </a:r>
            <a:r>
              <a:rPr lang="de-DE" sz="2000" dirty="0"/>
              <a:t>oder </a:t>
            </a:r>
            <a:r>
              <a:rPr lang="de-DE" sz="2000" dirty="0" smtClean="0"/>
              <a:t>beim </a:t>
            </a:r>
            <a:r>
              <a:rPr lang="de-DE" sz="2000" dirty="0" err="1"/>
              <a:t>Apéro</a:t>
            </a:r>
            <a:r>
              <a:rPr lang="de-DE" sz="2000" dirty="0"/>
              <a:t> </a:t>
            </a:r>
            <a:r>
              <a:rPr lang="de-DE" sz="2000" dirty="0" smtClean="0"/>
              <a:t>wird     </a:t>
            </a:r>
          </a:p>
          <a:p>
            <a:pPr eaLnBrk="1" hangingPunct="1"/>
            <a:r>
              <a:rPr lang="de-DE" sz="2000" dirty="0"/>
              <a:t> </a:t>
            </a:r>
            <a:r>
              <a:rPr lang="de-DE" sz="2000" dirty="0" smtClean="0"/>
              <a:t>    sehr</a:t>
            </a:r>
            <a:r>
              <a:rPr lang="de-DE" sz="2000" dirty="0"/>
              <a:t> </a:t>
            </a:r>
            <a:r>
              <a:rPr lang="de-DE" sz="2000" dirty="0" smtClean="0"/>
              <a:t>geschätzt und honoriert. </a:t>
            </a:r>
            <a:endParaRPr lang="de-DE" sz="2000" dirty="0"/>
          </a:p>
        </p:txBody>
      </p:sp>
      <p:sp>
        <p:nvSpPr>
          <p:cNvPr id="5" name="Rechteck 6"/>
          <p:cNvSpPr>
            <a:spLocks noChangeArrowheads="1"/>
          </p:cNvSpPr>
          <p:nvPr/>
        </p:nvSpPr>
        <p:spPr bwMode="auto">
          <a:xfrm>
            <a:off x="6682054" y="832664"/>
            <a:ext cx="2004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1200" dirty="0" smtClean="0"/>
              <a:t>Fazit</a:t>
            </a:r>
            <a:endParaRPr lang="de-CH" altLang="de-DE" sz="3200" b="1" dirty="0" smtClean="0">
              <a:solidFill>
                <a:schemeClr val="tx2"/>
              </a:solidFill>
              <a:latin typeface="+mj-lt"/>
              <a:ea typeface="+mj-ea"/>
              <a:cs typeface="+mj-cs"/>
            </a:endParaRPr>
          </a:p>
        </p:txBody>
      </p:sp>
      <p:sp>
        <p:nvSpPr>
          <p:cNvPr id="7" name="Rectangle 7"/>
          <p:cNvSpPr>
            <a:spLocks noGrp="1" noChangeArrowheads="1"/>
          </p:cNvSpPr>
          <p:nvPr>
            <p:ph type="title"/>
          </p:nvPr>
        </p:nvSpPr>
        <p:spPr>
          <a:xfrm>
            <a:off x="550067" y="1829700"/>
            <a:ext cx="8054975" cy="397380"/>
          </a:xfrm>
        </p:spPr>
        <p:txBody>
          <a:bodyPr/>
          <a:lstStyle/>
          <a:p>
            <a:pPr eaLnBrk="1" hangingPunct="1"/>
            <a:r>
              <a:rPr lang="de-CH" altLang="de-DE" sz="2000" dirty="0" smtClean="0">
                <a:solidFill>
                  <a:srgbClr val="BE6B00"/>
                </a:solidFill>
              </a:rPr>
              <a:t>Privatgärten </a:t>
            </a:r>
            <a:r>
              <a:rPr lang="de-CH" altLang="de-DE" sz="2000" dirty="0">
                <a:solidFill>
                  <a:srgbClr val="BE6B00"/>
                </a:solidFill>
              </a:rPr>
              <a:t>– </a:t>
            </a:r>
            <a:r>
              <a:rPr lang="de-CH" altLang="de-DE" sz="2000" dirty="0" smtClean="0">
                <a:solidFill>
                  <a:srgbClr val="BE6B00"/>
                </a:solidFill>
              </a:rPr>
              <a:t>was motiviert Menschen zu aktivem Naturschutz? </a:t>
            </a:r>
            <a:endParaRPr lang="de-CH" altLang="de-DE" sz="2000" dirty="0">
              <a:solidFill>
                <a:srgbClr val="BE6B00"/>
              </a:solidFill>
            </a:endParaRPr>
          </a:p>
        </p:txBody>
      </p:sp>
      <p:sp>
        <p:nvSpPr>
          <p:cNvPr id="8" name="Rechteck 7"/>
          <p:cNvSpPr>
            <a:spLocks noChangeArrowheads="1"/>
          </p:cNvSpPr>
          <p:nvPr/>
        </p:nvSpPr>
        <p:spPr bwMode="auto">
          <a:xfrm>
            <a:off x="452386" y="1299617"/>
            <a:ext cx="768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Fazit</a:t>
            </a:r>
          </a:p>
        </p:txBody>
      </p:sp>
    </p:spTree>
    <p:extLst>
      <p:ext uri="{BB962C8B-B14F-4D97-AF65-F5344CB8AC3E}">
        <p14:creationId xmlns:p14="http://schemas.microsoft.com/office/powerpoint/2010/main" val="15746000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549275" y="1882833"/>
            <a:ext cx="8054975" cy="688090"/>
          </a:xfrm>
        </p:spPr>
        <p:txBody>
          <a:bodyPr/>
          <a:lstStyle/>
          <a:p>
            <a:pPr lvl="0" eaLnBrk="1" hangingPunct="1"/>
            <a:r>
              <a:rPr lang="de-DE" sz="2400" dirty="0">
                <a:solidFill>
                  <a:srgbClr val="BE6B00"/>
                </a:solidFill>
              </a:rPr>
              <a:t>Feedbacks “direkt von der </a:t>
            </a:r>
            <a:r>
              <a:rPr lang="de-DE" sz="2400" dirty="0" err="1">
                <a:solidFill>
                  <a:srgbClr val="BE6B00"/>
                </a:solidFill>
              </a:rPr>
              <a:t>Strasse</a:t>
            </a:r>
            <a:r>
              <a:rPr lang="de-DE" sz="2400" dirty="0">
                <a:solidFill>
                  <a:srgbClr val="BE6B00"/>
                </a:solidFill>
              </a:rPr>
              <a:t>”:</a:t>
            </a:r>
            <a:r>
              <a:rPr lang="de-DE" sz="2400" dirty="0"/>
              <a:t/>
            </a:r>
            <a:br>
              <a:rPr lang="de-DE" sz="2400" dirty="0"/>
            </a:br>
            <a:r>
              <a:rPr lang="de-CH" altLang="de-DE" sz="2400" dirty="0" smtClean="0"/>
              <a:t/>
            </a:r>
            <a:br>
              <a:rPr lang="de-CH" altLang="de-DE" sz="2400" dirty="0" smtClean="0"/>
            </a:br>
            <a:endParaRPr lang="de-CH" altLang="de-DE" sz="2000" dirty="0">
              <a:solidFill>
                <a:srgbClr val="BE6B00"/>
              </a:solidFill>
            </a:endParaRPr>
          </a:p>
        </p:txBody>
      </p:sp>
      <p:sp>
        <p:nvSpPr>
          <p:cNvPr id="6147" name="Rechteck 6"/>
          <p:cNvSpPr>
            <a:spLocks noChangeArrowheads="1"/>
          </p:cNvSpPr>
          <p:nvPr/>
        </p:nvSpPr>
        <p:spPr bwMode="auto">
          <a:xfrm>
            <a:off x="558265" y="2694832"/>
            <a:ext cx="804598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charset="0"/>
              <a:buChar char="•"/>
            </a:pPr>
            <a:r>
              <a:rPr lang="de-DE" sz="2000" b="1" dirty="0" smtClean="0"/>
              <a:t>“</a:t>
            </a:r>
            <a:r>
              <a:rPr lang="de-DE" sz="2000" b="1" dirty="0"/>
              <a:t>Ihr macht, dass die Natur in die Stadt kommt</a:t>
            </a:r>
            <a:r>
              <a:rPr lang="de-DE" sz="2000" dirty="0" smtClean="0"/>
              <a:t>.”</a:t>
            </a:r>
          </a:p>
          <a:p>
            <a:endParaRPr lang="de-DE" sz="2000" dirty="0"/>
          </a:p>
          <a:p>
            <a:pPr marL="342900" indent="-342900">
              <a:buFont typeface="Arial" charset="0"/>
              <a:buChar char="•"/>
            </a:pPr>
            <a:r>
              <a:rPr lang="de-DE" sz="2000" b="1" dirty="0"/>
              <a:t>“Ich bin stolz auf meine Stadt Baden. Mit dem Projekt sind wir Vorreiter in der Region - die Stadtökologie macht einen </a:t>
            </a:r>
            <a:endParaRPr lang="de-DE" sz="2000" b="1" dirty="0" smtClean="0"/>
          </a:p>
          <a:p>
            <a:r>
              <a:rPr lang="de-DE" sz="2000" b="1" dirty="0" smtClean="0"/>
              <a:t>     guten </a:t>
            </a:r>
            <a:r>
              <a:rPr lang="de-DE" sz="2000" b="1" dirty="0"/>
              <a:t>Job.”</a:t>
            </a:r>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65" y="957980"/>
            <a:ext cx="1805673" cy="800944"/>
          </a:xfrm>
          <a:prstGeom prst="rect">
            <a:avLst/>
          </a:prstGeom>
        </p:spPr>
      </p:pic>
      <p:sp>
        <p:nvSpPr>
          <p:cNvPr id="5" name="Rechteck 6"/>
          <p:cNvSpPr>
            <a:spLocks noChangeArrowheads="1"/>
          </p:cNvSpPr>
          <p:nvPr/>
        </p:nvSpPr>
        <p:spPr bwMode="auto">
          <a:xfrm>
            <a:off x="6682054" y="832664"/>
            <a:ext cx="2004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1200" dirty="0" smtClean="0"/>
              <a:t>Fazit</a:t>
            </a:r>
            <a:endParaRPr lang="de-CH" altLang="de-DE" sz="3200" b="1" dirty="0" smtClean="0">
              <a:solidFill>
                <a:schemeClr val="tx2"/>
              </a:solidFill>
              <a:latin typeface="+mj-lt"/>
              <a:ea typeface="+mj-ea"/>
              <a:cs typeface="+mj-cs"/>
            </a:endParaRPr>
          </a:p>
        </p:txBody>
      </p:sp>
    </p:spTree>
    <p:extLst>
      <p:ext uri="{BB962C8B-B14F-4D97-AF65-F5344CB8AC3E}">
        <p14:creationId xmlns:p14="http://schemas.microsoft.com/office/powerpoint/2010/main" val="313403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549275" y="2013463"/>
            <a:ext cx="8054975" cy="558800"/>
          </a:xfrm>
        </p:spPr>
        <p:txBody>
          <a:bodyPr/>
          <a:lstStyle/>
          <a:p>
            <a:pPr eaLnBrk="1" hangingPunct="1"/>
            <a:r>
              <a:rPr lang="de-CH" altLang="de-DE" dirty="0" smtClean="0"/>
              <a:t>Worum geht es bei </a:t>
            </a:r>
            <a:r>
              <a:rPr lang="de-CH" altLang="de-DE" i="1" dirty="0" smtClean="0"/>
              <a:t>Natur findet Stadt</a:t>
            </a:r>
            <a:r>
              <a:rPr lang="de-CH" altLang="de-DE" dirty="0" smtClean="0"/>
              <a:t>?</a:t>
            </a:r>
          </a:p>
        </p:txBody>
      </p:sp>
      <p:sp>
        <p:nvSpPr>
          <p:cNvPr id="6147" name="Rechteck 6"/>
          <p:cNvSpPr>
            <a:spLocks noChangeArrowheads="1"/>
          </p:cNvSpPr>
          <p:nvPr/>
        </p:nvSpPr>
        <p:spPr bwMode="auto">
          <a:xfrm>
            <a:off x="468314" y="2563149"/>
            <a:ext cx="6762219"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de-CH" altLang="de-DE" sz="2400" dirty="0" smtClean="0"/>
              <a:t>Was beinhaltet das Projekt?</a:t>
            </a:r>
          </a:p>
          <a:p>
            <a:pPr eaLnBrk="1" hangingPunct="1"/>
            <a:endParaRPr lang="de-CH" altLang="de-DE" sz="1400" b="1" dirty="0">
              <a:solidFill>
                <a:schemeClr val="tx2"/>
              </a:solidFill>
              <a:latin typeface="+mj-lt"/>
              <a:ea typeface="+mj-ea"/>
              <a:cs typeface="+mj-cs"/>
            </a:endParaRPr>
          </a:p>
          <a:p>
            <a:pPr eaLnBrk="1" hangingPunct="1"/>
            <a:endParaRPr lang="de-CH" altLang="de-DE" sz="1600" b="1" dirty="0" smtClean="0">
              <a:solidFill>
                <a:schemeClr val="tx2"/>
              </a:solidFill>
              <a:latin typeface="+mj-lt"/>
              <a:ea typeface="+mj-ea"/>
              <a:cs typeface="+mj-cs"/>
            </a:endParaRPr>
          </a:p>
          <a:p>
            <a:pPr eaLnBrk="1" hangingPunct="1"/>
            <a:r>
              <a:rPr lang="de-CH" altLang="de-DE" sz="3200" b="1" dirty="0" smtClean="0">
                <a:solidFill>
                  <a:schemeClr val="tx2"/>
                </a:solidFill>
                <a:latin typeface="+mj-lt"/>
                <a:ea typeface="+mj-ea"/>
                <a:cs typeface="+mj-cs"/>
              </a:rPr>
              <a:t>Haben wir die Menschen vom «Wissen zum Handeln» bewegt?</a:t>
            </a:r>
          </a:p>
          <a:p>
            <a:pPr eaLnBrk="1" hangingPunct="1"/>
            <a:endParaRPr lang="de-CH" altLang="de-DE" sz="1200" b="1" dirty="0" smtClean="0">
              <a:solidFill>
                <a:schemeClr val="tx2"/>
              </a:solidFill>
              <a:latin typeface="+mj-lt"/>
              <a:ea typeface="+mj-ea"/>
              <a:cs typeface="+mj-cs"/>
            </a:endParaRPr>
          </a:p>
          <a:p>
            <a:pPr marL="342900" indent="-342900" eaLnBrk="1" hangingPunct="1">
              <a:buFont typeface="Arial" panose="020B0604020202020204" pitchFamily="34" charset="0"/>
              <a:buChar char="•"/>
            </a:pPr>
            <a:r>
              <a:rPr lang="de-CH" altLang="de-DE" sz="2400" dirty="0" smtClean="0"/>
              <a:t>Welches Fazit kann aus dem 3-jährigen </a:t>
            </a:r>
          </a:p>
          <a:p>
            <a:pPr eaLnBrk="1" hangingPunct="1"/>
            <a:r>
              <a:rPr lang="de-CH" altLang="de-DE" sz="2400" dirty="0"/>
              <a:t> </a:t>
            </a:r>
            <a:r>
              <a:rPr lang="de-CH" altLang="de-DE" sz="2400" dirty="0" smtClean="0"/>
              <a:t>   Pilot-Projekt gezogen werden?</a:t>
            </a:r>
            <a:endParaRPr lang="de-CH" altLang="de-DE" sz="2400" dirty="0"/>
          </a:p>
          <a:p>
            <a:pPr eaLnBrk="1" hangingPunct="1"/>
            <a:endParaRPr lang="de-CH" altLang="de-DE" sz="1600" dirty="0"/>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65" y="957980"/>
            <a:ext cx="1805673" cy="800944"/>
          </a:xfrm>
          <a:prstGeom prst="rect">
            <a:avLst/>
          </a:prstGeom>
        </p:spPr>
      </p:pic>
    </p:spTree>
    <p:extLst>
      <p:ext uri="{BB962C8B-B14F-4D97-AF65-F5344CB8AC3E}">
        <p14:creationId xmlns:p14="http://schemas.microsoft.com/office/powerpoint/2010/main" val="12527966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549275" y="1882832"/>
            <a:ext cx="7890637" cy="3857567"/>
          </a:xfrm>
        </p:spPr>
        <p:txBody>
          <a:bodyPr/>
          <a:lstStyle/>
          <a:p>
            <a:pPr eaLnBrk="1" hangingPunct="1"/>
            <a:r>
              <a:rPr lang="de-CH" altLang="de-DE" sz="2400" dirty="0" smtClean="0"/>
              <a:t>Wie geht es weiter mit </a:t>
            </a:r>
            <a:r>
              <a:rPr lang="de-CH" altLang="de-DE" sz="2400" i="1" dirty="0" smtClean="0"/>
              <a:t>Natur findet Stadt</a:t>
            </a:r>
            <a:r>
              <a:rPr lang="de-CH" altLang="de-DE" sz="2400" dirty="0" smtClean="0"/>
              <a:t>?</a:t>
            </a:r>
            <a:br>
              <a:rPr lang="de-CH" altLang="de-DE" sz="2400" dirty="0" smtClean="0"/>
            </a:br>
            <a:r>
              <a:rPr lang="de-CH" altLang="de-DE" sz="2400" dirty="0"/>
              <a:t/>
            </a:r>
            <a:br>
              <a:rPr lang="de-CH" altLang="de-DE" sz="2400" dirty="0"/>
            </a:br>
            <a:r>
              <a:rPr lang="de-CH" altLang="de-DE" sz="1800" b="0" dirty="0" smtClean="0">
                <a:solidFill>
                  <a:schemeClr val="tx1"/>
                </a:solidFill>
              </a:rPr>
              <a:t>Das Projekt wird von der Stadt Baden übergeben.</a:t>
            </a:r>
            <a:br>
              <a:rPr lang="de-CH" altLang="de-DE" sz="1800" b="0" dirty="0" smtClean="0">
                <a:solidFill>
                  <a:schemeClr val="tx1"/>
                </a:solidFill>
              </a:rPr>
            </a:br>
            <a:r>
              <a:rPr lang="de-CH" altLang="de-DE" sz="1800" b="0" dirty="0" smtClean="0">
                <a:solidFill>
                  <a:schemeClr val="tx1"/>
                </a:solidFill>
              </a:rPr>
              <a:t/>
            </a:r>
            <a:br>
              <a:rPr lang="de-CH" altLang="de-DE" sz="1800" b="0" dirty="0" smtClean="0">
                <a:solidFill>
                  <a:schemeClr val="tx1"/>
                </a:solidFill>
              </a:rPr>
            </a:br>
            <a:r>
              <a:rPr lang="de-CH" altLang="de-DE" sz="1800" b="0" dirty="0" smtClean="0">
                <a:solidFill>
                  <a:schemeClr val="tx1"/>
                </a:solidFill>
              </a:rPr>
              <a:t>Das </a:t>
            </a:r>
            <a:r>
              <a:rPr lang="de-CH" altLang="de-DE" sz="1800" dirty="0" err="1" smtClean="0">
                <a:solidFill>
                  <a:schemeClr val="tx1"/>
                </a:solidFill>
              </a:rPr>
              <a:t>Naturama</a:t>
            </a:r>
            <a:r>
              <a:rPr lang="de-CH" altLang="de-DE" sz="1800" dirty="0" smtClean="0">
                <a:solidFill>
                  <a:schemeClr val="tx1"/>
                </a:solidFill>
              </a:rPr>
              <a:t> Aargau übernimmt 2017 die Trägerschaft.</a:t>
            </a:r>
            <a:r>
              <a:rPr lang="de-CH" altLang="de-DE" sz="1800" b="0" dirty="0" smtClean="0">
                <a:solidFill>
                  <a:schemeClr val="tx1"/>
                </a:solidFill>
              </a:rPr>
              <a:t/>
            </a:r>
            <a:br>
              <a:rPr lang="de-CH" altLang="de-DE" sz="1800" b="0" dirty="0" smtClean="0">
                <a:solidFill>
                  <a:schemeClr val="tx1"/>
                </a:solidFill>
              </a:rPr>
            </a:br>
            <a:r>
              <a:rPr lang="de-CH" altLang="de-DE" sz="1800" b="0" dirty="0" smtClean="0">
                <a:solidFill>
                  <a:schemeClr val="tx1"/>
                </a:solidFill>
              </a:rPr>
              <a:t/>
            </a:r>
            <a:br>
              <a:rPr lang="de-CH" altLang="de-DE" sz="1800" b="0" dirty="0" smtClean="0">
                <a:solidFill>
                  <a:schemeClr val="tx1"/>
                </a:solidFill>
              </a:rPr>
            </a:br>
            <a:r>
              <a:rPr lang="de-CH" altLang="de-DE" sz="1800" dirty="0" smtClean="0">
                <a:solidFill>
                  <a:schemeClr val="tx1"/>
                </a:solidFill>
              </a:rPr>
              <a:t>Ab 2017 können sich Städte und Gemeinden des Kantons AG beim Projekt </a:t>
            </a:r>
            <a:r>
              <a:rPr lang="de-CH" altLang="de-DE" sz="1800" i="1" dirty="0" smtClean="0">
                <a:solidFill>
                  <a:schemeClr val="tx1"/>
                </a:solidFill>
              </a:rPr>
              <a:t>Natur findet Stadt </a:t>
            </a:r>
            <a:r>
              <a:rPr lang="de-CH" altLang="de-DE" sz="1800" dirty="0" smtClean="0">
                <a:solidFill>
                  <a:schemeClr val="tx1"/>
                </a:solidFill>
              </a:rPr>
              <a:t>bewerben (</a:t>
            </a:r>
            <a:r>
              <a:rPr lang="de-CH" altLang="de-DE" sz="1800" u="sng" dirty="0" smtClean="0">
                <a:solidFill>
                  <a:srgbClr val="0070C0"/>
                </a:solidFill>
              </a:rPr>
              <a:t>www.naturfindetstadt.ch</a:t>
            </a:r>
            <a:r>
              <a:rPr lang="de-CH" altLang="de-DE" sz="1800" dirty="0">
                <a:solidFill>
                  <a:schemeClr val="tx1"/>
                </a:solidFill>
              </a:rPr>
              <a:t>)</a:t>
            </a:r>
            <a:r>
              <a:rPr lang="de-CH" altLang="de-DE" sz="1800" dirty="0" smtClean="0">
                <a:solidFill>
                  <a:schemeClr val="tx1"/>
                </a:solidFill>
              </a:rPr>
              <a:t>.</a:t>
            </a:r>
            <a:br>
              <a:rPr lang="de-CH" altLang="de-DE" sz="1800" dirty="0" smtClean="0">
                <a:solidFill>
                  <a:schemeClr val="tx1"/>
                </a:solidFill>
              </a:rPr>
            </a:br>
            <a:r>
              <a:rPr lang="de-CH" altLang="de-DE" sz="1800" b="0" dirty="0" smtClean="0">
                <a:solidFill>
                  <a:schemeClr val="tx1"/>
                </a:solidFill>
              </a:rPr>
              <a:t/>
            </a:r>
            <a:br>
              <a:rPr lang="de-CH" altLang="de-DE" sz="1800" b="0" dirty="0" smtClean="0">
                <a:solidFill>
                  <a:schemeClr val="tx1"/>
                </a:solidFill>
              </a:rPr>
            </a:br>
            <a:r>
              <a:rPr lang="de-CH" altLang="de-DE" sz="1800" b="0" dirty="0" smtClean="0">
                <a:solidFill>
                  <a:schemeClr val="tx1"/>
                </a:solidFill>
              </a:rPr>
              <a:t>Die Projektwebsite wird speziell für diese allgemeine Nutzung umgebaut.</a:t>
            </a:r>
            <a:br>
              <a:rPr lang="de-CH" altLang="de-DE" sz="1800" b="0" dirty="0" smtClean="0">
                <a:solidFill>
                  <a:schemeClr val="tx1"/>
                </a:solidFill>
              </a:rPr>
            </a:br>
            <a:r>
              <a:rPr lang="de-CH" altLang="de-DE" sz="1800" b="0" dirty="0" smtClean="0">
                <a:solidFill>
                  <a:schemeClr val="tx1"/>
                </a:solidFill>
              </a:rPr>
              <a:t>Der Umbau der Projektwebsite erfolgt mit Unterstützung des Innovationsprojekts «Neue Nutzungen» und dem Büro </a:t>
            </a:r>
            <a:r>
              <a:rPr lang="de-CH" altLang="de-DE" sz="1800" b="0" dirty="0" err="1" smtClean="0">
                <a:solidFill>
                  <a:schemeClr val="tx1"/>
                </a:solidFill>
              </a:rPr>
              <a:t>quadra</a:t>
            </a:r>
            <a:r>
              <a:rPr lang="de-CH" altLang="de-DE" sz="1800" b="0" dirty="0" smtClean="0">
                <a:solidFill>
                  <a:schemeClr val="tx1"/>
                </a:solidFill>
              </a:rPr>
              <a:t> GmbH, Zürich</a:t>
            </a:r>
            <a:endParaRPr lang="de-CH" altLang="de-DE" sz="1800" b="0" dirty="0">
              <a:solidFill>
                <a:schemeClr val="tx1"/>
              </a:solidFill>
            </a:endParaRPr>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65" y="957980"/>
            <a:ext cx="1805673" cy="800944"/>
          </a:xfrm>
          <a:prstGeom prst="rect">
            <a:avLst/>
          </a:prstGeom>
        </p:spPr>
      </p:pic>
      <p:sp>
        <p:nvSpPr>
          <p:cNvPr id="5" name="Rechteck 6"/>
          <p:cNvSpPr>
            <a:spLocks noChangeArrowheads="1"/>
          </p:cNvSpPr>
          <p:nvPr/>
        </p:nvSpPr>
        <p:spPr bwMode="auto">
          <a:xfrm>
            <a:off x="6464808" y="832664"/>
            <a:ext cx="22219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e-CH" altLang="de-DE" sz="1200" i="1" dirty="0" smtClean="0"/>
              <a:t>Natur findet Stadt</a:t>
            </a:r>
            <a:r>
              <a:rPr lang="de-CH" altLang="de-DE" sz="1200" dirty="0" smtClean="0"/>
              <a:t> geht weiter!</a:t>
            </a:r>
            <a:endParaRPr lang="de-CH" altLang="de-DE" sz="3200" b="1" dirty="0" smtClean="0">
              <a:solidFill>
                <a:schemeClr val="tx2"/>
              </a:solidFill>
              <a:latin typeface="+mj-lt"/>
              <a:ea typeface="+mj-ea"/>
              <a:cs typeface="+mj-cs"/>
            </a:endParaRPr>
          </a:p>
        </p:txBody>
      </p:sp>
    </p:spTree>
    <p:extLst>
      <p:ext uri="{BB962C8B-B14F-4D97-AF65-F5344CB8AC3E}">
        <p14:creationId xmlns:p14="http://schemas.microsoft.com/office/powerpoint/2010/main" val="3319145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CH" altLang="de-DE" smtClean="0"/>
              <a:t>Herzlichen Dank für Ihre Aufmerksamkeit.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558265" y="1767732"/>
            <a:ext cx="805879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Das </a:t>
            </a:r>
            <a:r>
              <a:rPr lang="de-DE" sz="2000" dirty="0"/>
              <a:t>Projekt </a:t>
            </a:r>
            <a:r>
              <a:rPr lang="de-DE" sz="2000" i="1" dirty="0"/>
              <a:t>Natur findet Stadt</a:t>
            </a:r>
            <a:r>
              <a:rPr lang="de-DE" sz="2000" dirty="0"/>
              <a:t> wurde von </a:t>
            </a:r>
            <a:r>
              <a:rPr lang="de-DE" sz="2000" dirty="0" smtClean="0"/>
              <a:t>der </a:t>
            </a:r>
            <a:r>
              <a:rPr lang="de-DE" sz="2000" b="1" dirty="0" smtClean="0"/>
              <a:t>Stadtökologie Baden </a:t>
            </a:r>
            <a:r>
              <a:rPr lang="de-DE" sz="2000" dirty="0" smtClean="0"/>
              <a:t>entwickelt</a:t>
            </a:r>
            <a:r>
              <a:rPr lang="de-DE" sz="2000" dirty="0"/>
              <a:t>. Projekt-Ausarbeitung 2014, operative Umsetzung 2015 + </a:t>
            </a:r>
            <a:r>
              <a:rPr lang="de-DE" sz="2000" dirty="0" smtClean="0"/>
              <a:t>2016 in Baden und </a:t>
            </a:r>
            <a:r>
              <a:rPr lang="de-DE" sz="2000" dirty="0" err="1" smtClean="0"/>
              <a:t>Ennetbaden</a:t>
            </a:r>
            <a:r>
              <a:rPr lang="de-DE" sz="2000" dirty="0" smtClean="0"/>
              <a:t>.</a:t>
            </a:r>
          </a:p>
          <a:p>
            <a:pPr marL="342900" indent="-342900">
              <a:buFont typeface="Arial" panose="020B0604020202020204" pitchFamily="34" charset="0"/>
              <a:buChar char="•"/>
            </a:pPr>
            <a:endParaRPr lang="de-DE" sz="2000" dirty="0" smtClean="0"/>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65" y="957980"/>
            <a:ext cx="1805673" cy="800944"/>
          </a:xfrm>
          <a:prstGeom prst="rect">
            <a:avLst/>
          </a:prstGeom>
        </p:spPr>
      </p:pic>
    </p:spTree>
    <p:extLst>
      <p:ext uri="{BB962C8B-B14F-4D97-AF65-F5344CB8AC3E}">
        <p14:creationId xmlns:p14="http://schemas.microsoft.com/office/powerpoint/2010/main" val="38807496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558265" y="1767732"/>
            <a:ext cx="805879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smtClean="0"/>
              <a:t>Das </a:t>
            </a:r>
            <a:r>
              <a:rPr lang="de-DE" sz="2000" dirty="0"/>
              <a:t>Projekt </a:t>
            </a:r>
            <a:r>
              <a:rPr lang="de-DE" sz="2000" i="1" dirty="0"/>
              <a:t>Natur findet Stadt</a:t>
            </a:r>
            <a:r>
              <a:rPr lang="de-DE" sz="2000" dirty="0"/>
              <a:t> wurde von </a:t>
            </a:r>
            <a:r>
              <a:rPr lang="de-DE" sz="2000" dirty="0" smtClean="0"/>
              <a:t>der </a:t>
            </a:r>
            <a:r>
              <a:rPr lang="de-DE" sz="2000" b="1" dirty="0" smtClean="0"/>
              <a:t>Stadtökologie Baden </a:t>
            </a:r>
            <a:r>
              <a:rPr lang="de-DE" sz="2000" dirty="0" smtClean="0"/>
              <a:t>entwickelt</a:t>
            </a:r>
            <a:r>
              <a:rPr lang="de-DE" sz="2000" dirty="0"/>
              <a:t>. Projekt-Ausarbeitung 2014, operative Umsetzung 2015 + </a:t>
            </a:r>
            <a:r>
              <a:rPr lang="de-DE" sz="2000" dirty="0" smtClean="0"/>
              <a:t>2016 in Baden und </a:t>
            </a:r>
            <a:r>
              <a:rPr lang="de-DE" sz="2000" dirty="0" err="1" smtClean="0"/>
              <a:t>Ennetbaden</a:t>
            </a:r>
            <a:r>
              <a:rPr lang="de-DE" sz="2000" dirty="0" smtClean="0"/>
              <a:t>.</a:t>
            </a:r>
          </a:p>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r>
              <a:rPr lang="de-DE" sz="2000" dirty="0" smtClean="0"/>
              <a:t>Es basiert </a:t>
            </a:r>
            <a:r>
              <a:rPr lang="de-DE" sz="2000" dirty="0"/>
              <a:t>auf einer Projektidee, die beim </a:t>
            </a:r>
            <a:r>
              <a:rPr lang="de-DE" sz="2000" b="1" dirty="0"/>
              <a:t>Ideen- und Projektpool </a:t>
            </a:r>
            <a:r>
              <a:rPr lang="de-DE" sz="2000" dirty="0"/>
              <a:t>des Kantons Aargau (Abteilung Landschaft und Gewässer, BVU) 2014 </a:t>
            </a:r>
            <a:r>
              <a:rPr lang="de-DE" sz="2000" dirty="0" smtClean="0"/>
              <a:t>ausgezeichnet wurde.</a:t>
            </a:r>
          </a:p>
          <a:p>
            <a:r>
              <a:rPr lang="de-DE" sz="2000" dirty="0" smtClean="0"/>
              <a:t>     </a:t>
            </a:r>
            <a:r>
              <a:rPr lang="de-DE" sz="2000" b="1" dirty="0" smtClean="0"/>
              <a:t>Grundideen:</a:t>
            </a:r>
            <a:endParaRPr lang="de-DE" sz="2000" b="1" dirty="0"/>
          </a:p>
          <a:p>
            <a:pPr marL="1085850" lvl="1" indent="-342900">
              <a:buFont typeface="Symbol" charset="2"/>
              <a:buChar char="-"/>
            </a:pPr>
            <a:r>
              <a:rPr lang="de-DE" sz="2000" dirty="0" smtClean="0"/>
              <a:t>Beratung </a:t>
            </a:r>
            <a:r>
              <a:rPr lang="de-DE" sz="2000" dirty="0"/>
              <a:t>und </a:t>
            </a:r>
            <a:r>
              <a:rPr lang="de-DE" sz="2000" b="1" dirty="0" smtClean="0"/>
              <a:t>Unterstützung </a:t>
            </a:r>
            <a:r>
              <a:rPr lang="de-DE" sz="2000" b="1" dirty="0"/>
              <a:t>zum </a:t>
            </a:r>
            <a:r>
              <a:rPr lang="de-DE" sz="2000" b="1" dirty="0" smtClean="0"/>
              <a:t>Handeln </a:t>
            </a:r>
          </a:p>
          <a:p>
            <a:pPr lvl="1" indent="0"/>
            <a:r>
              <a:rPr lang="de-DE" sz="2000" b="1" dirty="0" smtClean="0">
                <a:solidFill>
                  <a:srgbClr val="E19100"/>
                </a:solidFill>
              </a:rPr>
              <a:t>     </a:t>
            </a:r>
            <a:r>
              <a:rPr lang="de-DE" sz="1600" dirty="0" smtClean="0">
                <a:solidFill>
                  <a:srgbClr val="E19100"/>
                </a:solidFill>
              </a:rPr>
              <a:t>(Gartenberatung, </a:t>
            </a:r>
            <a:r>
              <a:rPr lang="de-DE" sz="1600" dirty="0" err="1" smtClean="0">
                <a:solidFill>
                  <a:srgbClr val="E19100"/>
                </a:solidFill>
              </a:rPr>
              <a:t>Massnahmenkatalog</a:t>
            </a:r>
            <a:r>
              <a:rPr lang="de-DE" sz="1600" dirty="0" smtClean="0">
                <a:solidFill>
                  <a:srgbClr val="E19100"/>
                </a:solidFill>
              </a:rPr>
              <a:t>)</a:t>
            </a:r>
          </a:p>
          <a:p>
            <a:pPr marL="1085850" lvl="1" indent="-342900">
              <a:buFont typeface="Symbol" charset="2"/>
              <a:buChar char="-"/>
            </a:pPr>
            <a:r>
              <a:rPr lang="de-DE" sz="2000" dirty="0" smtClean="0"/>
              <a:t>Kommunikation durch </a:t>
            </a:r>
            <a:r>
              <a:rPr lang="de-DE" sz="2000" b="1" dirty="0" smtClean="0"/>
              <a:t>Mund-zu-Mund-Propaganda</a:t>
            </a:r>
            <a:r>
              <a:rPr lang="de-DE" sz="2000" dirty="0" smtClean="0"/>
              <a:t> </a:t>
            </a:r>
          </a:p>
          <a:p>
            <a:pPr lvl="1" indent="0"/>
            <a:r>
              <a:rPr lang="de-DE" sz="2000" dirty="0">
                <a:solidFill>
                  <a:srgbClr val="E19100"/>
                </a:solidFill>
              </a:rPr>
              <a:t> </a:t>
            </a:r>
            <a:r>
              <a:rPr lang="de-DE" sz="2000" dirty="0" smtClean="0">
                <a:solidFill>
                  <a:srgbClr val="E19100"/>
                </a:solidFill>
              </a:rPr>
              <a:t>    </a:t>
            </a:r>
            <a:r>
              <a:rPr lang="de-DE" sz="1600" dirty="0" smtClean="0">
                <a:solidFill>
                  <a:srgbClr val="E19100"/>
                </a:solidFill>
              </a:rPr>
              <a:t>(</a:t>
            </a:r>
            <a:r>
              <a:rPr lang="de-DE" sz="1600" dirty="0" err="1" smtClean="0">
                <a:solidFill>
                  <a:srgbClr val="E19100"/>
                </a:solidFill>
              </a:rPr>
              <a:t>Apéro</a:t>
            </a:r>
            <a:r>
              <a:rPr lang="de-DE" sz="1600" dirty="0" smtClean="0">
                <a:solidFill>
                  <a:srgbClr val="E19100"/>
                </a:solidFill>
              </a:rPr>
              <a:t> als naturfreundliche Variante der Tupperware-Party)</a:t>
            </a:r>
            <a:r>
              <a:rPr lang="de-DE" sz="1600" dirty="0" smtClean="0"/>
              <a:t>.</a:t>
            </a:r>
          </a:p>
        </p:txBody>
      </p:sp>
      <p:pic>
        <p:nvPicPr>
          <p:cNvPr id="4"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65" y="957980"/>
            <a:ext cx="1805673" cy="800944"/>
          </a:xfrm>
          <a:prstGeom prst="rect">
            <a:avLst/>
          </a:prstGeom>
        </p:spPr>
      </p:pic>
    </p:spTree>
    <p:extLst>
      <p:ext uri="{BB962C8B-B14F-4D97-AF65-F5344CB8AC3E}">
        <p14:creationId xmlns:p14="http://schemas.microsoft.com/office/powerpoint/2010/main" val="1723342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545646" y="1232174"/>
            <a:ext cx="822296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endParaRPr lang="de-DE" sz="2000" dirty="0"/>
          </a:p>
          <a:p>
            <a:r>
              <a:rPr lang="de-DE" sz="2000" b="1" dirty="0" smtClean="0"/>
              <a:t>Förderung von Natur im Siedlungsraum als gemeinsame Aufgabe</a:t>
            </a:r>
            <a:endParaRPr lang="de-CH" altLang="de-DE" sz="3200" b="1" dirty="0" smtClean="0">
              <a:solidFill>
                <a:schemeClr val="tx2"/>
              </a:solidFill>
              <a:latin typeface="+mj-lt"/>
              <a:ea typeface="+mj-ea"/>
              <a:cs typeface="+mj-cs"/>
            </a:endParaRPr>
          </a:p>
          <a:p>
            <a:pPr eaLnBrk="1" hangingPunct="1"/>
            <a:endParaRPr lang="de-CH" altLang="de-DE" sz="1600" dirty="0"/>
          </a:p>
        </p:txBody>
      </p:sp>
      <p:sp>
        <p:nvSpPr>
          <p:cNvPr id="4" name="Rechteck 6"/>
          <p:cNvSpPr>
            <a:spLocks noChangeArrowheads="1"/>
          </p:cNvSpPr>
          <p:nvPr/>
        </p:nvSpPr>
        <p:spPr bwMode="auto">
          <a:xfrm>
            <a:off x="6626878" y="832664"/>
            <a:ext cx="2141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a:t>
            </a:r>
            <a:endParaRPr lang="de-CH" altLang="de-DE" sz="3200" b="1" dirty="0" smtClean="0">
              <a:solidFill>
                <a:schemeClr val="tx2"/>
              </a:solidFill>
              <a:latin typeface="+mj-lt"/>
              <a:ea typeface="+mj-ea"/>
              <a:cs typeface="+mj-cs"/>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608" y="2537890"/>
            <a:ext cx="2979884" cy="2234913"/>
          </a:xfrm>
          <a:prstGeom prst="rect">
            <a:avLst/>
          </a:prstGeom>
        </p:spPr>
      </p:pic>
      <p:sp>
        <p:nvSpPr>
          <p:cNvPr id="6" name="Rechteck 6"/>
          <p:cNvSpPr>
            <a:spLocks noChangeArrowheads="1"/>
          </p:cNvSpPr>
          <p:nvPr/>
        </p:nvSpPr>
        <p:spPr bwMode="auto">
          <a:xfrm>
            <a:off x="545646" y="4229800"/>
            <a:ext cx="3641673"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endParaRPr lang="de-DE" sz="2000" dirty="0"/>
          </a:p>
          <a:p>
            <a:pPr algn="ctr"/>
            <a:r>
              <a:rPr lang="de-DE" dirty="0"/>
              <a:t>i</a:t>
            </a:r>
            <a:r>
              <a:rPr lang="de-DE" dirty="0" smtClean="0"/>
              <a:t>n öffentlichen Grünräumen</a:t>
            </a:r>
          </a:p>
          <a:p>
            <a:pPr algn="ctr"/>
            <a:r>
              <a:rPr lang="de-DE" dirty="0" smtClean="0"/>
              <a:t>(Stadtverwaltung)</a:t>
            </a:r>
          </a:p>
          <a:p>
            <a:pPr eaLnBrk="1" hangingPunct="1"/>
            <a:endParaRPr lang="de-CH" altLang="de-DE" sz="1000" b="1" dirty="0" smtClean="0">
              <a:solidFill>
                <a:schemeClr val="tx2"/>
              </a:solidFill>
              <a:latin typeface="+mj-lt"/>
              <a:ea typeface="+mj-ea"/>
              <a:cs typeface="+mj-cs"/>
            </a:endParaRPr>
          </a:p>
        </p:txBody>
      </p:sp>
      <p:sp>
        <p:nvSpPr>
          <p:cNvPr id="7" name="Rechteck 6"/>
          <p:cNvSpPr>
            <a:spLocks noChangeArrowheads="1"/>
          </p:cNvSpPr>
          <p:nvPr/>
        </p:nvSpPr>
        <p:spPr bwMode="auto">
          <a:xfrm>
            <a:off x="4131233" y="3444302"/>
            <a:ext cx="477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4000" b="1" dirty="0" smtClean="0"/>
              <a:t>+</a:t>
            </a:r>
            <a:endParaRPr lang="de-CH" altLang="de-DE" sz="4000" b="1" dirty="0" smtClean="0">
              <a:solidFill>
                <a:schemeClr val="tx2"/>
              </a:solidFill>
              <a:latin typeface="+mj-lt"/>
              <a:ea typeface="+mj-ea"/>
              <a:cs typeface="+mj-cs"/>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778" y="2537890"/>
            <a:ext cx="2990584" cy="2242937"/>
          </a:xfrm>
          <a:prstGeom prst="rect">
            <a:avLst/>
          </a:prstGeom>
        </p:spPr>
      </p:pic>
      <p:sp>
        <p:nvSpPr>
          <p:cNvPr id="10" name="Rechteck 6"/>
          <p:cNvSpPr>
            <a:spLocks noChangeArrowheads="1"/>
          </p:cNvSpPr>
          <p:nvPr/>
        </p:nvSpPr>
        <p:spPr bwMode="auto">
          <a:xfrm>
            <a:off x="4347797" y="4229800"/>
            <a:ext cx="4119614"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endParaRPr lang="de-DE" sz="2000" dirty="0"/>
          </a:p>
          <a:p>
            <a:pPr algn="ctr"/>
            <a:r>
              <a:rPr lang="de-DE" dirty="0"/>
              <a:t>i</a:t>
            </a:r>
            <a:r>
              <a:rPr lang="de-DE" dirty="0" smtClean="0"/>
              <a:t>n privaten Gärten </a:t>
            </a:r>
          </a:p>
          <a:p>
            <a:pPr algn="ctr"/>
            <a:r>
              <a:rPr lang="de-DE" dirty="0" smtClean="0"/>
              <a:t>(Einwohnende Badens / </a:t>
            </a:r>
            <a:r>
              <a:rPr lang="de-DE" dirty="0" err="1" smtClean="0"/>
              <a:t>Ennetbadens</a:t>
            </a:r>
            <a:r>
              <a:rPr lang="de-DE" dirty="0" smtClean="0"/>
              <a:t>)</a:t>
            </a:r>
          </a:p>
          <a:p>
            <a:pPr eaLnBrk="1" hangingPunct="1"/>
            <a:endParaRPr lang="de-CH" altLang="de-DE" sz="1000" b="1" dirty="0" smtClean="0">
              <a:solidFill>
                <a:schemeClr val="tx2"/>
              </a:solidFill>
              <a:latin typeface="+mj-lt"/>
              <a:ea typeface="+mj-ea"/>
              <a:cs typeface="+mj-cs"/>
            </a:endParaRPr>
          </a:p>
        </p:txBody>
      </p:sp>
      <p:sp>
        <p:nvSpPr>
          <p:cNvPr id="13" name="Rechteck 6"/>
          <p:cNvSpPr>
            <a:spLocks noChangeArrowheads="1"/>
          </p:cNvSpPr>
          <p:nvPr/>
        </p:nvSpPr>
        <p:spPr bwMode="auto">
          <a:xfrm>
            <a:off x="545647" y="961956"/>
            <a:ext cx="71316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smtClean="0"/>
          </a:p>
          <a:p>
            <a:r>
              <a:rPr lang="de-DE" sz="2400" b="1" i="1" dirty="0" smtClean="0"/>
              <a:t>Natur findet Stadt </a:t>
            </a:r>
            <a:r>
              <a:rPr lang="de-DE" sz="2400" b="1" dirty="0" smtClean="0"/>
              <a:t>in Baden / </a:t>
            </a:r>
            <a:r>
              <a:rPr lang="de-DE" sz="2400" b="1" dirty="0" err="1" smtClean="0"/>
              <a:t>Ennetbaden</a:t>
            </a:r>
            <a:endParaRPr lang="de-CH" altLang="de-DE" sz="2400" b="1" dirty="0" smtClean="0">
              <a:solidFill>
                <a:schemeClr val="tx2"/>
              </a:solidFill>
              <a:latin typeface="+mj-lt"/>
              <a:ea typeface="+mj-ea"/>
              <a:cs typeface="+mj-cs"/>
            </a:endParaRPr>
          </a:p>
        </p:txBody>
      </p:sp>
    </p:spTree>
    <p:extLst>
      <p:ext uri="{BB962C8B-B14F-4D97-AF65-F5344CB8AC3E}">
        <p14:creationId xmlns:p14="http://schemas.microsoft.com/office/powerpoint/2010/main" val="661086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9228">
            <a:off x="7826189" y="1889836"/>
            <a:ext cx="930602" cy="670068"/>
          </a:xfrm>
          <a:prstGeom prst="rect">
            <a:avLst/>
          </a:prstGeom>
        </p:spPr>
      </p:pic>
      <p:sp>
        <p:nvSpPr>
          <p:cNvPr id="6147" name="Rechteck 6"/>
          <p:cNvSpPr>
            <a:spLocks noChangeArrowheads="1"/>
          </p:cNvSpPr>
          <p:nvPr/>
        </p:nvSpPr>
        <p:spPr bwMode="auto">
          <a:xfrm>
            <a:off x="468314" y="1022155"/>
            <a:ext cx="813593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smtClean="0"/>
          </a:p>
          <a:p>
            <a:pPr eaLnBrk="1" hangingPunct="1"/>
            <a:r>
              <a:rPr lang="de-CH" altLang="de-DE" sz="2400" b="1" dirty="0" smtClean="0">
                <a:solidFill>
                  <a:schemeClr val="tx2"/>
                </a:solidFill>
                <a:latin typeface="+mj-lt"/>
                <a:ea typeface="+mj-ea"/>
                <a:cs typeface="+mj-cs"/>
              </a:rPr>
              <a:t>Baden und Ennetbaden gestalten und pflegen ihre öffentlichen Grünflächen naturnah</a:t>
            </a:r>
          </a:p>
        </p:txBody>
      </p:sp>
      <p:sp>
        <p:nvSpPr>
          <p:cNvPr id="4" name="Rechteck 6"/>
          <p:cNvSpPr>
            <a:spLocks noChangeArrowheads="1"/>
          </p:cNvSpPr>
          <p:nvPr/>
        </p:nvSpPr>
        <p:spPr bwMode="auto">
          <a:xfrm>
            <a:off x="6695118" y="832664"/>
            <a:ext cx="214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a:t>
            </a:r>
            <a:r>
              <a:rPr lang="de-CH" altLang="de-DE" sz="1200" dirty="0"/>
              <a:t>im </a:t>
            </a:r>
            <a:r>
              <a:rPr lang="de-CH" altLang="de-DE" sz="1200" dirty="0" smtClean="0"/>
              <a:t>öffentlichen </a:t>
            </a:r>
            <a:r>
              <a:rPr lang="de-CH" altLang="de-DE" sz="1200" dirty="0"/>
              <a:t>Raum ?</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570" y="2562097"/>
            <a:ext cx="2598821" cy="1949116"/>
          </a:xfrm>
          <a:prstGeom prst="rect">
            <a:avLst/>
          </a:prstGeom>
        </p:spPr>
      </p:pic>
      <p:sp>
        <p:nvSpPr>
          <p:cNvPr id="6" name="Rechteck 6"/>
          <p:cNvSpPr>
            <a:spLocks noChangeArrowheads="1"/>
          </p:cNvSpPr>
          <p:nvPr/>
        </p:nvSpPr>
        <p:spPr bwMode="auto">
          <a:xfrm>
            <a:off x="468314" y="2514084"/>
            <a:ext cx="231337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dirty="0" smtClean="0"/>
              <a:t>Aufwertungen werden beschildert:</a:t>
            </a:r>
          </a:p>
          <a:p>
            <a:endParaRPr lang="de-DE" sz="900" dirty="0" smtClean="0"/>
          </a:p>
          <a:p>
            <a:pPr marL="285750" indent="-285750">
              <a:buFont typeface="Arial" panose="020B0604020202020204" pitchFamily="34" charset="0"/>
              <a:buChar char="•"/>
            </a:pPr>
            <a:r>
              <a:rPr lang="de-DE" dirty="0" smtClean="0"/>
              <a:t>Vorbildfunktion</a:t>
            </a:r>
          </a:p>
          <a:p>
            <a:pPr marL="285750" indent="-285750">
              <a:buFont typeface="Arial" panose="020B0604020202020204" pitchFamily="34" charset="0"/>
              <a:buChar char="•"/>
            </a:pPr>
            <a:endParaRPr lang="de-DE" sz="900" dirty="0" smtClean="0"/>
          </a:p>
          <a:p>
            <a:pPr marL="285750" indent="-285750">
              <a:buFont typeface="Arial" panose="020B0604020202020204" pitchFamily="34" charset="0"/>
              <a:buChar char="•"/>
            </a:pPr>
            <a:r>
              <a:rPr lang="de-DE" dirty="0" smtClean="0"/>
              <a:t>Biodiversität hat Relevanz</a:t>
            </a:r>
          </a:p>
          <a:p>
            <a:pPr marL="285750" indent="-285750">
              <a:buFont typeface="Arial" panose="020B0604020202020204" pitchFamily="34" charset="0"/>
              <a:buChar char="•"/>
            </a:pPr>
            <a:endParaRPr lang="de-DE" sz="900" dirty="0" smtClean="0"/>
          </a:p>
          <a:p>
            <a:pPr marL="285750" indent="-285750">
              <a:buFont typeface="Arial" panose="020B0604020202020204" pitchFamily="34" charset="0"/>
              <a:buChar char="•"/>
            </a:pPr>
            <a:r>
              <a:rPr lang="de-DE" dirty="0"/>
              <a:t>f</a:t>
            </a:r>
            <a:r>
              <a:rPr lang="de-DE" dirty="0" smtClean="0"/>
              <a:t>achlich gute Beispiele</a:t>
            </a:r>
          </a:p>
          <a:p>
            <a:pPr marL="285750" indent="-285750">
              <a:buFont typeface="Arial" panose="020B0604020202020204" pitchFamily="34" charset="0"/>
              <a:buChar char="•"/>
            </a:pPr>
            <a:endParaRPr lang="de-DE" sz="900" dirty="0" smtClean="0"/>
          </a:p>
          <a:p>
            <a:pPr marL="285750" indent="-285750">
              <a:buFont typeface="Arial" panose="020B0604020202020204" pitchFamily="34" charset="0"/>
              <a:buChar char="•"/>
            </a:pPr>
            <a:r>
              <a:rPr lang="de-DE" dirty="0" smtClean="0"/>
              <a:t>Bewerbung des Projekt </a:t>
            </a:r>
          </a:p>
        </p:txBody>
      </p:sp>
      <p:sp>
        <p:nvSpPr>
          <p:cNvPr id="10" name="Rechteck 6"/>
          <p:cNvSpPr>
            <a:spLocks noChangeArrowheads="1"/>
          </p:cNvSpPr>
          <p:nvPr/>
        </p:nvSpPr>
        <p:spPr bwMode="auto">
          <a:xfrm>
            <a:off x="4223885" y="4335233"/>
            <a:ext cx="411961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endParaRPr lang="de-DE" sz="2000" dirty="0"/>
          </a:p>
          <a:p>
            <a:pPr eaLnBrk="1" hangingPunct="1"/>
            <a:endParaRPr lang="de-CH" altLang="de-DE" sz="1000" b="1" dirty="0" smtClean="0">
              <a:solidFill>
                <a:schemeClr val="tx2"/>
              </a:solidFill>
              <a:latin typeface="+mj-lt"/>
              <a:ea typeface="+mj-ea"/>
              <a:cs typeface="+mj-cs"/>
            </a:endParaRPr>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192" y="4905455"/>
            <a:ext cx="743535" cy="644397"/>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8271" y="2559904"/>
            <a:ext cx="1465126" cy="1953501"/>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7277" y="2549309"/>
            <a:ext cx="1481021" cy="1974694"/>
          </a:xfrm>
          <a:prstGeom prst="rect">
            <a:avLst/>
          </a:prstGeom>
        </p:spPr>
      </p:pic>
    </p:spTree>
    <p:extLst>
      <p:ext uri="{BB962C8B-B14F-4D97-AF65-F5344CB8AC3E}">
        <p14:creationId xmlns:p14="http://schemas.microsoft.com/office/powerpoint/2010/main" val="18742097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hteck 6"/>
          <p:cNvSpPr>
            <a:spLocks noChangeArrowheads="1"/>
          </p:cNvSpPr>
          <p:nvPr/>
        </p:nvSpPr>
        <p:spPr bwMode="auto">
          <a:xfrm>
            <a:off x="580105" y="3160643"/>
            <a:ext cx="82103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000" dirty="0" smtClean="0"/>
              <a:t>Wie bringen wir Menschen dazu das ökologische Potenzial ihrer Privatgärten für die Förderung der </a:t>
            </a:r>
            <a:r>
              <a:rPr lang="de-DE" sz="2000" dirty="0" err="1" smtClean="0"/>
              <a:t>Biodiversiät</a:t>
            </a:r>
            <a:r>
              <a:rPr lang="de-DE" sz="2000" dirty="0" smtClean="0"/>
              <a:t> einzusetzen?</a:t>
            </a:r>
            <a:endParaRPr lang="de-CH" altLang="de-DE" sz="3200" b="1" dirty="0" smtClean="0">
              <a:solidFill>
                <a:schemeClr val="tx2"/>
              </a:solidFill>
              <a:latin typeface="+mj-lt"/>
              <a:ea typeface="+mj-ea"/>
              <a:cs typeface="+mj-cs"/>
            </a:endParaRPr>
          </a:p>
          <a:p>
            <a:pPr eaLnBrk="1" hangingPunct="1"/>
            <a:endParaRPr lang="de-CH" altLang="de-DE" sz="1600" dirty="0"/>
          </a:p>
        </p:txBody>
      </p:sp>
      <p:sp>
        <p:nvSpPr>
          <p:cNvPr id="4" name="Rechteck 6"/>
          <p:cNvSpPr>
            <a:spLocks noChangeArrowheads="1"/>
          </p:cNvSpPr>
          <p:nvPr/>
        </p:nvSpPr>
        <p:spPr bwMode="auto">
          <a:xfrm>
            <a:off x="6695118" y="832664"/>
            <a:ext cx="214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Privatgärten?</a:t>
            </a:r>
            <a:endParaRPr lang="de-CH" altLang="de-DE" sz="3200" b="1" dirty="0" smtClean="0">
              <a:solidFill>
                <a:schemeClr val="tx2"/>
              </a:solidFill>
              <a:latin typeface="+mj-lt"/>
              <a:ea typeface="+mj-ea"/>
              <a:cs typeface="+mj-cs"/>
            </a:endParaRPr>
          </a:p>
        </p:txBody>
      </p:sp>
      <p:sp>
        <p:nvSpPr>
          <p:cNvPr id="5" name="Rechteck 6"/>
          <p:cNvSpPr>
            <a:spLocks noChangeArrowheads="1"/>
          </p:cNvSpPr>
          <p:nvPr/>
        </p:nvSpPr>
        <p:spPr bwMode="auto">
          <a:xfrm>
            <a:off x="516246" y="1361655"/>
            <a:ext cx="2261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Fragestellung</a:t>
            </a:r>
          </a:p>
        </p:txBody>
      </p:sp>
      <p:pic>
        <p:nvPicPr>
          <p:cNvPr id="11"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9526" y="4182076"/>
            <a:ext cx="1929648" cy="1440000"/>
          </a:xfrm>
          <a:prstGeom prst="rect">
            <a:avLst/>
          </a:prstGeom>
        </p:spPr>
      </p:pic>
      <p:pic>
        <p:nvPicPr>
          <p:cNvPr id="12"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502" y="4182076"/>
            <a:ext cx="1920000" cy="1440000"/>
          </a:xfrm>
          <a:prstGeom prst="rect">
            <a:avLst/>
          </a:prstGeom>
        </p:spPr>
      </p:pic>
      <p:pic>
        <p:nvPicPr>
          <p:cNvPr id="13"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966" y="4182076"/>
            <a:ext cx="1920000" cy="1440000"/>
          </a:xfrm>
          <a:prstGeom prst="rect">
            <a:avLst/>
          </a:prstGeom>
        </p:spPr>
      </p:pic>
      <p:sp>
        <p:nvSpPr>
          <p:cNvPr id="14" name="Rechteck 6"/>
          <p:cNvSpPr>
            <a:spLocks noChangeArrowheads="1"/>
          </p:cNvSpPr>
          <p:nvPr/>
        </p:nvSpPr>
        <p:spPr bwMode="auto">
          <a:xfrm>
            <a:off x="545603" y="2025276"/>
            <a:ext cx="8210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sz="2000" dirty="0"/>
          </a:p>
          <a:p>
            <a:r>
              <a:rPr lang="de-DE" sz="2000" b="1" dirty="0" smtClean="0"/>
              <a:t>Wie </a:t>
            </a:r>
            <a:r>
              <a:rPr lang="de-DE" sz="2000" b="1" dirty="0"/>
              <a:t>schaffen wir es Menschen vom „Wissen zum Handeln“ zu bewegen</a:t>
            </a:r>
            <a:r>
              <a:rPr lang="de-DE" sz="2000" b="1" dirty="0" smtClean="0"/>
              <a:t>?</a:t>
            </a:r>
            <a:endParaRPr lang="de-DE" sz="2000" b="1" dirty="0"/>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938" y="4182330"/>
            <a:ext cx="1920000" cy="1440000"/>
          </a:xfrm>
          <a:prstGeom prst="rect">
            <a:avLst/>
          </a:prstGeom>
        </p:spPr>
      </p:pic>
    </p:spTree>
    <p:extLst>
      <p:ext uri="{BB962C8B-B14F-4D97-AF65-F5344CB8AC3E}">
        <p14:creationId xmlns:p14="http://schemas.microsoft.com/office/powerpoint/2010/main" val="1990096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6"/>
          <p:cNvSpPr>
            <a:spLocks noChangeArrowheads="1"/>
          </p:cNvSpPr>
          <p:nvPr/>
        </p:nvSpPr>
        <p:spPr bwMode="auto">
          <a:xfrm>
            <a:off x="6550925" y="832664"/>
            <a:ext cx="221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smtClean="0"/>
              <a:t>Was beinhaltet das Projekt in </a:t>
            </a:r>
          </a:p>
          <a:p>
            <a:pPr eaLnBrk="1" hangingPunct="1"/>
            <a:r>
              <a:rPr lang="de-CH" altLang="de-DE" sz="1200" dirty="0" err="1" smtClean="0"/>
              <a:t>öffentl</a:t>
            </a:r>
            <a:r>
              <a:rPr lang="de-CH" altLang="de-DE" sz="1200" dirty="0" smtClean="0"/>
              <a:t>. und privaten Flächen?</a:t>
            </a:r>
            <a:endParaRPr lang="de-CH" altLang="de-DE" sz="3200" b="1" dirty="0" smtClean="0">
              <a:solidFill>
                <a:schemeClr val="tx2"/>
              </a:solidFill>
              <a:latin typeface="+mj-lt"/>
              <a:ea typeface="+mj-ea"/>
              <a:cs typeface="+mj-cs"/>
            </a:endParaRPr>
          </a:p>
        </p:txBody>
      </p:sp>
      <p:sp>
        <p:nvSpPr>
          <p:cNvPr id="5" name="Rechteck 6"/>
          <p:cNvSpPr>
            <a:spLocks noChangeArrowheads="1"/>
          </p:cNvSpPr>
          <p:nvPr/>
        </p:nvSpPr>
        <p:spPr bwMode="auto">
          <a:xfrm>
            <a:off x="452387" y="1379309"/>
            <a:ext cx="7589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2400" b="1" dirty="0" smtClean="0"/>
              <a:t>4 wichtige Ansätze auf dem Weg zur Antwort</a:t>
            </a:r>
          </a:p>
        </p:txBody>
      </p:sp>
    </p:spTree>
    <p:extLst>
      <p:ext uri="{BB962C8B-B14F-4D97-AF65-F5344CB8AC3E}">
        <p14:creationId xmlns:p14="http://schemas.microsoft.com/office/powerpoint/2010/main" val="1147108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adtBaden Titelfolie">
  <a:themeElements>
    <a:clrScheme name="StadtBaden 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dtBaden Titelfoli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dtBaden 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dtBaden Titelfol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dtBaden Titelfol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dtBaden Titelfol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dtBaden Titelfol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dtBaden Titelfol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dtBaden Titelfol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dtBaden Titelfol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dtBaden Titelfol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dtBaden Titelfol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dtBaden Titelfol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dtBaden Titelfol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dtBaden Folie 1">
  <a:themeElements>
    <a:clrScheme name="StadtBaden Foli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dtBaden Folie 1">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dtBaden Foli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dtBaden Foli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dtBaden Foli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dtBaden Foli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dtBaden Foli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dtBaden Foli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dtBaden Foli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dtBaden Foli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dtBaden Foli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dtBaden Foli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dtBaden Foli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dtBaden Foli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Baden ist</Template>
  <TotalTime>0</TotalTime>
  <Words>1415</Words>
  <Application>Microsoft Macintosh PowerPoint</Application>
  <PresentationFormat>Bildschirmpräsentation (4:3)</PresentationFormat>
  <Paragraphs>214</Paragraphs>
  <Slides>31</Slides>
  <Notes>0</Notes>
  <HiddenSlides>0</HiddenSlides>
  <MMClips>0</MMClips>
  <ScaleCrop>false</ScaleCrop>
  <HeadingPairs>
    <vt:vector size="4" baseType="variant">
      <vt:variant>
        <vt:lpstr>Design</vt:lpstr>
      </vt:variant>
      <vt:variant>
        <vt:i4>2</vt:i4>
      </vt:variant>
      <vt:variant>
        <vt:lpstr>Folientitel</vt:lpstr>
      </vt:variant>
      <vt:variant>
        <vt:i4>31</vt:i4>
      </vt:variant>
    </vt:vector>
  </HeadingPairs>
  <TitlesOfParts>
    <vt:vector size="33" baseType="lpstr">
      <vt:lpstr>StadtBaden Titelfolie</vt:lpstr>
      <vt:lpstr>StadtBaden Folie 1</vt:lpstr>
      <vt:lpstr>Herzlich willkommen.  Baden: Natur findet Stadt </vt:lpstr>
      <vt:lpstr>Das Projekt Natur findet Stadt in Baden</vt:lpstr>
      <vt:lpstr>Worum geht es bei Natur findet Stadt?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Worum geht es bei Natur findet Stadt?</vt:lpstr>
      <vt:lpstr>PowerPoint-Präsentation</vt:lpstr>
      <vt:lpstr>PowerPoint-Präsentation</vt:lpstr>
      <vt:lpstr>öffentlicher Raum</vt:lpstr>
      <vt:lpstr>Privatgärten – was motiviert Menschen zu aktivem Naturschutz? </vt:lpstr>
      <vt:lpstr>Privatgärten – was motiviert Menschen zu aktivem Naturschutz? </vt:lpstr>
      <vt:lpstr>Feedbacks “direkt von der Strasse”:  </vt:lpstr>
      <vt:lpstr>Wie geht es weiter mit Natur findet Stadt?  Das Projekt wird von der Stadt Baden übergeben.  Das Naturama Aargau übernimmt 2017 die Trägerschaft.  Ab 2017 können sich Städte und Gemeinden des Kantons AG beim Projekt Natur findet Stadt bewerben (www.naturfindetstadt.ch).  Die Projektwebsite wird speziell für diese allgemeine Nutzung umgebaut. Der Umbau der Projektwebsite erfolgt mit Unterstützung des Innovationsprojekts «Neue Nutzungen» und dem Büro quadra GmbH, Zürich</vt:lpstr>
      <vt:lpstr>Herzlichen Dank für Ihre Aufmerksamkeit.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Thema der Präsentation</dc:title>
  <dc:creator>afiba</dc:creator>
  <cp:lastModifiedBy>Christa Glauser</cp:lastModifiedBy>
  <cp:revision>86</cp:revision>
  <dcterms:created xsi:type="dcterms:W3CDTF">2016-11-17T09:16:30Z</dcterms:created>
  <dcterms:modified xsi:type="dcterms:W3CDTF">2016-11-23T06:51:03Z</dcterms:modified>
</cp:coreProperties>
</file>