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3" ContentType="audio/unknown"/>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6" r:id="rId2"/>
    <p:sldId id="257" r:id="rId3"/>
    <p:sldId id="258" r:id="rId4"/>
    <p:sldId id="316" r:id="rId5"/>
    <p:sldId id="264" r:id="rId6"/>
    <p:sldId id="265" r:id="rId7"/>
    <p:sldId id="278" r:id="rId8"/>
    <p:sldId id="259" r:id="rId9"/>
    <p:sldId id="305" r:id="rId10"/>
    <p:sldId id="277" r:id="rId11"/>
    <p:sldId id="282" r:id="rId12"/>
    <p:sldId id="268" r:id="rId13"/>
    <p:sldId id="279" r:id="rId14"/>
    <p:sldId id="261" r:id="rId15"/>
    <p:sldId id="273" r:id="rId16"/>
    <p:sldId id="313" r:id="rId17"/>
    <p:sldId id="314" r:id="rId18"/>
    <p:sldId id="280" r:id="rId19"/>
    <p:sldId id="311" r:id="rId20"/>
    <p:sldId id="269" r:id="rId21"/>
    <p:sldId id="274" r:id="rId22"/>
    <p:sldId id="281" r:id="rId23"/>
    <p:sldId id="272" r:id="rId24"/>
    <p:sldId id="275" r:id="rId25"/>
    <p:sldId id="283" r:id="rId26"/>
    <p:sldId id="276" r:id="rId27"/>
    <p:sldId id="306" r:id="rId28"/>
    <p:sldId id="285" r:id="rId29"/>
    <p:sldId id="284" r:id="rId30"/>
    <p:sldId id="312" r:id="rId31"/>
    <p:sldId id="286" r:id="rId32"/>
    <p:sldId id="298" r:id="rId33"/>
    <p:sldId id="262" r:id="rId34"/>
    <p:sldId id="289" r:id="rId35"/>
    <p:sldId id="287" r:id="rId36"/>
    <p:sldId id="293" r:id="rId37"/>
    <p:sldId id="294" r:id="rId38"/>
    <p:sldId id="292" r:id="rId39"/>
    <p:sldId id="263" r:id="rId40"/>
    <p:sldId id="300" r:id="rId41"/>
    <p:sldId id="301" r:id="rId42"/>
    <p:sldId id="310" r:id="rId43"/>
    <p:sldId id="299" r:id="rId44"/>
    <p:sldId id="303" r:id="rId45"/>
    <p:sldId id="297" r:id="rId46"/>
    <p:sldId id="309" r:id="rId47"/>
    <p:sldId id="315" r:id="rId48"/>
    <p:sldId id="302" r:id="rId49"/>
    <p:sldId id="308" r:id="rId50"/>
    <p:sldId id="295" r:id="rId51"/>
    <p:sldId id="296" r:id="rId52"/>
    <p:sldId id="307" r:id="rId5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22" autoAdjust="0"/>
  </p:normalViewPr>
  <p:slideViewPr>
    <p:cSldViewPr snapToGrid="0" snapToObjects="1" showGuides="1">
      <p:cViewPr>
        <p:scale>
          <a:sx n="125" d="100"/>
          <a:sy n="125" d="100"/>
        </p:scale>
        <p:origin x="-1392" y="-656"/>
      </p:cViewPr>
      <p:guideLst>
        <p:guide orient="horz" pos="2160"/>
        <p:guide pos="4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B4CB63-B617-BD4D-B19F-5B990CB7600A}" type="datetimeFigureOut">
              <a:rPr lang="de-DE" smtClean="0"/>
              <a:t>13.02.17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BC0B58-4140-6649-8F15-5F5A6E822031}" type="slidenum">
              <a:rPr lang="de-DE" smtClean="0"/>
              <a:t>‹Nr.›</a:t>
            </a:fld>
            <a:endParaRPr lang="de-DE"/>
          </a:p>
        </p:txBody>
      </p:sp>
    </p:spTree>
    <p:extLst>
      <p:ext uri="{BB962C8B-B14F-4D97-AF65-F5344CB8AC3E}">
        <p14:creationId xmlns:p14="http://schemas.microsoft.com/office/powerpoint/2010/main" val="226343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8525E-80BB-41F8-B682-462A851545BF}" type="datetimeFigureOut">
              <a:rPr lang="de-CH" smtClean="0"/>
              <a:t>13.02.17</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E27E3-9ED6-4A89-ADCF-2707D078D151}" type="slidenum">
              <a:rPr lang="de-CH" smtClean="0"/>
              <a:t>‹Nr.›</a:t>
            </a:fld>
            <a:endParaRPr lang="de-CH"/>
          </a:p>
        </p:txBody>
      </p:sp>
    </p:spTree>
    <p:extLst>
      <p:ext uri="{BB962C8B-B14F-4D97-AF65-F5344CB8AC3E}">
        <p14:creationId xmlns:p14="http://schemas.microsoft.com/office/powerpoint/2010/main" val="263638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a:t>
            </a:fld>
            <a:endParaRPr lang="de-CH"/>
          </a:p>
        </p:txBody>
      </p:sp>
    </p:spTree>
    <p:extLst>
      <p:ext uri="{BB962C8B-B14F-4D97-AF65-F5344CB8AC3E}">
        <p14:creationId xmlns:p14="http://schemas.microsoft.com/office/powerpoint/2010/main" val="377597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solidFill>
                  <a:srgbClr val="FF0000"/>
                </a:solidFill>
              </a:rPr>
              <a:t>Le Cincle plongeur est une espèce principalement sédentaire. La plupart</a:t>
            </a:r>
            <a:r>
              <a:rPr lang="fr-FR" baseline="0" noProof="0" dirty="0" smtClean="0">
                <a:solidFill>
                  <a:srgbClr val="FF0000"/>
                </a:solidFill>
              </a:rPr>
              <a:t> des cincles restent pendant toute leur vie (durée moyenne 3 ans) dans le même territoire.</a:t>
            </a:r>
            <a:endParaRPr lang="fr-FR" noProof="0" dirty="0" smtClean="0">
              <a:solidFill>
                <a:srgbClr val="FF0000"/>
              </a:solidFill>
            </a:endParaRPr>
          </a:p>
          <a:p>
            <a:pPr marL="171450" indent="-171450">
              <a:buFont typeface="Arial" panose="020B0604020202020204" pitchFamily="34" charset="0"/>
              <a:buChar char="•"/>
            </a:pPr>
            <a:endParaRPr lang="fr-FR" noProof="0" dirty="0" smtClean="0">
              <a:solidFill>
                <a:srgbClr val="FF0000"/>
              </a:solidFill>
            </a:endParaRPr>
          </a:p>
          <a:p>
            <a:pPr marL="171450" indent="-171450">
              <a:buFont typeface="Arial" panose="020B0604020202020204" pitchFamily="34" charset="0"/>
              <a:buChar char="•"/>
            </a:pPr>
            <a:r>
              <a:rPr lang="fr-FR" noProof="0" dirty="0" smtClean="0">
                <a:solidFill>
                  <a:srgbClr val="FF0000"/>
                </a:solidFill>
              </a:rPr>
              <a:t>Il y a toutefois des exceptions</a:t>
            </a:r>
            <a:r>
              <a:rPr lang="fr-FR" baseline="0" noProof="0" dirty="0" smtClean="0">
                <a:solidFill>
                  <a:srgbClr val="FF0000"/>
                </a:solidFill>
              </a:rPr>
              <a:t>: </a:t>
            </a:r>
          </a:p>
          <a:p>
            <a:pPr marL="628650" lvl="1" indent="-171450">
              <a:buFont typeface="Arial" panose="020B0604020202020204" pitchFamily="34" charset="0"/>
              <a:buChar char="•"/>
            </a:pPr>
            <a:r>
              <a:rPr lang="fr-FR" baseline="0" noProof="0" dirty="0" smtClean="0">
                <a:solidFill>
                  <a:srgbClr val="FF0000"/>
                </a:solidFill>
              </a:rPr>
              <a:t>Les cincles du nord de la Scandinavie migrent vers des quartiers d‘hiver situés un peu plus au sud. Dans d‘autres régions, il </a:t>
            </a:r>
            <a:r>
              <a:rPr lang="fr-FR" baseline="0" noProof="0" dirty="0" smtClean="0">
                <a:solidFill>
                  <a:srgbClr val="FF0000"/>
                </a:solidFill>
              </a:rPr>
              <a:t>peut </a:t>
            </a:r>
            <a:r>
              <a:rPr lang="fr-FR" baseline="0" noProof="0" dirty="0" smtClean="0">
                <a:solidFill>
                  <a:srgbClr val="FF0000"/>
                </a:solidFill>
              </a:rPr>
              <a:t>également y avoir des mouvements migratoires. Quand les ruisseaux/rivières de leur territoire gèlent, les cincles partent dans un quartier d‘hiver plus adapté et reviennent après l‘hiver </a:t>
            </a:r>
            <a:r>
              <a:rPr lang="fr-FR" baseline="0" noProof="0" dirty="0" smtClean="0">
                <a:solidFill>
                  <a:srgbClr val="FF0000"/>
                </a:solidFill>
              </a:rPr>
              <a:t>dans </a:t>
            </a:r>
            <a:r>
              <a:rPr lang="fr-FR" baseline="0" noProof="0" dirty="0" smtClean="0">
                <a:solidFill>
                  <a:srgbClr val="FF0000"/>
                </a:solidFill>
              </a:rPr>
              <a:t>leur territoire de nidification. </a:t>
            </a:r>
          </a:p>
          <a:p>
            <a:pPr marL="628650" lvl="1" indent="-171450">
              <a:buFont typeface="Arial" panose="020B0604020202020204" pitchFamily="34" charset="0"/>
              <a:buChar char="•"/>
            </a:pPr>
            <a:r>
              <a:rPr lang="fr-FR" baseline="0" noProof="0" dirty="0" smtClean="0">
                <a:solidFill>
                  <a:srgbClr val="FF0000"/>
                </a:solidFill>
              </a:rPr>
              <a:t>Les jeunes cincles rôdent jusqu‘à la mue du plumage juvénile et s‘éloignent en général de quelques kilomètres, parfois jusqu‘à une cinquantaine de km du territoire de leur parents. Mais on connait aussi des migrations de la Suisse vers la Pologne. Après la mue du plumage juvénile et la prise de possession d‘un territoire, les cincles restent généralement sur place, sauf si leur cours d‘eau gèle. </a:t>
            </a:r>
          </a:p>
          <a:p>
            <a:pPr marL="628650" lvl="1" indent="-171450">
              <a:buFont typeface="Arial" panose="020B0604020202020204" pitchFamily="34" charset="0"/>
              <a:buChar char="•"/>
            </a:pPr>
            <a:r>
              <a:rPr lang="fr-FR" baseline="0" noProof="0" dirty="0" smtClean="0">
                <a:solidFill>
                  <a:srgbClr val="FF0000"/>
                </a:solidFill>
              </a:rPr>
              <a:t>En Suisse, on peut observer une migration verticale. Comme les cincles peuvent nicher jusqu‘à 2500 m d‘altitude, mais qu‘ils ne peuvent pas y passer l‘hiver, on peut observer plus de cincles à basse altitude en hiver.</a:t>
            </a:r>
            <a:endParaRPr lang="fr-FR" baseline="0" noProof="0" dirty="0">
              <a:solidFill>
                <a:srgbClr val="FF0000"/>
              </a:solidFill>
            </a:endParaRPr>
          </a:p>
        </p:txBody>
      </p:sp>
      <p:sp>
        <p:nvSpPr>
          <p:cNvPr id="4" name="Foliennummernplatzhalter 3"/>
          <p:cNvSpPr>
            <a:spLocks noGrp="1"/>
          </p:cNvSpPr>
          <p:nvPr>
            <p:ph type="sldNum" sz="quarter" idx="10"/>
          </p:nvPr>
        </p:nvSpPr>
        <p:spPr/>
        <p:txBody>
          <a:bodyPr/>
          <a:lstStyle/>
          <a:p>
            <a:fld id="{B00E27E3-9ED6-4A89-ADCF-2707D078D151}" type="slidenum">
              <a:rPr lang="de-CH" smtClean="0"/>
              <a:t>11</a:t>
            </a:fld>
            <a:endParaRPr lang="de-CH"/>
          </a:p>
        </p:txBody>
      </p:sp>
    </p:spTree>
    <p:extLst>
      <p:ext uri="{BB962C8B-B14F-4D97-AF65-F5344CB8AC3E}">
        <p14:creationId xmlns:p14="http://schemas.microsoft.com/office/powerpoint/2010/main" val="392875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aseline="0" noProof="0" dirty="0" smtClean="0"/>
              <a:t>Présent dans </a:t>
            </a:r>
            <a:r>
              <a:rPr lang="fr-FR" baseline="0" noProof="0" dirty="0" smtClean="0"/>
              <a:t>toutes les régions de Suisse.</a:t>
            </a:r>
          </a:p>
          <a:p>
            <a:pPr marL="171450" indent="-171450">
              <a:buFont typeface="Arial" panose="020B0604020202020204" pitchFamily="34" charset="0"/>
              <a:buChar char="•"/>
            </a:pPr>
            <a:r>
              <a:rPr lang="fr-FR" baseline="0" noProof="0" dirty="0" smtClean="0"/>
              <a:t>Partout sur le Plateau</a:t>
            </a:r>
          </a:p>
          <a:p>
            <a:pPr marL="171450" indent="-171450">
              <a:buFont typeface="Arial" panose="020B0604020202020204" pitchFamily="34" charset="0"/>
              <a:buChar char="•"/>
            </a:pPr>
            <a:r>
              <a:rPr lang="fr-FR" baseline="0" noProof="0" dirty="0" smtClean="0"/>
              <a:t>Dans les montagnes, uniquement dans les vallées </a:t>
            </a:r>
          </a:p>
          <a:p>
            <a:pPr marL="171450" indent="-171450">
              <a:buFont typeface="Arial" panose="020B0604020202020204" pitchFamily="34" charset="0"/>
              <a:buChar char="•"/>
            </a:pPr>
            <a:r>
              <a:rPr lang="fr-FR" baseline="0" noProof="0" dirty="0" smtClean="0"/>
              <a:t>La carte montre la dépendance des cours d‘eau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12</a:t>
            </a:fld>
            <a:endParaRPr lang="de-CH"/>
          </a:p>
        </p:txBody>
      </p:sp>
    </p:spTree>
    <p:extLst>
      <p:ext uri="{BB962C8B-B14F-4D97-AF65-F5344CB8AC3E}">
        <p14:creationId xmlns:p14="http://schemas.microsoft.com/office/powerpoint/2010/main" val="294067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aseline="0" noProof="0" dirty="0" smtClean="0"/>
              <a:t>Les surfaces en rouge représentent les régions avec observations de cincles en été (mai à juin). </a:t>
            </a:r>
          </a:p>
          <a:p>
            <a:pPr marL="171450" indent="-171450">
              <a:buFont typeface="Arial" panose="020B0604020202020204" pitchFamily="34" charset="0"/>
              <a:buChar char="•"/>
            </a:pPr>
            <a:r>
              <a:rPr lang="fr-FR" baseline="0" noProof="0" dirty="0" smtClean="0"/>
              <a:t>Les surfaces ponctuées représentent les régions avec observations de cincles en hiver (décembre, janvier). </a:t>
            </a:r>
          </a:p>
          <a:p>
            <a:pPr marL="171450" indent="-171450">
              <a:buFont typeface="Arial" panose="020B0604020202020204" pitchFamily="34" charset="0"/>
              <a:buChar char="•"/>
            </a:pPr>
            <a:r>
              <a:rPr lang="fr-FR" baseline="0" noProof="0" dirty="0" smtClean="0"/>
              <a:t>En Valais et dans les Grisons, surtout, on arrive à bien distinguer les territoires d‘été et d‘hiver. En raison des cours d‘eau gelés en hiver, les cincles doivent descendre à des altitudes plus basses. </a:t>
            </a:r>
          </a:p>
          <a:p>
            <a:pPr marL="171450" indent="-171450">
              <a:buFont typeface="Arial" panose="020B0604020202020204" pitchFamily="34" charset="0"/>
              <a:buChar char="•"/>
            </a:pPr>
            <a:r>
              <a:rPr lang="fr-FR" baseline="0" noProof="0" dirty="0" smtClean="0"/>
              <a:t>Les régions de très haute altitude n‘ont d‘observations de </a:t>
            </a:r>
            <a:r>
              <a:rPr lang="fr-FR" baseline="0" noProof="0" dirty="0" smtClean="0"/>
              <a:t>cincles </a:t>
            </a:r>
            <a:r>
              <a:rPr lang="fr-FR" baseline="0" noProof="0" dirty="0" smtClean="0"/>
              <a:t>à aucun moment de l‘année. </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13</a:t>
            </a:fld>
            <a:endParaRPr lang="de-CH"/>
          </a:p>
        </p:txBody>
      </p:sp>
    </p:spTree>
    <p:extLst>
      <p:ext uri="{BB962C8B-B14F-4D97-AF65-F5344CB8AC3E}">
        <p14:creationId xmlns:p14="http://schemas.microsoft.com/office/powerpoint/2010/main" val="3488397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baseline="0" noProof="0" dirty="0" smtClean="0"/>
          </a:p>
          <a:p>
            <a:r>
              <a:rPr lang="fr-FR" baseline="0" noProof="0" dirty="0" smtClean="0"/>
              <a:t>Le cincle passe la plus grande partie de sa vie au bord ou dans l‘eau. Il chasse la majorité de ses proies dans l‘eau. Il est parfaitement adapté à cela. Il est le seul passereau à pouvoir nager et plonger.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14</a:t>
            </a:fld>
            <a:endParaRPr lang="de-CH"/>
          </a:p>
        </p:txBody>
      </p:sp>
    </p:spTree>
    <p:extLst>
      <p:ext uri="{BB962C8B-B14F-4D97-AF65-F5344CB8AC3E}">
        <p14:creationId xmlns:p14="http://schemas.microsoft.com/office/powerpoint/2010/main" val="3544567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Les narines peuvent être fermées grâce à de fines membranes. Cela</a:t>
            </a:r>
            <a:r>
              <a:rPr lang="fr-FR" baseline="0" noProof="0" dirty="0" smtClean="0"/>
              <a:t> empêche l‘eau d‘entrer dans le nez lors de la plongée. </a:t>
            </a:r>
          </a:p>
          <a:p>
            <a:pPr marL="171450" indent="-171450">
              <a:buFont typeface="Arial" panose="020B0604020202020204" pitchFamily="34" charset="0"/>
              <a:buChar char="•"/>
            </a:pPr>
            <a:r>
              <a:rPr lang="fr-FR" baseline="0" noProof="0" dirty="0" smtClean="0"/>
              <a:t>La membrane nictitante est une fine membrane qui permet d‘enlever l‘eau collée à la cornée. Mais il est </a:t>
            </a:r>
            <a:r>
              <a:rPr lang="fr-FR" baseline="0" noProof="0" dirty="0" smtClean="0"/>
              <a:t>faux </a:t>
            </a:r>
            <a:r>
              <a:rPr lang="fr-FR" baseline="0" noProof="0" dirty="0" smtClean="0"/>
              <a:t>de dire que la membrane nictitante est fermée lors de la plongée pour protéger l‘</a:t>
            </a:r>
            <a:r>
              <a:rPr lang="fr-FR" baseline="0" noProof="0" dirty="0" err="1" smtClean="0"/>
              <a:t>oeil</a:t>
            </a:r>
            <a:r>
              <a:rPr lang="fr-FR" baseline="0" noProof="0" dirty="0" smtClean="0"/>
              <a:t>. Cette membrane laisse certes passer la lumière, mais elle n‘est pas transparente et gênerait la vision sous l‘eau. </a:t>
            </a:r>
          </a:p>
          <a:p>
            <a:pPr marL="171450" indent="-171450">
              <a:buFont typeface="Arial" panose="020B0604020202020204" pitchFamily="34" charset="0"/>
              <a:buChar char="•"/>
            </a:pPr>
            <a:r>
              <a:rPr lang="fr-FR" baseline="0" noProof="0" dirty="0" smtClean="0"/>
              <a:t>Le plumage est très dense et protège le cincle de l‘eau et du refroidissement.  </a:t>
            </a:r>
          </a:p>
          <a:p>
            <a:pPr marL="171450" indent="-171450">
              <a:buFont typeface="Arial" panose="020B0604020202020204" pitchFamily="34" charset="0"/>
              <a:buChar char="•"/>
            </a:pPr>
            <a:r>
              <a:rPr lang="fr-FR" baseline="0" noProof="0" dirty="0" smtClean="0"/>
              <a:t>La glande uropygienne est 10 fois plus grande que chez les passereaux de </a:t>
            </a:r>
            <a:r>
              <a:rPr lang="fr-FR" baseline="0" noProof="0" dirty="0" smtClean="0"/>
              <a:t>taille </a:t>
            </a:r>
            <a:r>
              <a:rPr lang="fr-FR" baseline="0" noProof="0" dirty="0" smtClean="0"/>
              <a:t>comparable. Cette glande produit une substance huileuse qui permet d‘imperméabiliser le plumage. </a:t>
            </a:r>
          </a:p>
          <a:p>
            <a:pPr marL="171450" indent="-171450">
              <a:buFont typeface="Arial" panose="020B0604020202020204" pitchFamily="34" charset="0"/>
              <a:buChar char="•"/>
            </a:pPr>
            <a:r>
              <a:rPr lang="fr-FR" baseline="0" noProof="0" dirty="0" smtClean="0"/>
              <a:t>Les courtes ailes rondes sont utilisées pour nager sous l‘eau. </a:t>
            </a:r>
          </a:p>
          <a:p>
            <a:pPr marL="171450" indent="-171450">
              <a:buFont typeface="Arial" panose="020B0604020202020204" pitchFamily="34" charset="0"/>
              <a:buChar char="•"/>
            </a:pPr>
            <a:r>
              <a:rPr lang="fr-FR" baseline="0" noProof="0" dirty="0" smtClean="0"/>
              <a:t>La musculature puissante permet de s’agripper avec les pattes et de </a:t>
            </a:r>
            <a:r>
              <a:rPr lang="fr-FR" baseline="0" noProof="0" dirty="0" smtClean="0"/>
              <a:t>résister </a:t>
            </a:r>
            <a:r>
              <a:rPr lang="fr-FR" baseline="0" noProof="0" dirty="0" smtClean="0"/>
              <a:t>à la force du courant</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15</a:t>
            </a:fld>
            <a:endParaRPr lang="de-CH"/>
          </a:p>
        </p:txBody>
      </p:sp>
    </p:spTree>
    <p:extLst>
      <p:ext uri="{BB962C8B-B14F-4D97-AF65-F5344CB8AC3E}">
        <p14:creationId xmlns:p14="http://schemas.microsoft.com/office/powerpoint/2010/main" val="1005861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Plumage très dense, ressemble à un pelage. Il protège contre l‘infiltration de l‘eau. La glande uropygienne du cincle</a:t>
            </a:r>
            <a:r>
              <a:rPr lang="fr-FR" baseline="0" noProof="0" dirty="0" smtClean="0"/>
              <a:t> est 10 fois plus grande que celle d‘autres passereaux de taille comparable. Le cincle utilise la substance huileuse produite par cette glande pour imperméabiliser son plumage.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16</a:t>
            </a:fld>
            <a:endParaRPr lang="de-CH"/>
          </a:p>
        </p:txBody>
      </p:sp>
    </p:spTree>
    <p:extLst>
      <p:ext uri="{BB962C8B-B14F-4D97-AF65-F5344CB8AC3E}">
        <p14:creationId xmlns:p14="http://schemas.microsoft.com/office/powerpoint/2010/main" val="2269145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Membrane nictitante blanche (fonction d‘essuie-glace).</a:t>
            </a:r>
          </a:p>
          <a:p>
            <a:r>
              <a:rPr lang="fr-FR" noProof="0" dirty="0" smtClean="0"/>
              <a:t>La capacité d‘adaptation de l‘</a:t>
            </a:r>
            <a:r>
              <a:rPr lang="fr-FR" noProof="0" dirty="0" err="1" smtClean="0"/>
              <a:t>oeil</a:t>
            </a:r>
            <a:r>
              <a:rPr lang="fr-FR" noProof="0" dirty="0" smtClean="0"/>
              <a:t> du cincle est très grande. Les passereaux peu </a:t>
            </a:r>
            <a:r>
              <a:rPr lang="fr-FR" noProof="0" dirty="0" smtClean="0"/>
              <a:t>spécialisés </a:t>
            </a:r>
            <a:r>
              <a:rPr lang="fr-FR" noProof="0" dirty="0" smtClean="0"/>
              <a:t>peuvent s‘adapter sur 12 dioptries,</a:t>
            </a:r>
            <a:r>
              <a:rPr lang="fr-FR" baseline="0" noProof="0" dirty="0" smtClean="0"/>
              <a:t> le cincle sur plus de 50 dioptries. Cela </a:t>
            </a:r>
            <a:r>
              <a:rPr lang="fr-FR" baseline="0" noProof="0" dirty="0" smtClean="0"/>
              <a:t>lui permet </a:t>
            </a:r>
            <a:r>
              <a:rPr lang="fr-FR" baseline="0" noProof="0" dirty="0" smtClean="0"/>
              <a:t>une vision nette aussi bien au-dessus qu‘au-dessous de l‘eau.</a:t>
            </a:r>
            <a:endParaRPr lang="fr-FR" noProof="0" dirty="0" smtClean="0"/>
          </a:p>
          <a:p>
            <a:endParaRPr lang="fr-FR" noProof="0" dirty="0" smtClean="0"/>
          </a:p>
          <a:p>
            <a:endParaRPr lang="de-DE" dirty="0" smtClean="0"/>
          </a:p>
        </p:txBody>
      </p:sp>
      <p:sp>
        <p:nvSpPr>
          <p:cNvPr id="4" name="Foliennummernplatzhalter 3"/>
          <p:cNvSpPr>
            <a:spLocks noGrp="1"/>
          </p:cNvSpPr>
          <p:nvPr>
            <p:ph type="sldNum" sz="quarter" idx="10"/>
          </p:nvPr>
        </p:nvSpPr>
        <p:spPr/>
        <p:txBody>
          <a:bodyPr/>
          <a:lstStyle/>
          <a:p>
            <a:fld id="{B00E27E3-9ED6-4A89-ADCF-2707D078D151}" type="slidenum">
              <a:rPr lang="de-CH" smtClean="0"/>
              <a:t>17</a:t>
            </a:fld>
            <a:endParaRPr lang="de-CH"/>
          </a:p>
        </p:txBody>
      </p:sp>
    </p:spTree>
    <p:extLst>
      <p:ext uri="{BB962C8B-B14F-4D97-AF65-F5344CB8AC3E}">
        <p14:creationId xmlns:p14="http://schemas.microsoft.com/office/powerpoint/2010/main" val="129166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aseline="0" noProof="0" dirty="0" smtClean="0"/>
              <a:t>Le cincle plonge (en marchant, depuis une pierre ou en vol) avec la tête dirigée vers le bas, la queue dressée vers le haut, l‘axe du corps en biais par rapport au ruisseau, contre le </a:t>
            </a:r>
            <a:r>
              <a:rPr lang="fr-FR" baseline="0" noProof="0" dirty="0" smtClean="0"/>
              <a:t>courant. </a:t>
            </a:r>
            <a:r>
              <a:rPr lang="fr-FR" baseline="0" noProof="0" dirty="0" smtClean="0"/>
              <a:t>Le courant agit contre la poussée hydrostatique du corps et pousse l‘oiseau au fond du ruisseau. Cette force est si forte que le cincle peut marcher au fond de l‘eau et y chercher sa nourriture. </a:t>
            </a:r>
          </a:p>
          <a:p>
            <a:pPr marL="171450" indent="-171450">
              <a:buFont typeface="Arial" panose="020B0604020202020204" pitchFamily="34" charset="0"/>
              <a:buChar char="•"/>
            </a:pPr>
            <a:r>
              <a:rPr lang="fr-FR" baseline="0" noProof="0" dirty="0" smtClean="0"/>
              <a:t>Une plongée dure en moyenne 5 – 10 secondes. Mais il peut arriver qu‘un cincle reste sous l‘eau jusqu‘à 30 secondes et plonge jusqu‘à une profondeur de 1,5 m.  </a:t>
            </a:r>
          </a:p>
          <a:p>
            <a:pPr marL="171450" indent="-171450">
              <a:buFont typeface="Arial" panose="020B0604020202020204" pitchFamily="34" charset="0"/>
              <a:buChar char="•"/>
            </a:pPr>
            <a:r>
              <a:rPr lang="fr-FR" sz="1200" kern="1200" noProof="0" dirty="0" smtClean="0">
                <a:solidFill>
                  <a:schemeClr val="tx1"/>
                </a:solidFill>
                <a:latin typeface="+mn-lt"/>
                <a:ea typeface="+mn-ea"/>
                <a:cs typeface="+mn-cs"/>
              </a:rPr>
              <a:t>En plongée,</a:t>
            </a:r>
            <a:r>
              <a:rPr lang="fr-FR" sz="1200" kern="1200" baseline="0" noProof="0" dirty="0" smtClean="0">
                <a:solidFill>
                  <a:schemeClr val="tx1"/>
                </a:solidFill>
                <a:latin typeface="+mn-lt"/>
                <a:ea typeface="+mn-ea"/>
                <a:cs typeface="+mn-cs"/>
              </a:rPr>
              <a:t> les rémiges secondaires sont plus ou moins plaquées au corps, tandis que l‘oiseau rame essentiellement avec les rémiges primaires assez flexibles. </a:t>
            </a:r>
            <a:endParaRPr lang="fr-FR" baseline="0" noProof="0" dirty="0" smtClean="0"/>
          </a:p>
          <a:p>
            <a:pPr marL="171450" indent="-171450">
              <a:buFont typeface="Arial" panose="020B0604020202020204" pitchFamily="34" charset="0"/>
              <a:buChar char="•"/>
            </a:pPr>
            <a:r>
              <a:rPr lang="fr-FR" baseline="0" noProof="0" dirty="0" smtClean="0"/>
              <a:t>Les os contiennent moins d‘air, comme chez pratiquement tous les oiseaux qui plongent. </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18</a:t>
            </a:fld>
            <a:endParaRPr lang="de-CH"/>
          </a:p>
        </p:txBody>
      </p:sp>
    </p:spTree>
    <p:extLst>
      <p:ext uri="{BB962C8B-B14F-4D97-AF65-F5344CB8AC3E}">
        <p14:creationId xmlns:p14="http://schemas.microsoft.com/office/powerpoint/2010/main" val="2230042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Le Cincle plongeur chasse dans les ruisseaux/rivières,</a:t>
            </a:r>
            <a:r>
              <a:rPr lang="fr-FR" baseline="0" noProof="0" dirty="0" smtClean="0"/>
              <a:t> le long des rives et au-dessus de la surface d‘eau. Il s‘est adapté à une niche où il n‘a pratiquement pas de concurrents. </a:t>
            </a:r>
          </a:p>
          <a:p>
            <a:pPr marL="171450" indent="-171450">
              <a:buFont typeface="Arial" panose="020B0604020202020204" pitchFamily="34" charset="0"/>
              <a:buChar char="•"/>
            </a:pPr>
            <a:r>
              <a:rPr lang="fr-FR" baseline="0" noProof="0" dirty="0" smtClean="0"/>
              <a:t>La nourriture du cincle est très variée: larves et adultes de plécoptères, trichoptères et phryganes, vers, crustacés, escargots, araignées, petits poissons, etc. </a:t>
            </a:r>
          </a:p>
          <a:p>
            <a:pPr marL="171450" indent="-171450">
              <a:buFont typeface="Arial" panose="020B0604020202020204" pitchFamily="34" charset="0"/>
              <a:buChar char="•"/>
            </a:pPr>
            <a:r>
              <a:rPr lang="fr-FR" baseline="0" noProof="0" dirty="0" smtClean="0"/>
              <a:t>En cas de crue, le cincle cherche des proies sur la berge. </a:t>
            </a:r>
          </a:p>
        </p:txBody>
      </p:sp>
      <p:sp>
        <p:nvSpPr>
          <p:cNvPr id="4" name="Foliennummernplatzhalter 3"/>
          <p:cNvSpPr>
            <a:spLocks noGrp="1"/>
          </p:cNvSpPr>
          <p:nvPr>
            <p:ph type="sldNum" sz="quarter" idx="10"/>
          </p:nvPr>
        </p:nvSpPr>
        <p:spPr/>
        <p:txBody>
          <a:bodyPr/>
          <a:lstStyle/>
          <a:p>
            <a:fld id="{B00E27E3-9ED6-4A89-ADCF-2707D078D151}" type="slidenum">
              <a:rPr lang="de-CH" smtClean="0"/>
              <a:t>20</a:t>
            </a:fld>
            <a:endParaRPr lang="de-CH"/>
          </a:p>
        </p:txBody>
      </p:sp>
    </p:spTree>
    <p:extLst>
      <p:ext uri="{BB962C8B-B14F-4D97-AF65-F5344CB8AC3E}">
        <p14:creationId xmlns:p14="http://schemas.microsoft.com/office/powerpoint/2010/main" val="483448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Les techniques de chasse sont presqu‘aussi diversifiées que les proies.</a:t>
            </a:r>
          </a:p>
          <a:p>
            <a:pPr marL="171450" indent="-171450">
              <a:buFont typeface="Arial" panose="020B0604020202020204" pitchFamily="34" charset="0"/>
              <a:buChar char="•"/>
            </a:pPr>
            <a:r>
              <a:rPr lang="fr-FR" baseline="0" noProof="0" dirty="0" smtClean="0"/>
              <a:t>En marchant, le cincle fait la chasse aux insectes, par exemples aux coléoptères. Il retourne pour cela les feuilles et les petites pierres à l‘aide de son bec pour </a:t>
            </a:r>
            <a:r>
              <a:rPr lang="fr-FR" baseline="0" noProof="0" dirty="0" smtClean="0"/>
              <a:t>déloger des </a:t>
            </a:r>
            <a:r>
              <a:rPr lang="fr-FR" baseline="0" noProof="0" dirty="0" smtClean="0"/>
              <a:t>proies. </a:t>
            </a:r>
          </a:p>
          <a:p>
            <a:pPr marL="171450" indent="-171450">
              <a:buFont typeface="Arial" panose="020B0604020202020204" pitchFamily="34" charset="0"/>
              <a:buChar char="•"/>
            </a:pPr>
            <a:r>
              <a:rPr lang="fr-FR" noProof="0" dirty="0" smtClean="0"/>
              <a:t>Une autre technique</a:t>
            </a:r>
            <a:r>
              <a:rPr lang="fr-FR" baseline="0" noProof="0" dirty="0" smtClean="0"/>
              <a:t> consiste à flotter à la surface de l‘eau pour attraper les insectes qui sont sur ou juste au-dessous de l‘eau. Le cincle bouge ses pattes (qui ne sont pas munies de palmes) et ses ailes pour avancer. </a:t>
            </a:r>
          </a:p>
          <a:p>
            <a:pPr marL="171450" indent="-171450">
              <a:buFont typeface="Arial" panose="020B0604020202020204" pitchFamily="34" charset="0"/>
              <a:buChar char="•"/>
            </a:pPr>
            <a:r>
              <a:rPr lang="fr-FR" baseline="0" noProof="0" dirty="0" smtClean="0"/>
              <a:t>Comme décrit précédemment, le cincle a développé une technique de plongée spéciale. Il peut se tenir sur le fond du cours d‘eau avec ses puissantes griffes. Il retourne des pierres avec son bec pour dégager des escargots et des crustacés ou </a:t>
            </a:r>
            <a:r>
              <a:rPr lang="fr-FR" baseline="0" noProof="0" dirty="0" smtClean="0"/>
              <a:t>il capture </a:t>
            </a:r>
            <a:r>
              <a:rPr lang="fr-FR" baseline="0" noProof="0" dirty="0" smtClean="0"/>
              <a:t>des proies directement dans l‘eau à l‘abri du courant derrière les pierres.</a:t>
            </a:r>
          </a:p>
          <a:p>
            <a:pPr marL="171450" indent="-171450">
              <a:buFont typeface="Arial" panose="020B0604020202020204" pitchFamily="34" charset="0"/>
              <a:buChar char="•"/>
            </a:pPr>
            <a:r>
              <a:rPr lang="fr-FR" baseline="0" noProof="0" dirty="0" smtClean="0"/>
              <a:t>Même si </a:t>
            </a:r>
            <a:r>
              <a:rPr lang="fr-FR" baseline="0" noProof="0" dirty="0" smtClean="0"/>
              <a:t>l’on </a:t>
            </a:r>
            <a:r>
              <a:rPr lang="fr-FR" baseline="0" noProof="0" dirty="0" smtClean="0"/>
              <a:t>pourrait penser en raison de son mode de vie que le cincle mange beaucoup de poissons, il n‘en est rien. Des études ont montré que la quantité de poissons mangés est assez faible. Le cincle attrape des poissons allant jusqu‘à une taille de maximum 6 cm. Mais il peut très bien vivre le long de cours d‘eau sans poissons. </a:t>
            </a:r>
          </a:p>
          <a:p>
            <a:pPr marL="171450" indent="-171450">
              <a:buFont typeface="Arial" panose="020B0604020202020204" pitchFamily="34" charset="0"/>
              <a:buChar char="•"/>
            </a:pPr>
            <a:r>
              <a:rPr lang="fr-FR" baseline="0" noProof="0" dirty="0" smtClean="0"/>
              <a:t>Pour attraper des insectes volants, le cincle vole sur place en battant très rapidement des ailes.</a:t>
            </a:r>
          </a:p>
        </p:txBody>
      </p:sp>
      <p:sp>
        <p:nvSpPr>
          <p:cNvPr id="4" name="Foliennummernplatzhalter 3"/>
          <p:cNvSpPr>
            <a:spLocks noGrp="1"/>
          </p:cNvSpPr>
          <p:nvPr>
            <p:ph type="sldNum" sz="quarter" idx="10"/>
          </p:nvPr>
        </p:nvSpPr>
        <p:spPr/>
        <p:txBody>
          <a:bodyPr/>
          <a:lstStyle/>
          <a:p>
            <a:fld id="{B00E27E3-9ED6-4A89-ADCF-2707D078D151}" type="slidenum">
              <a:rPr lang="de-CH" smtClean="0"/>
              <a:t>21</a:t>
            </a:fld>
            <a:endParaRPr lang="de-CH"/>
          </a:p>
        </p:txBody>
      </p:sp>
    </p:spTree>
    <p:extLst>
      <p:ext uri="{BB962C8B-B14F-4D97-AF65-F5344CB8AC3E}">
        <p14:creationId xmlns:p14="http://schemas.microsoft.com/office/powerpoint/2010/main" val="394366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Nom en raison de sa capacité à plonger</a:t>
            </a:r>
            <a:r>
              <a:rPr lang="fr-FR" baseline="0" noProof="0" dirty="0" smtClean="0"/>
              <a:t>.</a:t>
            </a:r>
          </a:p>
          <a:p>
            <a:pPr marL="171450" indent="-171450">
              <a:buFont typeface="Arial" panose="020B0604020202020204" pitchFamily="34" charset="0"/>
              <a:buChar char="•"/>
            </a:pPr>
            <a:r>
              <a:rPr lang="fr-FR" baseline="0" noProof="0" dirty="0" smtClean="0"/>
              <a:t>Aussi appelé „merle d‘eau“ en raison de sa ressemble avec le merle et de son habitat lié à l‘eau</a:t>
            </a:r>
          </a:p>
          <a:p>
            <a:pPr marL="171450" indent="-171450">
              <a:buFont typeface="Arial" panose="020B0604020202020204" pitchFamily="34" charset="0"/>
              <a:buChar char="•"/>
            </a:pPr>
            <a:endParaRPr lang="fr-FR" baseline="0" noProof="0" dirty="0" smtClean="0"/>
          </a:p>
          <a:p>
            <a:pPr marL="171450" indent="-171450">
              <a:buFont typeface="Arial" panose="020B0604020202020204" pitchFamily="34" charset="0"/>
              <a:buChar char="•"/>
            </a:pPr>
            <a:r>
              <a:rPr lang="fr-FR" sz="1200" kern="1200" noProof="0" dirty="0" smtClean="0">
                <a:solidFill>
                  <a:schemeClr val="tx1"/>
                </a:solidFill>
                <a:latin typeface="+mn-lt"/>
                <a:ea typeface="+mn-ea"/>
                <a:cs typeface="+mn-cs"/>
              </a:rPr>
              <a:t>Le </a:t>
            </a:r>
            <a:r>
              <a:rPr lang="fr-FR" sz="1200" kern="1200" noProof="0" dirty="0" smtClean="0">
                <a:solidFill>
                  <a:schemeClr val="tx1"/>
                </a:solidFill>
                <a:latin typeface="+mn-lt"/>
                <a:ea typeface="+mn-ea"/>
                <a:cs typeface="+mn-cs"/>
              </a:rPr>
              <a:t>Cincle </a:t>
            </a:r>
            <a:r>
              <a:rPr lang="fr-FR" sz="1200" kern="1200" noProof="0" dirty="0" smtClean="0">
                <a:solidFill>
                  <a:schemeClr val="tx1"/>
                </a:solidFill>
                <a:latin typeface="+mn-lt"/>
                <a:ea typeface="+mn-ea"/>
                <a:cs typeface="+mn-cs"/>
              </a:rPr>
              <a:t>plongeur </a:t>
            </a:r>
            <a:r>
              <a:rPr lang="fr-FR" sz="1200" kern="1200" noProof="0" dirty="0" smtClean="0">
                <a:solidFill>
                  <a:schemeClr val="tx1"/>
                </a:solidFill>
                <a:latin typeface="+mn-lt"/>
                <a:ea typeface="+mn-ea"/>
                <a:cs typeface="+mn-cs"/>
              </a:rPr>
              <a:t>est divisé</a:t>
            </a:r>
            <a:r>
              <a:rPr lang="fr-FR" sz="1200" kern="1200" baseline="0" noProof="0" dirty="0" smtClean="0">
                <a:solidFill>
                  <a:schemeClr val="tx1"/>
                </a:solidFill>
                <a:latin typeface="+mn-lt"/>
                <a:ea typeface="+mn-ea"/>
                <a:cs typeface="+mn-cs"/>
              </a:rPr>
              <a:t> en </a:t>
            </a:r>
            <a:r>
              <a:rPr lang="fr-FR" sz="1200" kern="1200" noProof="0" dirty="0" smtClean="0">
                <a:solidFill>
                  <a:schemeClr val="tx1"/>
                </a:solidFill>
                <a:latin typeface="+mn-lt"/>
                <a:ea typeface="+mn-ea"/>
                <a:cs typeface="+mn-cs"/>
              </a:rPr>
              <a:t>13 </a:t>
            </a:r>
            <a:r>
              <a:rPr lang="fr-FR" sz="1200" kern="1200" noProof="0" dirty="0" smtClean="0">
                <a:solidFill>
                  <a:schemeClr val="tx1"/>
                </a:solidFill>
                <a:latin typeface="+mn-lt"/>
                <a:ea typeface="+mn-ea"/>
                <a:cs typeface="+mn-cs"/>
              </a:rPr>
              <a:t>sous-</a:t>
            </a:r>
            <a:r>
              <a:rPr lang="fr-FR" sz="1200" kern="1200" noProof="0" dirty="0" smtClean="0">
                <a:solidFill>
                  <a:schemeClr val="tx1"/>
                </a:solidFill>
                <a:latin typeface="+mn-lt"/>
                <a:ea typeface="+mn-ea"/>
                <a:cs typeface="+mn-cs"/>
              </a:rPr>
              <a:t>espèces. Sa </a:t>
            </a:r>
            <a:r>
              <a:rPr lang="fr-FR" sz="1200" kern="1200" noProof="0" dirty="0" smtClean="0">
                <a:solidFill>
                  <a:schemeClr val="tx1"/>
                </a:solidFill>
                <a:latin typeface="+mn-lt"/>
                <a:ea typeface="+mn-ea"/>
                <a:cs typeface="+mn-cs"/>
              </a:rPr>
              <a:t>distribution va de l‘Europe de </a:t>
            </a:r>
            <a:r>
              <a:rPr lang="fr-FR" sz="1200" kern="1200" noProof="0" dirty="0" smtClean="0">
                <a:solidFill>
                  <a:schemeClr val="tx1"/>
                </a:solidFill>
                <a:latin typeface="+mn-lt"/>
                <a:ea typeface="+mn-ea"/>
                <a:cs typeface="+mn-cs"/>
              </a:rPr>
              <a:t>l‘Ouest </a:t>
            </a:r>
            <a:r>
              <a:rPr lang="fr-FR" sz="1200" kern="1200" noProof="0" dirty="0" smtClean="0">
                <a:solidFill>
                  <a:schemeClr val="tx1"/>
                </a:solidFill>
                <a:latin typeface="+mn-lt"/>
                <a:ea typeface="+mn-ea"/>
                <a:cs typeface="+mn-cs"/>
              </a:rPr>
              <a:t>et du </a:t>
            </a:r>
            <a:r>
              <a:rPr lang="fr-FR" sz="1200" kern="1200" noProof="0" dirty="0" smtClean="0">
                <a:solidFill>
                  <a:schemeClr val="tx1"/>
                </a:solidFill>
                <a:latin typeface="+mn-lt"/>
                <a:ea typeface="+mn-ea"/>
                <a:cs typeface="+mn-cs"/>
              </a:rPr>
              <a:t>Nord</a:t>
            </a:r>
            <a:r>
              <a:rPr lang="fr-FR" sz="1200" kern="1200" noProof="0" dirty="0" smtClean="0">
                <a:solidFill>
                  <a:schemeClr val="tx1"/>
                </a:solidFill>
                <a:latin typeface="+mn-lt"/>
                <a:ea typeface="+mn-ea"/>
                <a:cs typeface="+mn-cs"/>
              </a:rPr>
              <a:t>-ouest de l‘Afrique jusqu‘à la région du lac Baïkal et </a:t>
            </a:r>
            <a:r>
              <a:rPr lang="fr-FR" sz="1200" kern="1200" noProof="0" dirty="0" smtClean="0">
                <a:solidFill>
                  <a:schemeClr val="tx1"/>
                </a:solidFill>
                <a:latin typeface="+mn-lt"/>
                <a:ea typeface="+mn-ea"/>
                <a:cs typeface="+mn-cs"/>
              </a:rPr>
              <a:t>des </a:t>
            </a:r>
            <a:r>
              <a:rPr lang="fr-FR" sz="1200" kern="1200" noProof="0" dirty="0" smtClean="0">
                <a:solidFill>
                  <a:schemeClr val="tx1"/>
                </a:solidFill>
                <a:latin typeface="+mn-lt"/>
                <a:ea typeface="+mn-ea"/>
                <a:cs typeface="+mn-cs"/>
              </a:rPr>
              <a:t>hauts plateaux </a:t>
            </a:r>
            <a:r>
              <a:rPr lang="fr-FR" sz="1200" kern="1200" baseline="0" noProof="0" dirty="0" smtClean="0">
                <a:solidFill>
                  <a:schemeClr val="tx1"/>
                </a:solidFill>
                <a:latin typeface="+mn-lt"/>
                <a:ea typeface="+mn-ea"/>
                <a:cs typeface="+mn-cs"/>
              </a:rPr>
              <a:t>de </a:t>
            </a:r>
            <a:r>
              <a:rPr lang="fr-FR" sz="1200" kern="1200" baseline="0" noProof="0" dirty="0" smtClean="0">
                <a:solidFill>
                  <a:schemeClr val="tx1"/>
                </a:solidFill>
                <a:latin typeface="+mn-lt"/>
                <a:ea typeface="+mn-ea"/>
                <a:cs typeface="+mn-cs"/>
              </a:rPr>
              <a:t>l‘Ouest </a:t>
            </a:r>
            <a:r>
              <a:rPr lang="fr-FR" sz="1200" kern="1200" baseline="0" noProof="0" dirty="0" smtClean="0">
                <a:solidFill>
                  <a:schemeClr val="tx1"/>
                </a:solidFill>
                <a:latin typeface="+mn-lt"/>
                <a:ea typeface="+mn-ea"/>
                <a:cs typeface="+mn-cs"/>
              </a:rPr>
              <a:t>de la Chine. </a:t>
            </a:r>
            <a:endParaRPr lang="fr-FR" baseline="0" noProof="0" dirty="0" smtClean="0"/>
          </a:p>
          <a:p>
            <a:pPr marL="171450" indent="-171450">
              <a:buFont typeface="Arial" panose="020B0604020202020204" pitchFamily="34" charset="0"/>
              <a:buChar char="•"/>
            </a:pPr>
            <a:r>
              <a:rPr lang="fr-FR" baseline="0" noProof="0" dirty="0" smtClean="0"/>
              <a:t>Le </a:t>
            </a:r>
            <a:r>
              <a:rPr lang="fr-FR" baseline="0" noProof="0" dirty="0" smtClean="0"/>
              <a:t>Cincle </a:t>
            </a:r>
            <a:r>
              <a:rPr lang="fr-FR" baseline="0" noProof="0" dirty="0" smtClean="0"/>
              <a:t>plongeur fait partie de la famille des </a:t>
            </a:r>
            <a:r>
              <a:rPr lang="fr-FR" baseline="0" noProof="0" dirty="0" err="1" smtClean="0"/>
              <a:t>Cinclidae</a:t>
            </a:r>
            <a:r>
              <a:rPr lang="fr-FR" baseline="0" noProof="0" dirty="0" smtClean="0"/>
              <a:t>. Outre le </a:t>
            </a:r>
            <a:r>
              <a:rPr lang="fr-FR" baseline="0" noProof="0" dirty="0" smtClean="0"/>
              <a:t>Cincle </a:t>
            </a:r>
            <a:r>
              <a:rPr lang="fr-FR" baseline="0" noProof="0" dirty="0" smtClean="0"/>
              <a:t>plongeur </a:t>
            </a:r>
            <a:r>
              <a:rPr lang="fr-FR" baseline="0" noProof="0" dirty="0" smtClean="0"/>
              <a:t>(</a:t>
            </a:r>
            <a:r>
              <a:rPr lang="fr-FR" i="1" baseline="0" noProof="0" dirty="0" err="1" smtClean="0"/>
              <a:t>Cinclus</a:t>
            </a:r>
            <a:r>
              <a:rPr lang="fr-FR" i="1" baseline="0" noProof="0" dirty="0" smtClean="0"/>
              <a:t> </a:t>
            </a:r>
            <a:r>
              <a:rPr lang="fr-FR" i="1" baseline="0" noProof="0" dirty="0" err="1" smtClean="0"/>
              <a:t>cinclus</a:t>
            </a:r>
            <a:r>
              <a:rPr lang="fr-FR" baseline="0" noProof="0" dirty="0" smtClean="0"/>
              <a:t>) que </a:t>
            </a:r>
            <a:r>
              <a:rPr lang="fr-FR" baseline="0" noProof="0" dirty="0" smtClean="0"/>
              <a:t>l‘on trouve en </a:t>
            </a:r>
            <a:r>
              <a:rPr lang="fr-FR" baseline="0" noProof="0" dirty="0" smtClean="0"/>
              <a:t>Suisse, </a:t>
            </a:r>
            <a:r>
              <a:rPr lang="fr-FR" baseline="0" noProof="0" dirty="0" smtClean="0"/>
              <a:t>4 autres espèces font partie de cette famille:</a:t>
            </a:r>
          </a:p>
          <a:p>
            <a:pPr marL="628650" lvl="1" indent="-171450">
              <a:buFont typeface="Arial" panose="020B0604020202020204" pitchFamily="34" charset="0"/>
              <a:buChar char="•"/>
            </a:pPr>
            <a:r>
              <a:rPr lang="fr-FR" baseline="0" noProof="0" dirty="0" smtClean="0"/>
              <a:t>Cincle de Pallas (</a:t>
            </a:r>
            <a:r>
              <a:rPr lang="fr-FR" b="0" i="1" baseline="0" noProof="0" dirty="0" err="1" smtClean="0"/>
              <a:t>Cinclus</a:t>
            </a:r>
            <a:r>
              <a:rPr lang="fr-FR" b="0" i="1" baseline="0" noProof="0" dirty="0" smtClean="0"/>
              <a:t> </a:t>
            </a:r>
            <a:r>
              <a:rPr lang="fr-FR" b="0" i="1" baseline="0" noProof="0" dirty="0" err="1" smtClean="0"/>
              <a:t>pallasii</a:t>
            </a:r>
            <a:r>
              <a:rPr lang="fr-FR" baseline="0" noProof="0" dirty="0" smtClean="0"/>
              <a:t>) distribution: Est de l‘Asie</a:t>
            </a:r>
          </a:p>
          <a:p>
            <a:pPr marL="628650" lvl="1" indent="-171450">
              <a:buFont typeface="Arial" panose="020B0604020202020204" pitchFamily="34" charset="0"/>
              <a:buChar char="•"/>
            </a:pPr>
            <a:r>
              <a:rPr lang="fr-FR" baseline="0" noProof="0" dirty="0" smtClean="0"/>
              <a:t>Cincle d‘Amérique (</a:t>
            </a:r>
            <a:r>
              <a:rPr lang="fr-FR" i="1" baseline="0" noProof="0" dirty="0" err="1" smtClean="0"/>
              <a:t>Cinclus</a:t>
            </a:r>
            <a:r>
              <a:rPr lang="fr-FR" i="1" baseline="0" noProof="0" dirty="0" smtClean="0"/>
              <a:t> </a:t>
            </a:r>
            <a:r>
              <a:rPr lang="fr-FR" i="1" baseline="0" noProof="0" dirty="0" err="1" smtClean="0"/>
              <a:t>mexicanus</a:t>
            </a:r>
            <a:r>
              <a:rPr lang="fr-FR" baseline="0" noProof="0" dirty="0" smtClean="0"/>
              <a:t>), distribution: Amérique du Nord</a:t>
            </a:r>
          </a:p>
          <a:p>
            <a:pPr marL="628650" lvl="1" indent="-171450">
              <a:buFont typeface="Arial" panose="020B0604020202020204" pitchFamily="34" charset="0"/>
              <a:buChar char="•"/>
            </a:pPr>
            <a:r>
              <a:rPr lang="fr-FR" baseline="0" noProof="0" dirty="0" smtClean="0"/>
              <a:t>Cincle à tête blanche (</a:t>
            </a:r>
            <a:r>
              <a:rPr lang="fr-FR" i="1" baseline="0" noProof="0" dirty="0" err="1" smtClean="0"/>
              <a:t>Cinclus</a:t>
            </a:r>
            <a:r>
              <a:rPr lang="fr-FR" i="1" baseline="0" noProof="0" dirty="0" smtClean="0"/>
              <a:t> </a:t>
            </a:r>
            <a:r>
              <a:rPr lang="fr-FR" i="1" baseline="0" noProof="0" dirty="0" err="1" smtClean="0"/>
              <a:t>leucocephalus</a:t>
            </a:r>
            <a:r>
              <a:rPr lang="fr-FR" baseline="0" noProof="0" dirty="0" smtClean="0"/>
              <a:t>), distribution: Andes, </a:t>
            </a:r>
            <a:r>
              <a:rPr lang="fr-FR" baseline="0" noProof="0" dirty="0" smtClean="0"/>
              <a:t>Venezuela </a:t>
            </a:r>
            <a:r>
              <a:rPr lang="fr-FR" baseline="0" noProof="0" dirty="0" smtClean="0"/>
              <a:t>et Bolivie</a:t>
            </a:r>
          </a:p>
          <a:p>
            <a:pPr marL="628650" lvl="1" indent="-171450">
              <a:buFont typeface="Arial" panose="020B0604020202020204" pitchFamily="34" charset="0"/>
              <a:buChar char="•"/>
            </a:pPr>
            <a:r>
              <a:rPr lang="fr-FR" baseline="0" noProof="0" dirty="0" smtClean="0"/>
              <a:t>Cincle à gorge rousse (</a:t>
            </a:r>
            <a:r>
              <a:rPr lang="fr-FR" i="1" baseline="0" noProof="0" dirty="0" err="1" smtClean="0"/>
              <a:t>Cinclus</a:t>
            </a:r>
            <a:r>
              <a:rPr lang="fr-FR" i="1" baseline="0" noProof="0" dirty="0" smtClean="0"/>
              <a:t> </a:t>
            </a:r>
            <a:r>
              <a:rPr lang="fr-FR" i="1" baseline="0" noProof="0" dirty="0" err="1" smtClean="0"/>
              <a:t>schulzii</a:t>
            </a:r>
            <a:r>
              <a:rPr lang="fr-FR" baseline="0" noProof="0" dirty="0" smtClean="0"/>
              <a:t>) distribution: très petite région (Sud de la Bolivie et Nord de l‘Argentine)</a:t>
            </a:r>
          </a:p>
          <a:p>
            <a:pPr marL="628650" lvl="1" indent="-171450">
              <a:buFont typeface="Arial" panose="020B0604020202020204" pitchFamily="34" charset="0"/>
              <a:buChar char="•"/>
            </a:pP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a:t>
            </a:fld>
            <a:endParaRPr lang="de-CH"/>
          </a:p>
        </p:txBody>
      </p:sp>
    </p:spTree>
    <p:extLst>
      <p:ext uri="{BB962C8B-B14F-4D97-AF65-F5344CB8AC3E}">
        <p14:creationId xmlns:p14="http://schemas.microsoft.com/office/powerpoint/2010/main" val="3198794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fr-FR" noProof="0" dirty="0" smtClean="0"/>
              <a:t>Vitesse jusqu‘à 50 km/h</a:t>
            </a:r>
          </a:p>
          <a:p>
            <a:pPr marL="171450" indent="-171450">
              <a:buFont typeface="Arial" panose="020B0604020202020204" pitchFamily="34" charset="0"/>
              <a:buChar char="•"/>
            </a:pPr>
            <a:r>
              <a:rPr lang="fr-FR" noProof="0" dirty="0" smtClean="0"/>
              <a:t>En raison de sa courte queue, pas de </a:t>
            </a:r>
            <a:r>
              <a:rPr lang="fr-FR" noProof="0" dirty="0" err="1" smtClean="0"/>
              <a:t>manoeuvre</a:t>
            </a:r>
            <a:r>
              <a:rPr lang="fr-FR" noProof="0" dirty="0" smtClean="0"/>
              <a:t> </a:t>
            </a:r>
            <a:r>
              <a:rPr lang="fr-FR" noProof="0" dirty="0" smtClean="0"/>
              <a:t>brusque possible</a:t>
            </a:r>
            <a:r>
              <a:rPr lang="fr-FR" baseline="0" noProof="0" dirty="0" smtClean="0"/>
              <a:t> </a:t>
            </a:r>
          </a:p>
          <a:p>
            <a:pPr marL="171450" indent="-171450">
              <a:buFont typeface="Arial" panose="020B0604020202020204" pitchFamily="34" charset="0"/>
              <a:buChar char="•"/>
            </a:pPr>
            <a:r>
              <a:rPr lang="fr-FR" baseline="0" noProof="0" dirty="0" smtClean="0"/>
              <a:t>Hauteur de </a:t>
            </a:r>
            <a:r>
              <a:rPr lang="fr-FR" baseline="0" noProof="0" dirty="0" smtClean="0"/>
              <a:t>vol:</a:t>
            </a:r>
            <a:endParaRPr lang="fr-FR" baseline="0" noProof="0" dirty="0" smtClean="0"/>
          </a:p>
          <a:p>
            <a:pPr marL="628650" lvl="1" indent="-171450">
              <a:buFont typeface="Arial" panose="020B0604020202020204" pitchFamily="34" charset="0"/>
              <a:buChar char="•"/>
            </a:pPr>
            <a:r>
              <a:rPr lang="fr-FR" baseline="0" noProof="0" dirty="0" smtClean="0"/>
              <a:t>Normalement suit le cours d‘eau à une hauteur de 1 m </a:t>
            </a:r>
          </a:p>
          <a:p>
            <a:pPr marL="628650" lvl="1" indent="-171450">
              <a:buFont typeface="Arial" panose="020B0604020202020204" pitchFamily="34" charset="0"/>
              <a:buChar char="•"/>
            </a:pPr>
            <a:r>
              <a:rPr lang="fr-FR" baseline="0" noProof="0" dirty="0" smtClean="0"/>
              <a:t>Si le cincle veut parcourir de grandes distances, il vole à plusieurs mètres de hauteur</a:t>
            </a:r>
          </a:p>
          <a:p>
            <a:pPr marL="628650" lvl="1" indent="-171450">
              <a:buFont typeface="Arial" panose="020B0604020202020204" pitchFamily="34" charset="0"/>
              <a:buChar char="•"/>
            </a:pPr>
            <a:r>
              <a:rPr lang="fr-FR" baseline="0" noProof="0" dirty="0" smtClean="0"/>
              <a:t>A la hauteur de la couronne des arbres uniquement pour chasser des insectes, lors de la parade nuptiale ou pour chasser des intrus. </a:t>
            </a:r>
          </a:p>
          <a:p>
            <a:pPr marL="171450" lvl="0" indent="-171450">
              <a:buFont typeface="Arial" panose="020B0604020202020204" pitchFamily="34" charset="0"/>
              <a:buChar char="•"/>
            </a:pPr>
            <a:r>
              <a:rPr lang="fr-FR" baseline="0" noProof="0" dirty="0" smtClean="0"/>
              <a:t>Vol sur place: </a:t>
            </a:r>
            <a:r>
              <a:rPr lang="fr-FR" baseline="0" noProof="0" dirty="0" smtClean="0"/>
              <a:t>pour la chasse </a:t>
            </a:r>
            <a:r>
              <a:rPr lang="fr-FR" baseline="0" noProof="0" dirty="0" smtClean="0"/>
              <a:t>/ en cas d’incertitude</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22</a:t>
            </a:fld>
            <a:endParaRPr lang="de-CH"/>
          </a:p>
        </p:txBody>
      </p:sp>
    </p:spTree>
    <p:extLst>
      <p:ext uri="{BB962C8B-B14F-4D97-AF65-F5344CB8AC3E}">
        <p14:creationId xmlns:p14="http://schemas.microsoft.com/office/powerpoint/2010/main" val="2278393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Les révérences sont</a:t>
            </a:r>
            <a:r>
              <a:rPr lang="fr-FR" baseline="0" noProof="0" dirty="0" smtClean="0"/>
              <a:t> un mouvement typique des cincles. Il s‘agit d‘une rapide flexion des pattes dans l‘articulation des talons. Cela abaisse et remonte le corps du cincle qui reste dans la même position durant ce mouvement.</a:t>
            </a:r>
            <a:endParaRPr lang="fr-FR" noProof="0" dirty="0" smtClean="0"/>
          </a:p>
          <a:p>
            <a:pPr marL="171450" indent="-171450">
              <a:buFont typeface="Arial" panose="020B0604020202020204" pitchFamily="34" charset="0"/>
              <a:buChar char="•"/>
            </a:pPr>
            <a:r>
              <a:rPr lang="fr-FR" noProof="0" dirty="0" smtClean="0"/>
              <a:t>En anglais, ce comportement a donné</a:t>
            </a:r>
            <a:r>
              <a:rPr lang="fr-FR" baseline="0" noProof="0" dirty="0" smtClean="0"/>
              <a:t> son nom au cincle: </a:t>
            </a:r>
            <a:r>
              <a:rPr lang="fr-FR" baseline="0" noProof="0" dirty="0" smtClean="0"/>
              <a:t>White</a:t>
            </a:r>
            <a:r>
              <a:rPr lang="fr-FR" baseline="0" noProof="0" dirty="0" smtClean="0"/>
              <a:t>-</a:t>
            </a:r>
            <a:r>
              <a:rPr lang="fr-FR" baseline="0" noProof="0" dirty="0" err="1" smtClean="0"/>
              <a:t>throated</a:t>
            </a:r>
            <a:r>
              <a:rPr lang="fr-FR" baseline="0" noProof="0" dirty="0" smtClean="0"/>
              <a:t> </a:t>
            </a:r>
            <a:r>
              <a:rPr lang="fr-FR" baseline="0" noProof="0" dirty="0" err="1" smtClean="0"/>
              <a:t>Dipper</a:t>
            </a:r>
            <a:r>
              <a:rPr lang="fr-FR" baseline="0" noProof="0" dirty="0" smtClean="0"/>
              <a:t>. Le nom vient du verbe </a:t>
            </a:r>
            <a:r>
              <a:rPr lang="fr-FR" baseline="0" noProof="0" dirty="0" smtClean="0"/>
              <a:t>« to </a:t>
            </a:r>
            <a:r>
              <a:rPr lang="fr-FR" baseline="0" noProof="0" dirty="0" err="1" smtClean="0"/>
              <a:t>dip</a:t>
            </a:r>
            <a:r>
              <a:rPr lang="fr-FR" baseline="0" noProof="0" dirty="0" smtClean="0"/>
              <a:t> », </a:t>
            </a:r>
            <a:r>
              <a:rPr lang="fr-FR" baseline="0" noProof="0" dirty="0" smtClean="0"/>
              <a:t>qu‘on peut traduire par „abaisser</a:t>
            </a:r>
            <a:r>
              <a:rPr lang="fr-FR" baseline="0" noProof="0" dirty="0" smtClean="0"/>
              <a:t>“. </a:t>
            </a:r>
            <a:endParaRPr lang="fr-FR" baseline="0" noProof="0" dirty="0" smtClean="0"/>
          </a:p>
          <a:p>
            <a:pPr marL="171450" indent="-171450">
              <a:buFont typeface="Arial" panose="020B0604020202020204" pitchFamily="34" charset="0"/>
              <a:buChar char="•"/>
            </a:pPr>
            <a:r>
              <a:rPr lang="fr-FR" baseline="0" noProof="0" dirty="0" smtClean="0"/>
              <a:t>Les révérences montrent l‘état d‘excitation interne du cincle. La fréquence joue un rôle. Plus le cincle est excité, plus les flexions sont fréquentes. Les raisons de l‘excitation peuvent être la présence d‘une femelle, d‘un concurrent ou de dangers. </a:t>
            </a:r>
          </a:p>
          <a:p>
            <a:pPr marL="171450" indent="-171450">
              <a:buFont typeface="Arial" panose="020B0604020202020204" pitchFamily="34" charset="0"/>
              <a:buChar char="•"/>
            </a:pPr>
            <a:r>
              <a:rPr lang="fr-FR" baseline="0" noProof="0" dirty="0" smtClean="0"/>
              <a:t>Les observations semblent indiquer que les révérences pourraient aussi être utilisées par le cincle pour la communication en combinaison avec le clignement des yeux (membrane nictitante). Cette communication visuelle a l‘avantage de ne pas être couverte par le bruit de l‘eau.</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23</a:t>
            </a:fld>
            <a:endParaRPr lang="de-CH"/>
          </a:p>
        </p:txBody>
      </p:sp>
    </p:spTree>
    <p:extLst>
      <p:ext uri="{BB962C8B-B14F-4D97-AF65-F5344CB8AC3E}">
        <p14:creationId xmlns:p14="http://schemas.microsoft.com/office/powerpoint/2010/main" val="2624599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solidFill>
                  <a:srgbClr val="FF0000"/>
                </a:solidFill>
              </a:rPr>
              <a:t>Le chant du Cincle plongeur ressemble à celui du merle, mais en moins mélodieux</a:t>
            </a:r>
          </a:p>
          <a:p>
            <a:pPr marL="171450" indent="-171450">
              <a:buFont typeface="Arial" panose="020B0604020202020204" pitchFamily="34" charset="0"/>
              <a:buChar char="•"/>
            </a:pPr>
            <a:r>
              <a:rPr lang="fr-FR" baseline="0" noProof="0" dirty="0" smtClean="0"/>
              <a:t>Source du chant: http://</a:t>
            </a:r>
            <a:r>
              <a:rPr lang="fr-FR" baseline="0" noProof="0" dirty="0" err="1" smtClean="0"/>
              <a:t>www.xeno-canto.org</a:t>
            </a:r>
            <a:r>
              <a:rPr lang="fr-FR" baseline="0" noProof="0" dirty="0" smtClean="0"/>
              <a:t>/</a:t>
            </a:r>
            <a:r>
              <a:rPr lang="fr-FR" baseline="0" noProof="0" dirty="0" err="1" smtClean="0"/>
              <a:t>sounds</a:t>
            </a:r>
            <a:r>
              <a:rPr lang="fr-FR" baseline="0" noProof="0" dirty="0" smtClean="0"/>
              <a:t>/</a:t>
            </a:r>
            <a:r>
              <a:rPr lang="fr-FR" baseline="0" noProof="0" dirty="0" err="1" smtClean="0"/>
              <a:t>uploaded</a:t>
            </a:r>
            <a:r>
              <a:rPr lang="fr-FR" baseline="0" noProof="0" dirty="0" smtClean="0"/>
              <a:t>/ZNCDXTUOFL/cinclus_cinclus_aquaticus_Poland_Jarek_Matusiak20110401.mp3</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24</a:t>
            </a:fld>
            <a:endParaRPr lang="de-CH"/>
          </a:p>
        </p:txBody>
      </p:sp>
    </p:spTree>
    <p:extLst>
      <p:ext uri="{BB962C8B-B14F-4D97-AF65-F5344CB8AC3E}">
        <p14:creationId xmlns:p14="http://schemas.microsoft.com/office/powerpoint/2010/main" val="2465384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endParaRPr lang="fr-FR" baseline="0" noProof="0" dirty="0" smtClean="0"/>
          </a:p>
          <a:p>
            <a:pPr marL="171450" lvl="0" indent="-171450">
              <a:buFont typeface="Arial" panose="020B0604020202020204" pitchFamily="34" charset="0"/>
              <a:buChar char="•"/>
            </a:pPr>
            <a:r>
              <a:rPr lang="fr-FR" sz="1200" kern="1200" noProof="0" dirty="0" smtClean="0">
                <a:solidFill>
                  <a:schemeClr val="tx1"/>
                </a:solidFill>
                <a:latin typeface="+mn-lt"/>
                <a:ea typeface="+mn-ea"/>
                <a:cs typeface="+mn-cs"/>
              </a:rPr>
              <a:t>La formation des couples commence déjà en automne et culmine à</a:t>
            </a:r>
            <a:r>
              <a:rPr lang="fr-FR" sz="1200" kern="1200" baseline="0" noProof="0" dirty="0" smtClean="0">
                <a:solidFill>
                  <a:schemeClr val="tx1"/>
                </a:solidFill>
                <a:latin typeface="+mn-lt"/>
                <a:ea typeface="+mn-ea"/>
                <a:cs typeface="+mn-cs"/>
              </a:rPr>
              <a:t> la fin de l‘hiver. </a:t>
            </a:r>
            <a:r>
              <a:rPr lang="fr-FR" sz="1200" kern="1200" baseline="0" noProof="0" dirty="0" smtClean="0">
                <a:solidFill>
                  <a:schemeClr val="tx1"/>
                </a:solidFill>
                <a:latin typeface="+mn-lt"/>
                <a:ea typeface="+mn-ea"/>
                <a:cs typeface="+mn-cs"/>
              </a:rPr>
              <a:t>Le </a:t>
            </a:r>
            <a:r>
              <a:rPr lang="fr-FR" sz="1200" kern="1200" baseline="0" noProof="0" dirty="0" smtClean="0">
                <a:solidFill>
                  <a:schemeClr val="tx1"/>
                </a:solidFill>
                <a:latin typeface="+mn-lt"/>
                <a:ea typeface="+mn-ea"/>
                <a:cs typeface="+mn-cs"/>
              </a:rPr>
              <a:t>mâle parade autour de la femelle en nageant ou en dansant avec des cris bas „</a:t>
            </a:r>
            <a:r>
              <a:rPr lang="fr-FR" sz="1200" kern="1200" baseline="0" noProof="0" dirty="0" err="1" smtClean="0">
                <a:solidFill>
                  <a:schemeClr val="tx1"/>
                </a:solidFill>
                <a:latin typeface="+mn-lt"/>
                <a:ea typeface="+mn-ea"/>
                <a:cs typeface="+mn-cs"/>
              </a:rPr>
              <a:t>tsurr</a:t>
            </a:r>
            <a:r>
              <a:rPr lang="fr-FR" sz="1200" kern="1200" baseline="0" noProof="0" dirty="0" smtClean="0">
                <a:solidFill>
                  <a:schemeClr val="tx1"/>
                </a:solidFill>
                <a:latin typeface="+mn-lt"/>
                <a:ea typeface="+mn-ea"/>
                <a:cs typeface="+mn-cs"/>
              </a:rPr>
              <a:t>“, avec des </a:t>
            </a:r>
            <a:r>
              <a:rPr lang="fr-FR" sz="1200" kern="1200" baseline="0" noProof="0" dirty="0" smtClean="0">
                <a:solidFill>
                  <a:schemeClr val="tx1"/>
                </a:solidFill>
                <a:latin typeface="+mn-lt"/>
                <a:ea typeface="+mn-ea"/>
                <a:cs typeface="+mn-cs"/>
              </a:rPr>
              <a:t>tressaillements d‘ailes, des flexions des pattes et </a:t>
            </a:r>
            <a:r>
              <a:rPr lang="fr-FR" sz="1200" kern="1200" baseline="0" noProof="0" dirty="0" smtClean="0">
                <a:solidFill>
                  <a:schemeClr val="tx1"/>
                </a:solidFill>
                <a:latin typeface="+mn-lt"/>
                <a:ea typeface="+mn-ea"/>
                <a:cs typeface="+mn-cs"/>
              </a:rPr>
              <a:t>en présentant </a:t>
            </a:r>
            <a:r>
              <a:rPr lang="fr-FR" sz="1200" kern="1200" baseline="0" noProof="0" dirty="0" smtClean="0">
                <a:solidFill>
                  <a:schemeClr val="tx1"/>
                </a:solidFill>
                <a:latin typeface="+mn-lt"/>
                <a:ea typeface="+mn-ea"/>
                <a:cs typeface="+mn-cs"/>
              </a:rPr>
              <a:t>sa poitrine blanche. Si la femelle s‘envole, le mâle la </a:t>
            </a:r>
            <a:r>
              <a:rPr lang="fr-FR" sz="1200" kern="1200" baseline="0" noProof="0" dirty="0" smtClean="0">
                <a:solidFill>
                  <a:schemeClr val="tx1"/>
                </a:solidFill>
                <a:latin typeface="+mn-lt"/>
                <a:ea typeface="+mn-ea"/>
                <a:cs typeface="+mn-cs"/>
              </a:rPr>
              <a:t>poursuit, </a:t>
            </a:r>
            <a:r>
              <a:rPr lang="fr-FR" sz="1200" kern="1200" baseline="0" noProof="0" dirty="0" smtClean="0">
                <a:solidFill>
                  <a:schemeClr val="tx1"/>
                </a:solidFill>
                <a:latin typeface="+mn-lt"/>
                <a:ea typeface="+mn-ea"/>
                <a:cs typeface="+mn-cs"/>
              </a:rPr>
              <a:t>souvent jusqu‘à la hauteur de la couronne des arbres. Le mâle présente également des vols de parade impressionnants, suivis de plongeons de parade, lors desquels le mâle plonge dans l‘eau avec beaucoup d‘éclaboussures. Peu à peu, la femelle devient aussi active, danse autour du mâle avec flexions des pattes et tressaillements des ailes. Parfois, les deux partenaires se tiennent en position dressée, poitrine contre poitrine, les ailes pendantes, parfois les ailes dressées ou alors ils sautent l‘un contre l‘autre en chantant. Lorsque la femelle </a:t>
            </a:r>
            <a:r>
              <a:rPr lang="fr-FR" sz="1200" kern="1200" baseline="0" noProof="0" dirty="0" smtClean="0">
                <a:solidFill>
                  <a:schemeClr val="tx1"/>
                </a:solidFill>
                <a:latin typeface="+mn-lt"/>
                <a:ea typeface="+mn-ea"/>
                <a:cs typeface="+mn-cs"/>
              </a:rPr>
              <a:t>accepte </a:t>
            </a:r>
            <a:r>
              <a:rPr lang="fr-FR" sz="1200" kern="1200" baseline="0" noProof="0" dirty="0" smtClean="0">
                <a:solidFill>
                  <a:schemeClr val="tx1"/>
                </a:solidFill>
                <a:latin typeface="+mn-lt"/>
                <a:ea typeface="+mn-ea"/>
                <a:cs typeface="+mn-cs"/>
              </a:rPr>
              <a:t>la nourriture que le mâle lui présente, la formation du couple est terminée</a:t>
            </a:r>
            <a:r>
              <a:rPr lang="fr-FR" sz="1200" kern="1200" baseline="0" noProof="0" dirty="0" smtClean="0">
                <a:solidFill>
                  <a:schemeClr val="tx1"/>
                </a:solidFill>
                <a:latin typeface="+mn-lt"/>
                <a:ea typeface="+mn-ea"/>
                <a:cs typeface="+mn-cs"/>
              </a:rPr>
              <a:t>.</a:t>
            </a:r>
            <a:endParaRPr lang="fr-FR" sz="1200" kern="1200" noProof="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noProof="0" dirty="0" smtClean="0"/>
              <a:t>On a pu observer des couples, qui sont restés ensembles pendant 4 ans. Pendant ces années, la parade n‘a pas eu lieu ou de façon très restreinte.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25</a:t>
            </a:fld>
            <a:endParaRPr lang="de-CH"/>
          </a:p>
        </p:txBody>
      </p:sp>
    </p:spTree>
    <p:extLst>
      <p:ext uri="{BB962C8B-B14F-4D97-AF65-F5344CB8AC3E}">
        <p14:creationId xmlns:p14="http://schemas.microsoft.com/office/powerpoint/2010/main" val="1371418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aseline="0" noProof="0" dirty="0" smtClean="0"/>
              <a:t>Danger que le nid soit inondé ou emporté en cas de crue</a:t>
            </a:r>
          </a:p>
          <a:p>
            <a:pPr marL="171450" indent="-171450">
              <a:buFont typeface="Arial" panose="020B0604020202020204" pitchFamily="34" charset="0"/>
              <a:buChar char="•"/>
            </a:pPr>
            <a:r>
              <a:rPr lang="fr-FR" baseline="0" noProof="0" dirty="0" smtClean="0"/>
              <a:t>A proximité de l‘eau: les fientes des jeunes tombent dans l‘eau et sont </a:t>
            </a:r>
            <a:r>
              <a:rPr lang="fr-FR" baseline="0" noProof="0" dirty="0" smtClean="0"/>
              <a:t>emportées</a:t>
            </a:r>
            <a:r>
              <a:rPr lang="fr-FR" baseline="0" noProof="0" dirty="0" smtClean="0"/>
              <a:t>. L‘emplacement du nid n‘est ainsi pas trahi. </a:t>
            </a:r>
          </a:p>
          <a:p>
            <a:pPr marL="171450" indent="-171450">
              <a:buFont typeface="Arial" panose="020B0604020202020204" pitchFamily="34" charset="0"/>
              <a:buChar char="•"/>
            </a:pPr>
            <a:r>
              <a:rPr lang="fr-FR" baseline="0" noProof="0" dirty="0" smtClean="0"/>
              <a:t>Peu de prédateurs peuvent généralement atteindre l’emplacement des nids</a:t>
            </a:r>
          </a:p>
          <a:p>
            <a:pPr marL="171450" indent="-171450">
              <a:buFont typeface="Arial" panose="020B0604020202020204" pitchFamily="34" charset="0"/>
              <a:buChar char="•"/>
            </a:pPr>
            <a:r>
              <a:rPr lang="fr-FR" baseline="0" noProof="0" dirty="0" smtClean="0"/>
              <a:t>Début de la construction du nid: début mars. Le nid peut être construit en 10-14 jours s‘il n‘y a pas de retards.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26</a:t>
            </a:fld>
            <a:endParaRPr lang="de-CH"/>
          </a:p>
        </p:txBody>
      </p:sp>
    </p:spTree>
    <p:extLst>
      <p:ext uri="{BB962C8B-B14F-4D97-AF65-F5344CB8AC3E}">
        <p14:creationId xmlns:p14="http://schemas.microsoft.com/office/powerpoint/2010/main" val="14764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Quelques</a:t>
            </a:r>
            <a:r>
              <a:rPr lang="de-CH" dirty="0" smtClean="0"/>
              <a:t> </a:t>
            </a:r>
            <a:r>
              <a:rPr lang="de-CH" dirty="0" err="1" smtClean="0"/>
              <a:t>exemples</a:t>
            </a:r>
            <a:r>
              <a:rPr lang="de-CH" dirty="0" smtClean="0"/>
              <a:t> de </a:t>
            </a:r>
            <a:r>
              <a:rPr lang="de-CH" dirty="0" err="1" smtClean="0"/>
              <a:t>nids</a:t>
            </a:r>
            <a:r>
              <a:rPr lang="de-CH" dirty="0" smtClean="0"/>
              <a:t> du </a:t>
            </a:r>
            <a:r>
              <a:rPr lang="de-CH" dirty="0" err="1" smtClean="0"/>
              <a:t>Cincle</a:t>
            </a:r>
            <a:r>
              <a:rPr lang="de-CH" dirty="0" smtClean="0"/>
              <a:t> </a:t>
            </a:r>
            <a:r>
              <a:rPr lang="de-CH" dirty="0" err="1" smtClean="0"/>
              <a:t>plongeur</a:t>
            </a:r>
            <a:r>
              <a:rPr lang="de-CH" baseline="0" dirty="0" smtClean="0"/>
              <a:t>. </a:t>
            </a: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27</a:t>
            </a:fld>
            <a:endParaRPr lang="de-CH"/>
          </a:p>
        </p:txBody>
      </p:sp>
    </p:spTree>
    <p:extLst>
      <p:ext uri="{BB962C8B-B14F-4D97-AF65-F5344CB8AC3E}">
        <p14:creationId xmlns:p14="http://schemas.microsoft.com/office/powerpoint/2010/main" val="3382277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L‘intérieur du nid est tapissé</a:t>
            </a:r>
            <a:r>
              <a:rPr lang="fr-FR" baseline="0" noProof="0" dirty="0" smtClean="0"/>
              <a:t> par la femelle de feuilles de hêtre sèches. Elle y pond 4 à 6 </a:t>
            </a:r>
            <a:r>
              <a:rPr lang="fr-FR" baseline="0" noProof="0" dirty="0" err="1" smtClean="0"/>
              <a:t>oeufs</a:t>
            </a:r>
            <a:r>
              <a:rPr lang="fr-FR" baseline="0" noProof="0" dirty="0" smtClean="0"/>
              <a:t>.</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28</a:t>
            </a:fld>
            <a:endParaRPr lang="de-CH"/>
          </a:p>
        </p:txBody>
      </p:sp>
    </p:spTree>
    <p:extLst>
      <p:ext uri="{BB962C8B-B14F-4D97-AF65-F5344CB8AC3E}">
        <p14:creationId xmlns:p14="http://schemas.microsoft.com/office/powerpoint/2010/main" val="1900290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Tout comme la parade,</a:t>
            </a:r>
            <a:r>
              <a:rPr lang="fr-FR" baseline="0" noProof="0" dirty="0" smtClean="0"/>
              <a:t> la nidification commence tôt. Dès février/début mars, les cincles commencent à pondre leurs </a:t>
            </a:r>
            <a:r>
              <a:rPr lang="fr-FR" baseline="0" noProof="0" dirty="0" err="1" smtClean="0"/>
              <a:t>oeufs</a:t>
            </a:r>
            <a:r>
              <a:rPr lang="fr-FR" baseline="0" noProof="0" dirty="0" smtClean="0"/>
              <a:t>. Dans les Alpes, la ponte se fait seulement à fin avril.</a:t>
            </a:r>
            <a:endParaRPr lang="fr-FR" noProof="0" dirty="0" smtClean="0"/>
          </a:p>
          <a:p>
            <a:pPr marL="171450" indent="-171450">
              <a:buFont typeface="Arial" panose="020B0604020202020204" pitchFamily="34" charset="0"/>
              <a:buChar char="•"/>
            </a:pPr>
            <a:r>
              <a:rPr lang="fr-FR" baseline="0" noProof="0" dirty="0" smtClean="0"/>
              <a:t>Une ponte comprend généralement 4 à 6 </a:t>
            </a:r>
            <a:r>
              <a:rPr lang="fr-FR" baseline="0" noProof="0" dirty="0" err="1" smtClean="0"/>
              <a:t>oeufs</a:t>
            </a:r>
            <a:r>
              <a:rPr lang="fr-FR" baseline="0" noProof="0" dirty="0" smtClean="0"/>
              <a:t>. Les </a:t>
            </a:r>
            <a:r>
              <a:rPr lang="fr-FR" baseline="0" noProof="0" dirty="0" err="1" smtClean="0"/>
              <a:t>oeufs</a:t>
            </a:r>
            <a:r>
              <a:rPr lang="fr-FR" baseline="0" noProof="0" dirty="0" smtClean="0"/>
              <a:t> sont couvés seulement à partir du moment </a:t>
            </a:r>
            <a:r>
              <a:rPr lang="fr-FR" baseline="0" noProof="0" dirty="0" smtClean="0"/>
              <a:t>o</a:t>
            </a:r>
            <a:r>
              <a:rPr lang="fr-FR" baseline="0" noProof="0" dirty="0" smtClean="0"/>
              <a:t>ù</a:t>
            </a:r>
            <a:r>
              <a:rPr lang="fr-FR" baseline="0" noProof="0" dirty="0" smtClean="0"/>
              <a:t> </a:t>
            </a:r>
            <a:r>
              <a:rPr lang="fr-FR" baseline="0" noProof="0" dirty="0" smtClean="0"/>
              <a:t>la ponte est complète.</a:t>
            </a:r>
          </a:p>
          <a:p>
            <a:pPr marL="171450" indent="-171450">
              <a:buFont typeface="Arial" panose="020B0604020202020204" pitchFamily="34" charset="0"/>
              <a:buChar char="•"/>
            </a:pPr>
            <a:r>
              <a:rPr lang="fr-FR" baseline="0" noProof="0" dirty="0" smtClean="0"/>
              <a:t>La femelle s‘occupe seule de couver les </a:t>
            </a:r>
            <a:r>
              <a:rPr lang="fr-FR" baseline="0" noProof="0" dirty="0" err="1" smtClean="0"/>
              <a:t>oeufs</a:t>
            </a:r>
            <a:r>
              <a:rPr lang="fr-FR" baseline="0" noProof="0" dirty="0" smtClean="0"/>
              <a:t> pendant 14 à 18 jours. Pendant ce temps, le mâle monte la garde et nourrit en partie la femelle. Mais la femelle doit aussi partir à la recherche de </a:t>
            </a:r>
            <a:r>
              <a:rPr lang="fr-FR" baseline="0" noProof="0" dirty="0" smtClean="0"/>
              <a:t>nourriture pour compléter son alimentation.</a:t>
            </a:r>
            <a:endParaRPr lang="fr-FR" baseline="0" noProof="0" dirty="0" smtClean="0"/>
          </a:p>
          <a:p>
            <a:pPr marL="171450" indent="-171450">
              <a:buFont typeface="Arial" panose="020B0604020202020204" pitchFamily="34" charset="0"/>
              <a:buChar char="•"/>
            </a:pPr>
            <a:r>
              <a:rPr lang="fr-FR" baseline="0" noProof="0" dirty="0" smtClean="0"/>
              <a:t>En cas de début de nidification précoce, une couvée de remplacement ou une seconde couvée peuvent être entreprises (7-10 jours après l‘envol des jeunes).</a:t>
            </a:r>
          </a:p>
          <a:p>
            <a:pPr marL="171450" indent="-171450">
              <a:buFont typeface="Arial" panose="020B0604020202020204" pitchFamily="34" charset="0"/>
              <a:buChar char="•"/>
            </a:pPr>
            <a:endParaRPr lang="de-CH" baseline="0" dirty="0"/>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29</a:t>
            </a:fld>
            <a:endParaRPr lang="de-CH"/>
          </a:p>
        </p:txBody>
      </p:sp>
    </p:spTree>
    <p:extLst>
      <p:ext uri="{BB962C8B-B14F-4D97-AF65-F5344CB8AC3E}">
        <p14:creationId xmlns:p14="http://schemas.microsoft.com/office/powerpoint/2010/main" val="30573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Nid avec jeunes âgés de 13 jours</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30</a:t>
            </a:fld>
            <a:endParaRPr lang="de-CH"/>
          </a:p>
        </p:txBody>
      </p:sp>
    </p:spTree>
    <p:extLst>
      <p:ext uri="{BB962C8B-B14F-4D97-AF65-F5344CB8AC3E}">
        <p14:creationId xmlns:p14="http://schemas.microsoft.com/office/powerpoint/2010/main" val="1900290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aseline="0" noProof="0" dirty="0" smtClean="0"/>
              <a:t>A partir d‘un âge d‘environ 10 jours, les jeunes quittent le nid en cas de dérangement/danger. A cet âge, ils peuvent nager, mais pas encore voler. En quittant le nid aussi précocement, les jeunes ont peu de chances de survie. </a:t>
            </a:r>
          </a:p>
          <a:p>
            <a:pPr marL="171450" indent="-171450">
              <a:buFont typeface="Arial" panose="020B0604020202020204" pitchFamily="34" charset="0"/>
              <a:buChar char="•"/>
            </a:pPr>
            <a:r>
              <a:rPr lang="fr-FR" baseline="0" noProof="0" dirty="0" smtClean="0"/>
              <a:t>Même après leur envol, les jeunes sont encore nourris pendant deux semaines par les deux parents en dehors du nid. Après cela, les juvéniles font souvent une dispersion. Généralement, ils ne s‘éloignent pas plus de 50 km de leur lieu de naissance. Mais on a déjà retrouvé des cincles suisses en Pologne.</a:t>
            </a:r>
          </a:p>
          <a:p>
            <a:pPr marL="171450" indent="-171450">
              <a:buFont typeface="Arial" panose="020B0604020202020204" pitchFamily="34" charset="0"/>
              <a:buChar char="•"/>
            </a:pPr>
            <a:r>
              <a:rPr lang="fr-FR" baseline="0" noProof="0" dirty="0" smtClean="0"/>
              <a:t>Environ trois quarts des juvéniles meurent lors des deux premières années. La plupart des cincles atteignent 3-4 ans. Le cincle le plus âgé connu a atteint 10 ans.</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31</a:t>
            </a:fld>
            <a:endParaRPr lang="de-CH"/>
          </a:p>
        </p:txBody>
      </p:sp>
    </p:spTree>
    <p:extLst>
      <p:ext uri="{BB962C8B-B14F-4D97-AF65-F5344CB8AC3E}">
        <p14:creationId xmlns:p14="http://schemas.microsoft.com/office/powerpoint/2010/main" val="125030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Etonnamment, </a:t>
            </a:r>
            <a:r>
              <a:rPr lang="fr-FR" noProof="0" dirty="0" smtClean="0"/>
              <a:t>Gessner </a:t>
            </a:r>
            <a:r>
              <a:rPr lang="fr-FR" noProof="0" dirty="0" smtClean="0"/>
              <a:t>ne mentionne pas que l‘oiseau plonge. Il le positionne avec les oiseaux plongeurs, ce qui permet de conclure</a:t>
            </a:r>
            <a:r>
              <a:rPr lang="fr-FR" baseline="0" noProof="0" dirty="0" smtClean="0"/>
              <a:t> qu‘il n‘avait pas conscience que le Cincle plongeur est le seul passereau capable de plonger.</a:t>
            </a:r>
            <a:endParaRPr lang="fr-FR" noProof="0" dirty="0" smtClean="0"/>
          </a:p>
          <a:p>
            <a:endParaRPr lang="de-DE" dirty="0" smtClean="0"/>
          </a:p>
        </p:txBody>
      </p:sp>
      <p:sp>
        <p:nvSpPr>
          <p:cNvPr id="4" name="Foliennummernplatzhalter 3"/>
          <p:cNvSpPr>
            <a:spLocks noGrp="1"/>
          </p:cNvSpPr>
          <p:nvPr>
            <p:ph type="sldNum" sz="quarter" idx="10"/>
          </p:nvPr>
        </p:nvSpPr>
        <p:spPr/>
        <p:txBody>
          <a:bodyPr/>
          <a:lstStyle/>
          <a:p>
            <a:fld id="{B00E27E3-9ED6-4A89-ADCF-2707D078D151}" type="slidenum">
              <a:rPr lang="de-CH" smtClean="0"/>
              <a:t>4</a:t>
            </a:fld>
            <a:endParaRPr lang="de-CH"/>
          </a:p>
        </p:txBody>
      </p:sp>
    </p:spTree>
    <p:extLst>
      <p:ext uri="{BB962C8B-B14F-4D97-AF65-F5344CB8AC3E}">
        <p14:creationId xmlns:p14="http://schemas.microsoft.com/office/powerpoint/2010/main" val="1632764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Année 2000 = 100</a:t>
            </a:r>
            <a:r>
              <a:rPr lang="fr-FR" baseline="0" noProof="0" dirty="0" smtClean="0"/>
              <a:t> </a:t>
            </a:r>
          </a:p>
          <a:p>
            <a:pPr marL="171450" indent="-171450">
              <a:buFont typeface="Arial" panose="020B0604020202020204" pitchFamily="34" charset="0"/>
              <a:buChar char="•"/>
            </a:pPr>
            <a:r>
              <a:rPr lang="fr-FR" baseline="0" noProof="0" dirty="0" smtClean="0"/>
              <a:t>De 2000 à 2009 les effectifs nicheurs de Cincles plongeurs ont augmenté de 50% en Suisse. </a:t>
            </a:r>
          </a:p>
          <a:p>
            <a:pPr marL="171450" indent="-171450">
              <a:buFont typeface="Arial" panose="020B0604020202020204" pitchFamily="34" charset="0"/>
              <a:buChar char="•"/>
            </a:pPr>
            <a:r>
              <a:rPr lang="fr-FR" baseline="0" noProof="0" dirty="0" smtClean="0"/>
              <a:t>Depuis 2009, les effectifs diminuent à nouveau </a:t>
            </a:r>
          </a:p>
          <a:p>
            <a:pPr marL="171450" indent="-171450">
              <a:buFont typeface="Arial" panose="020B0604020202020204" pitchFamily="34" charset="0"/>
              <a:buChar char="•"/>
            </a:pPr>
            <a:endParaRPr lang="fr-FR" baseline="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0" dirty="0" smtClean="0"/>
              <a:t>Les effectifs</a:t>
            </a:r>
            <a:r>
              <a:rPr lang="fr-FR" baseline="0" noProof="0" dirty="0" smtClean="0"/>
              <a:t> recensés lors des comptages des oiseaux d‘eau en hiver augmentent toutefois légèrement depuis 1995 pratiquement de façon continue (source: </a:t>
            </a:r>
            <a:r>
              <a:rPr lang="fr-FR" sz="1200" noProof="0" dirty="0" smtClean="0"/>
              <a:t>http://</a:t>
            </a:r>
            <a:r>
              <a:rPr lang="fr-FR" sz="1200" noProof="0" dirty="0" err="1" smtClean="0"/>
              <a:t>www.vogelwarte.ch</a:t>
            </a:r>
            <a:r>
              <a:rPr lang="fr-FR" sz="1200" noProof="0" dirty="0" smtClean="0"/>
              <a:t>/</a:t>
            </a:r>
            <a:r>
              <a:rPr lang="fr-FR" sz="1200" noProof="0" dirty="0" err="1" smtClean="0"/>
              <a:t>fr</a:t>
            </a:r>
            <a:r>
              <a:rPr lang="fr-FR" sz="1200" noProof="0" dirty="0" smtClean="0"/>
              <a:t>/oiseaux/les-oiseaux-de-suisse/</a:t>
            </a:r>
            <a:r>
              <a:rPr lang="fr-FR" sz="1200" noProof="0" dirty="0" err="1" smtClean="0"/>
              <a:t>cincle-plongeur.html</a:t>
            </a:r>
            <a:r>
              <a:rPr lang="fr-FR" baseline="0" noProof="0" dirty="0" smtClean="0"/>
              <a:t>). </a:t>
            </a:r>
          </a:p>
          <a:p>
            <a:pPr marL="171450" indent="-171450">
              <a:buFont typeface="Arial" panose="020B0604020202020204" pitchFamily="34" charset="0"/>
              <a:buChar char="•"/>
            </a:pPr>
            <a:r>
              <a:rPr lang="fr-FR" noProof="0" dirty="0" smtClean="0"/>
              <a:t>Sur les </a:t>
            </a:r>
            <a:r>
              <a:rPr lang="fr-FR" noProof="0" dirty="0" smtClean="0"/>
              <a:t>Listes </a:t>
            </a:r>
            <a:r>
              <a:rPr lang="fr-FR" noProof="0" dirty="0" smtClean="0"/>
              <a:t>rouges d‘Europe et de Suisse, le Cincle plongeur figure comme espèce „non menacée“ </a:t>
            </a:r>
            <a:r>
              <a:rPr lang="fr-FR" baseline="0" noProof="0" dirty="0" smtClean="0"/>
              <a:t>. </a:t>
            </a:r>
          </a:p>
          <a:p>
            <a:pPr marL="171450" indent="-171450">
              <a:buFont typeface="Arial" panose="020B0604020202020204" pitchFamily="34" charset="0"/>
              <a:buChar char="•"/>
            </a:pPr>
            <a:endParaRPr lang="fr-FR" baseline="0" noProof="0" dirty="0" smtClean="0"/>
          </a:p>
          <a:p>
            <a:pPr marL="171450" indent="-171450">
              <a:buFont typeface="Arial" panose="020B0604020202020204" pitchFamily="34" charset="0"/>
              <a:buChar char="•"/>
            </a:pPr>
            <a:r>
              <a:rPr lang="fr-FR" baseline="0" noProof="0" dirty="0" smtClean="0"/>
              <a:t>Les crues et les hivers froids peuvent fortement décimer les effectifs de Cincles plongeurs. Mais de telles pertes peuvent être compensées en l‘espace de 1 à 2 années. </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32</a:t>
            </a:fld>
            <a:endParaRPr lang="de-CH"/>
          </a:p>
        </p:txBody>
      </p:sp>
    </p:spTree>
    <p:extLst>
      <p:ext uri="{BB962C8B-B14F-4D97-AF65-F5344CB8AC3E}">
        <p14:creationId xmlns:p14="http://schemas.microsoft.com/office/powerpoint/2010/main" val="2242328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Le plus grand danger venant des prédateurs est</a:t>
            </a:r>
            <a:r>
              <a:rPr lang="fr-FR" baseline="0" noProof="0" dirty="0" smtClean="0"/>
              <a:t> que ceux-ci découvrent le nid et le vident. La </a:t>
            </a:r>
            <a:r>
              <a:rPr lang="fr-FR" baseline="0" noProof="0" dirty="0" smtClean="0"/>
              <a:t>nichée </a:t>
            </a:r>
            <a:r>
              <a:rPr lang="fr-FR" baseline="0" noProof="0" dirty="0" smtClean="0"/>
              <a:t>est ainsi perdue.</a:t>
            </a:r>
            <a:endParaRPr lang="fr-FR" noProof="0" dirty="0" smtClean="0"/>
          </a:p>
          <a:p>
            <a:pPr marL="171450" indent="-171450">
              <a:buFont typeface="Arial" panose="020B0604020202020204" pitchFamily="34" charset="0"/>
              <a:buChar char="•"/>
            </a:pPr>
            <a:r>
              <a:rPr lang="fr-FR" noProof="0" dirty="0" smtClean="0"/>
              <a:t>Les</a:t>
            </a:r>
            <a:r>
              <a:rPr lang="fr-FR" baseline="0" noProof="0" dirty="0" smtClean="0"/>
              <a:t> rats et les chats sont surtout un problème quand les nids du cincle sont installés sur des bâtiments ou d‘autres constructions dans les villes et les villages.</a:t>
            </a:r>
            <a:endParaRPr lang="fr-FR" noProof="0" dirty="0" smtClean="0"/>
          </a:p>
          <a:p>
            <a:pPr marL="171450" indent="-171450">
              <a:buFont typeface="Arial" panose="020B0604020202020204" pitchFamily="34" charset="0"/>
              <a:buChar char="•"/>
            </a:pPr>
            <a:r>
              <a:rPr lang="fr-FR" noProof="0" dirty="0" smtClean="0"/>
              <a:t>Les rapaces (surtout</a:t>
            </a:r>
            <a:r>
              <a:rPr lang="fr-FR" baseline="0" noProof="0" dirty="0" smtClean="0"/>
              <a:t> l‘épervier) peuvent attraper des cincles, aussi des adultes. Mais c‘est plutôt </a:t>
            </a:r>
            <a:r>
              <a:rPr lang="fr-FR" baseline="0" noProof="0" dirty="0" smtClean="0"/>
              <a:t>rare car, </a:t>
            </a:r>
            <a:r>
              <a:rPr lang="fr-FR" baseline="0" noProof="0" dirty="0" smtClean="0"/>
              <a:t>en cas de danger, les cincles se cachent dans les buissons de la rive ou plongent sous l‘eau.</a:t>
            </a:r>
          </a:p>
          <a:p>
            <a:pPr marL="171450" indent="-171450">
              <a:buFont typeface="Arial" panose="020B0604020202020204" pitchFamily="34" charset="0"/>
              <a:buChar char="•"/>
            </a:pP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33</a:t>
            </a:fld>
            <a:endParaRPr lang="de-CH"/>
          </a:p>
        </p:txBody>
      </p:sp>
    </p:spTree>
    <p:extLst>
      <p:ext uri="{BB962C8B-B14F-4D97-AF65-F5344CB8AC3E}">
        <p14:creationId xmlns:p14="http://schemas.microsoft.com/office/powerpoint/2010/main" val="1377990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aseline="0" noProof="0" dirty="0" smtClean="0"/>
              <a:t>Les crues peuvent inonder ou emporter le nid avec les </a:t>
            </a:r>
            <a:r>
              <a:rPr lang="fr-FR" baseline="0" noProof="0" dirty="0" err="1" smtClean="0"/>
              <a:t>oeufs</a:t>
            </a:r>
            <a:r>
              <a:rPr lang="fr-FR" baseline="0" noProof="0" dirty="0" smtClean="0"/>
              <a:t> ou les jeunes. Les crues rendent </a:t>
            </a:r>
            <a:r>
              <a:rPr lang="fr-FR" baseline="0" noProof="0" dirty="0" smtClean="0"/>
              <a:t>aussi plus </a:t>
            </a:r>
            <a:r>
              <a:rPr lang="fr-FR" baseline="0" noProof="0" dirty="0" smtClean="0"/>
              <a:t>difficile la recherche de nourriture.</a:t>
            </a:r>
          </a:p>
          <a:p>
            <a:pPr marL="171450" indent="-171450">
              <a:buFont typeface="Arial" panose="020B0604020202020204" pitchFamily="34" charset="0"/>
              <a:buChar char="•"/>
            </a:pPr>
            <a:r>
              <a:rPr lang="fr-FR" baseline="0" noProof="0" dirty="0" smtClean="0"/>
              <a:t>Les retours de froid, en particulier au début de la nidification, </a:t>
            </a:r>
            <a:r>
              <a:rPr lang="fr-FR" baseline="0" noProof="0" dirty="0" smtClean="0"/>
              <a:t>peuvent </a:t>
            </a:r>
            <a:r>
              <a:rPr lang="fr-FR" baseline="0" noProof="0" dirty="0" smtClean="0"/>
              <a:t>entraîner un abandon de la nidification ou la mort de jeunes fraîchement éclos.</a:t>
            </a:r>
          </a:p>
          <a:p>
            <a:pPr marL="171450" indent="-171450">
              <a:buFont typeface="Arial" panose="020B0604020202020204" pitchFamily="34" charset="0"/>
              <a:buChar char="•"/>
            </a:pPr>
            <a:r>
              <a:rPr lang="fr-FR" baseline="0" noProof="0" dirty="0" smtClean="0"/>
              <a:t>Lorsque son cours d‘eau gèle, le cincle part à des altitudes plus basses</a:t>
            </a:r>
          </a:p>
        </p:txBody>
      </p:sp>
      <p:sp>
        <p:nvSpPr>
          <p:cNvPr id="4" name="Foliennummernplatzhalter 3"/>
          <p:cNvSpPr>
            <a:spLocks noGrp="1"/>
          </p:cNvSpPr>
          <p:nvPr>
            <p:ph type="sldNum" sz="quarter" idx="10"/>
          </p:nvPr>
        </p:nvSpPr>
        <p:spPr/>
        <p:txBody>
          <a:bodyPr/>
          <a:lstStyle/>
          <a:p>
            <a:fld id="{B00E27E3-9ED6-4A89-ADCF-2707D078D151}" type="slidenum">
              <a:rPr lang="de-CH" smtClean="0"/>
              <a:t>34</a:t>
            </a:fld>
            <a:endParaRPr lang="de-CH"/>
          </a:p>
        </p:txBody>
      </p:sp>
    </p:spTree>
    <p:extLst>
      <p:ext uri="{BB962C8B-B14F-4D97-AF65-F5344CB8AC3E}">
        <p14:creationId xmlns:p14="http://schemas.microsoft.com/office/powerpoint/2010/main" val="2034618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Par la canalisation des rivières, on détruit l‘habitat des cincles. Les ruisseaux et rivières au courant turbulent, munis de grosses pierres et d‘îles servant de perchoirs disparaissent</a:t>
            </a:r>
            <a:r>
              <a:rPr lang="fr-FR" baseline="0" noProof="0" dirty="0" smtClean="0"/>
              <a:t>. Les murs en béton lisse qui remplacent les rives naturelles font disparaître </a:t>
            </a:r>
            <a:r>
              <a:rPr lang="fr-FR" baseline="0" noProof="0" dirty="0" smtClean="0"/>
              <a:t>les </a:t>
            </a:r>
            <a:r>
              <a:rPr lang="fr-FR" baseline="0" noProof="0" dirty="0" smtClean="0"/>
              <a:t>sites de nidification. La modification du régime de charriage et le compactage du fond des cours d‘eau détruisent l‘habitat pour la petite faune qui vit au fond de l‘eau, ce qui diminue l‘offre en nourriture pour le cincle.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35</a:t>
            </a:fld>
            <a:endParaRPr lang="de-CH"/>
          </a:p>
        </p:txBody>
      </p:sp>
    </p:spTree>
    <p:extLst>
      <p:ext uri="{BB962C8B-B14F-4D97-AF65-F5344CB8AC3E}">
        <p14:creationId xmlns:p14="http://schemas.microsoft.com/office/powerpoint/2010/main" val="1320054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Eutrophisation des cours d‘eau par les engrais de l‘agriculture</a:t>
            </a:r>
            <a:endParaRPr lang="fr-FR" baseline="0" noProof="0" dirty="0" smtClean="0"/>
          </a:p>
          <a:p>
            <a:pPr marL="171450" indent="-171450">
              <a:buFont typeface="Arial" panose="020B0604020202020204" pitchFamily="34" charset="0"/>
              <a:buChar char="•"/>
            </a:pPr>
            <a:r>
              <a:rPr lang="fr-FR" baseline="0" noProof="0" dirty="0" smtClean="0"/>
              <a:t>Pollution avec des produits chimiques, des pesticides</a:t>
            </a:r>
          </a:p>
          <a:p>
            <a:pPr marL="0" indent="0">
              <a:buFont typeface="Arial" panose="020B0604020202020204" pitchFamily="34" charset="0"/>
              <a:buNone/>
            </a:pPr>
            <a:r>
              <a:rPr lang="fr-FR" baseline="0" noProof="0" dirty="0" smtClean="0">
                <a:sym typeface="Wingdings" panose="05000000000000000000" pitchFamily="2" charset="2"/>
              </a:rPr>
              <a:t> Moins de nourriture pour les cincles</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36</a:t>
            </a:fld>
            <a:endParaRPr lang="de-CH"/>
          </a:p>
        </p:txBody>
      </p:sp>
    </p:spTree>
    <p:extLst>
      <p:ext uri="{BB962C8B-B14F-4D97-AF65-F5344CB8AC3E}">
        <p14:creationId xmlns:p14="http://schemas.microsoft.com/office/powerpoint/2010/main" val="1007347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Assèchement des cours d‘eau (débits résiduels</a:t>
            </a:r>
            <a:r>
              <a:rPr lang="fr-FR" baseline="0" noProof="0" dirty="0" smtClean="0"/>
              <a:t> insuffisants</a:t>
            </a:r>
            <a:r>
              <a:rPr lang="fr-FR" noProof="0" dirty="0" smtClean="0"/>
              <a:t>)</a:t>
            </a:r>
          </a:p>
          <a:p>
            <a:pPr marL="171450" indent="-171450">
              <a:buFont typeface="Arial" panose="020B0604020202020204" pitchFamily="34" charset="0"/>
              <a:buChar char="•"/>
            </a:pPr>
            <a:r>
              <a:rPr lang="fr-FR" noProof="0" dirty="0" smtClean="0"/>
              <a:t>Grandes variations périodiques (éclusées des usines hydroélectriques)</a:t>
            </a:r>
            <a:r>
              <a:rPr lang="fr-FR" baseline="0" noProof="0" dirty="0" smtClean="0"/>
              <a:t> </a:t>
            </a:r>
          </a:p>
          <a:p>
            <a:pPr marL="171450" indent="-171450">
              <a:buFont typeface="Arial" panose="020B0604020202020204" pitchFamily="34" charset="0"/>
              <a:buChar char="•"/>
            </a:pPr>
            <a:endParaRPr lang="fr-FR" baseline="0" noProof="0" dirty="0" smtClean="0"/>
          </a:p>
          <a:p>
            <a:pPr marL="0" indent="0">
              <a:buFont typeface="Arial" panose="020B0604020202020204" pitchFamily="34" charset="0"/>
              <a:buNone/>
            </a:pPr>
            <a:r>
              <a:rPr lang="fr-FR" baseline="0" noProof="0" dirty="0" smtClean="0"/>
              <a:t>-&gt; réduit la nourriture pour le cincle</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37</a:t>
            </a:fld>
            <a:endParaRPr lang="de-CH"/>
          </a:p>
        </p:txBody>
      </p:sp>
    </p:spTree>
    <p:extLst>
      <p:ext uri="{BB962C8B-B14F-4D97-AF65-F5344CB8AC3E}">
        <p14:creationId xmlns:p14="http://schemas.microsoft.com/office/powerpoint/2010/main" val="3319630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fr-FR" noProof="0" dirty="0" smtClean="0"/>
              <a:t>L‘occupation pendant des journées entières de l‘habitat</a:t>
            </a:r>
            <a:r>
              <a:rPr lang="fr-FR" baseline="0" noProof="0" dirty="0" smtClean="0"/>
              <a:t> des cincles (souvent aussi du Martin-pêcheur d‘Europe et de la Bergeronnette des ruisseaux) conduit, surtout pendant la période de reproduction, à un manque de nourriture pour les jeunes ou à un abandon de la nidification.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38</a:t>
            </a:fld>
            <a:endParaRPr lang="de-CH"/>
          </a:p>
        </p:txBody>
      </p:sp>
    </p:spTree>
    <p:extLst>
      <p:ext uri="{BB962C8B-B14F-4D97-AF65-F5344CB8AC3E}">
        <p14:creationId xmlns:p14="http://schemas.microsoft.com/office/powerpoint/2010/main" val="830704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39</a:t>
            </a:fld>
            <a:endParaRPr lang="de-CH"/>
          </a:p>
        </p:txBody>
      </p:sp>
    </p:spTree>
    <p:extLst>
      <p:ext uri="{BB962C8B-B14F-4D97-AF65-F5344CB8AC3E}">
        <p14:creationId xmlns:p14="http://schemas.microsoft.com/office/powerpoint/2010/main" val="370125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40</a:t>
            </a:fld>
            <a:endParaRPr lang="de-CH"/>
          </a:p>
        </p:txBody>
      </p:sp>
    </p:spTree>
    <p:extLst>
      <p:ext uri="{BB962C8B-B14F-4D97-AF65-F5344CB8AC3E}">
        <p14:creationId xmlns:p14="http://schemas.microsoft.com/office/powerpoint/2010/main" val="2443493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Situation</a:t>
            </a:r>
            <a:r>
              <a:rPr lang="fr-FR" baseline="0" noProof="0" dirty="0" smtClean="0"/>
              <a:t> actuelle</a:t>
            </a:r>
            <a:endParaRPr lang="fr-FR" noProof="0" dirty="0" smtClean="0"/>
          </a:p>
          <a:p>
            <a:pPr marL="628650" lvl="1" indent="-171450">
              <a:buFont typeface="Arial" panose="020B0604020202020204" pitchFamily="34" charset="0"/>
              <a:buChar char="•"/>
            </a:pPr>
            <a:r>
              <a:rPr lang="fr-FR" noProof="0" dirty="0" smtClean="0"/>
              <a:t>Cours d‘eau canalisés</a:t>
            </a:r>
            <a:endParaRPr lang="fr-FR" baseline="0" noProof="0" dirty="0" smtClean="0"/>
          </a:p>
          <a:p>
            <a:pPr marL="628650" lvl="1" indent="-171450">
              <a:buFont typeface="Arial" panose="020B0604020202020204" pitchFamily="34" charset="0"/>
              <a:buChar char="•"/>
            </a:pPr>
            <a:endParaRPr lang="fr-FR" baseline="0" noProof="0" dirty="0" smtClean="0"/>
          </a:p>
          <a:p>
            <a:pPr marL="171450" lvl="0" indent="-171450">
              <a:buFont typeface="Arial" panose="020B0604020202020204" pitchFamily="34" charset="0"/>
              <a:buChar char="•"/>
            </a:pPr>
            <a:r>
              <a:rPr lang="fr-FR" baseline="0" noProof="0" dirty="0" smtClean="0"/>
              <a:t>Mesures nécessaires</a:t>
            </a:r>
          </a:p>
          <a:p>
            <a:pPr marL="628650" lvl="1" indent="-171450">
              <a:buFont typeface="Arial" panose="020B0604020202020204" pitchFamily="34" charset="0"/>
              <a:buChar char="•"/>
            </a:pPr>
            <a:r>
              <a:rPr lang="fr-FR" baseline="0" noProof="0" dirty="0" smtClean="0"/>
              <a:t>Création de courants </a:t>
            </a:r>
            <a:r>
              <a:rPr lang="fr-FR" baseline="0" noProof="0" dirty="0" smtClean="0"/>
              <a:t>diversifiés, </a:t>
            </a:r>
            <a:r>
              <a:rPr lang="fr-FR" baseline="0" noProof="0" dirty="0" smtClean="0"/>
              <a:t>mise en place de pierres détournant le courant s‘il y a trop peu de place pour des cours d‘eau </a:t>
            </a:r>
            <a:r>
              <a:rPr lang="fr-FR" baseline="0" noProof="0" dirty="0" smtClean="0"/>
              <a:t>naturels (</a:t>
            </a:r>
            <a:r>
              <a:rPr lang="fr-FR" baseline="0" noProof="0" dirty="0" smtClean="0"/>
              <a:t>cela créé des endroits profonds et peu profonds, à courant rapide et courant lent)</a:t>
            </a:r>
          </a:p>
          <a:p>
            <a:pPr marL="628650" lvl="1" indent="-171450">
              <a:buFont typeface="Arial" panose="020B0604020202020204" pitchFamily="34" charset="0"/>
              <a:buChar char="•"/>
            </a:pPr>
            <a:r>
              <a:rPr lang="fr-FR" baseline="0" noProof="0" dirty="0" smtClean="0"/>
              <a:t>Rives proches de l‘état naturel</a:t>
            </a:r>
          </a:p>
          <a:p>
            <a:pPr marL="628650" lvl="1" indent="-171450">
              <a:buFont typeface="Arial" panose="020B0604020202020204" pitchFamily="34" charset="0"/>
              <a:buChar char="•"/>
            </a:pPr>
            <a:r>
              <a:rPr lang="fr-FR" baseline="0" noProof="0" dirty="0" smtClean="0"/>
              <a:t>Création de sites de nidification soit sous des ponts, soit le long de rives abruptes à l‘aide de souches d‘arbres</a:t>
            </a:r>
          </a:p>
          <a:p>
            <a:pPr marL="628650" lvl="1" indent="-171450">
              <a:buFont typeface="Arial" panose="020B0604020202020204" pitchFamily="34" charset="0"/>
              <a:buChar char="•"/>
            </a:pPr>
            <a:r>
              <a:rPr lang="fr-FR" baseline="0" noProof="0" dirty="0" smtClean="0"/>
              <a:t>Chemin plus loin de la rivière (moins de dérangements), tronçons sans chemins</a:t>
            </a:r>
          </a:p>
          <a:p>
            <a:pPr marL="457200" lvl="1" indent="0">
              <a:buFont typeface="Arial" panose="020B0604020202020204" pitchFamily="34" charset="0"/>
              <a:buNone/>
            </a:pPr>
            <a:endParaRPr lang="fr-FR" baseline="0" noProof="0" dirty="0" smtClean="0"/>
          </a:p>
          <a:p>
            <a:pPr marL="628650" lvl="1" indent="-171450">
              <a:buFont typeface="Arial" panose="020B0604020202020204" pitchFamily="34" charset="0"/>
              <a:buChar char="•"/>
            </a:pPr>
            <a:endParaRPr lang="de-CH" dirty="0"/>
          </a:p>
          <a:p>
            <a:pPr marL="628650" lvl="1"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41</a:t>
            </a:fld>
            <a:endParaRPr lang="de-CH"/>
          </a:p>
        </p:txBody>
      </p:sp>
    </p:spTree>
    <p:extLst>
      <p:ext uri="{BB962C8B-B14F-4D97-AF65-F5344CB8AC3E}">
        <p14:creationId xmlns:p14="http://schemas.microsoft.com/office/powerpoint/2010/main" val="138178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5</a:t>
            </a:fld>
            <a:endParaRPr lang="de-CH"/>
          </a:p>
        </p:txBody>
      </p:sp>
    </p:spTree>
    <p:extLst>
      <p:ext uri="{BB962C8B-B14F-4D97-AF65-F5344CB8AC3E}">
        <p14:creationId xmlns:p14="http://schemas.microsoft.com/office/powerpoint/2010/main" val="1756229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fr-FR" baseline="0" noProof="0" dirty="0" smtClean="0"/>
              <a:t>Exemples de revitalisations réalisées (création d‘habitats adéquats pour le Cincle plongeur). Il est important d‘avoir suffisamment de courant et de pierres dans le courant, ainsi que des possibilités de nidification. Dans l‘image de droite, ces dernières sont absentes en raison des rives plates sans structures quasi partout</a:t>
            </a:r>
            <a:r>
              <a:rPr lang="fr-FR" baseline="0" noProof="0" dirty="0" smtClean="0"/>
              <a:t>.</a:t>
            </a:r>
            <a:endParaRPr lang="fr-FR" baseline="0" noProof="0" dirty="0" smtClean="0"/>
          </a:p>
        </p:txBody>
      </p:sp>
      <p:sp>
        <p:nvSpPr>
          <p:cNvPr id="4" name="Foliennummernplatzhalter 3"/>
          <p:cNvSpPr>
            <a:spLocks noGrp="1"/>
          </p:cNvSpPr>
          <p:nvPr>
            <p:ph type="sldNum" sz="quarter" idx="10"/>
          </p:nvPr>
        </p:nvSpPr>
        <p:spPr/>
        <p:txBody>
          <a:bodyPr/>
          <a:lstStyle/>
          <a:p>
            <a:fld id="{B00E27E3-9ED6-4A89-ADCF-2707D078D151}" type="slidenum">
              <a:rPr lang="de-CH" smtClean="0"/>
              <a:t>42</a:t>
            </a:fld>
            <a:endParaRPr lang="de-CH"/>
          </a:p>
        </p:txBody>
      </p:sp>
    </p:spTree>
    <p:extLst>
      <p:ext uri="{BB962C8B-B14F-4D97-AF65-F5344CB8AC3E}">
        <p14:creationId xmlns:p14="http://schemas.microsoft.com/office/powerpoint/2010/main" val="2982549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Comme déjà</a:t>
            </a:r>
            <a:r>
              <a:rPr lang="fr-FR" baseline="0" noProof="0" dirty="0" smtClean="0"/>
              <a:t> mentionné, le manque de sites de nidification adéquats peut être un problème pour le cincle. On peut y remédier en installant des nichoirs le long de cours d‘eau offrants de bonnes conditions pour l’espèce.</a:t>
            </a:r>
            <a:endParaRPr lang="fr-FR" noProof="0" dirty="0" smtClean="0"/>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43</a:t>
            </a:fld>
            <a:endParaRPr lang="de-CH"/>
          </a:p>
        </p:txBody>
      </p:sp>
    </p:spTree>
    <p:extLst>
      <p:ext uri="{BB962C8B-B14F-4D97-AF65-F5344CB8AC3E}">
        <p14:creationId xmlns:p14="http://schemas.microsoft.com/office/powerpoint/2010/main" val="3527844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smtClean="0"/>
              <a:t>Sous les ponts, l‘installation de nichoirs peut souvent se faire assez facilement.</a:t>
            </a:r>
            <a:endParaRPr lang="fr-FR" noProof="0"/>
          </a:p>
        </p:txBody>
      </p:sp>
      <p:sp>
        <p:nvSpPr>
          <p:cNvPr id="4" name="Foliennummernplatzhalter 3"/>
          <p:cNvSpPr>
            <a:spLocks noGrp="1"/>
          </p:cNvSpPr>
          <p:nvPr>
            <p:ph type="sldNum" sz="quarter" idx="10"/>
          </p:nvPr>
        </p:nvSpPr>
        <p:spPr/>
        <p:txBody>
          <a:bodyPr/>
          <a:lstStyle/>
          <a:p>
            <a:fld id="{B00E27E3-9ED6-4A89-ADCF-2707D078D151}" type="slidenum">
              <a:rPr lang="de-CH" smtClean="0"/>
              <a:t>44</a:t>
            </a:fld>
            <a:endParaRPr lang="de-CH"/>
          </a:p>
        </p:txBody>
      </p:sp>
    </p:spTree>
    <p:extLst>
      <p:ext uri="{BB962C8B-B14F-4D97-AF65-F5344CB8AC3E}">
        <p14:creationId xmlns:p14="http://schemas.microsoft.com/office/powerpoint/2010/main" val="2942473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Site de nidification sous </a:t>
            </a:r>
            <a:r>
              <a:rPr lang="fr-FR" noProof="0" dirty="0" smtClean="0"/>
              <a:t>un </a:t>
            </a:r>
            <a:r>
              <a:rPr lang="fr-FR" noProof="0" dirty="0" smtClean="0"/>
              <a:t>pont </a:t>
            </a:r>
            <a:r>
              <a:rPr lang="fr-FR" baseline="0" noProof="0" dirty="0" smtClean="0"/>
              <a:t>(même en pleine ville et pont fortement fréquenté). </a:t>
            </a:r>
          </a:p>
          <a:p>
            <a:pPr marL="171450" indent="-171450">
              <a:buFont typeface="Arial" panose="020B0604020202020204" pitchFamily="34" charset="0"/>
              <a:buChar char="•"/>
            </a:pPr>
            <a:r>
              <a:rPr lang="fr-FR" baseline="0" noProof="0" dirty="0" smtClean="0"/>
              <a:t>Cet exemple montre que le cincle peut vivre en pleine ville. Mais pour cela, il faut que le cours d‘eau présente des tronçons abrités des dérangements et que le lit de la rivière soit muni de pierres ou d‘autres structures.</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45</a:t>
            </a:fld>
            <a:endParaRPr lang="de-CH"/>
          </a:p>
        </p:txBody>
      </p:sp>
    </p:spTree>
    <p:extLst>
      <p:ext uri="{BB962C8B-B14F-4D97-AF65-F5344CB8AC3E}">
        <p14:creationId xmlns:p14="http://schemas.microsoft.com/office/powerpoint/2010/main" val="1908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L‘homme, </a:t>
            </a:r>
            <a:r>
              <a:rPr lang="fr-FR" noProof="0" dirty="0" smtClean="0"/>
              <a:t>tout comme la </a:t>
            </a:r>
            <a:r>
              <a:rPr lang="fr-FR" noProof="0" dirty="0" smtClean="0"/>
              <a:t>nature, utilise</a:t>
            </a:r>
            <a:r>
              <a:rPr lang="fr-FR" baseline="0" noProof="0" dirty="0" smtClean="0"/>
              <a:t> </a:t>
            </a:r>
            <a:r>
              <a:rPr lang="fr-FR" baseline="0" noProof="0" dirty="0" smtClean="0"/>
              <a:t>l‘habitat des cours d‘eau dans les agglomérations. Il est donc important de planifier les cours d‘eau pour réserver des espaces aux loisirs humains et d‘autres où la nature est </a:t>
            </a:r>
            <a:r>
              <a:rPr lang="fr-FR" baseline="0" noProof="0" dirty="0" smtClean="0"/>
              <a:t>prioritaire </a:t>
            </a:r>
            <a:r>
              <a:rPr lang="fr-FR" baseline="0" noProof="0" dirty="0" smtClean="0"/>
              <a:t>avec des surfaces exemptes de dérangements</a:t>
            </a:r>
            <a:r>
              <a:rPr lang="fr-FR" baseline="0" noProof="0" dirty="0" smtClean="0"/>
              <a:t>.</a:t>
            </a:r>
            <a:endParaRPr lang="fr-FR" noProof="0" dirty="0" smtClean="0"/>
          </a:p>
          <a:p>
            <a:pPr marL="171450" indent="-171450">
              <a:buFont typeface="Arial" panose="020B0604020202020204" pitchFamily="34" charset="0"/>
              <a:buChar char="•"/>
            </a:pPr>
            <a:r>
              <a:rPr lang="fr-FR" baseline="0" noProof="0" dirty="0" smtClean="0"/>
              <a:t>Une mesure assez simple qui peut déjà beaucoup aider la nature, c‘est de ne faire de chemin que d‘un seul côté du cours d‘eau. </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46</a:t>
            </a:fld>
            <a:endParaRPr lang="de-CH"/>
          </a:p>
        </p:txBody>
      </p:sp>
    </p:spTree>
    <p:extLst>
      <p:ext uri="{BB962C8B-B14F-4D97-AF65-F5344CB8AC3E}">
        <p14:creationId xmlns:p14="http://schemas.microsoft.com/office/powerpoint/2010/main" val="956643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Il est important d‘élaborer un concept pour le cours d‘eau dans les agglomérations pour</a:t>
            </a:r>
            <a:r>
              <a:rPr lang="fr-FR" baseline="0" noProof="0" dirty="0" smtClean="0"/>
              <a:t> définir les espaces laissés en priorité à la nature et qu‘on préserve donc des dérangements. D‘autres espaces servent aux loisirs des habitants. Les chemins le long des cours d‘eau ne doivent pas toujours se faire des deux côtés, mais parfois que sur un côté ou à une plus grande distance du cours d‘eau. Cela permet l‘installation d‘espèces qui ont ainsi des tronçons avec moins de dérangements. Les gens en profitent aussi, ils peuvent ainsi observer une faune et une flore plus riches.</a:t>
            </a:r>
            <a:endParaRPr lang="fr-FR" noProof="0" dirty="0" smtClean="0"/>
          </a:p>
          <a:p>
            <a:endParaRPr lang="de-DE" dirty="0" smtClean="0"/>
          </a:p>
        </p:txBody>
      </p:sp>
      <p:sp>
        <p:nvSpPr>
          <p:cNvPr id="4" name="Foliennummernplatzhalter 3"/>
          <p:cNvSpPr>
            <a:spLocks noGrp="1"/>
          </p:cNvSpPr>
          <p:nvPr>
            <p:ph type="sldNum" sz="quarter" idx="10"/>
          </p:nvPr>
        </p:nvSpPr>
        <p:spPr/>
        <p:txBody>
          <a:bodyPr/>
          <a:lstStyle/>
          <a:p>
            <a:fld id="{B00E27E3-9ED6-4A89-ADCF-2707D078D151}" type="slidenum">
              <a:rPr lang="de-CH" smtClean="0"/>
              <a:t>47</a:t>
            </a:fld>
            <a:endParaRPr lang="de-CH"/>
          </a:p>
        </p:txBody>
      </p:sp>
    </p:spTree>
    <p:extLst>
      <p:ext uri="{BB962C8B-B14F-4D97-AF65-F5344CB8AC3E}">
        <p14:creationId xmlns:p14="http://schemas.microsoft.com/office/powerpoint/2010/main" val="3314669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aseline="0" noProof="0" dirty="0" smtClean="0"/>
              <a:t>-&gt; Animer les auditeurs à participer: Qu‘en pensez-vous, est-ce que ces exemples sont adaptés pour la nidification du cincle?  </a:t>
            </a:r>
          </a:p>
          <a:p>
            <a:pPr marL="171450" indent="-171450">
              <a:buFont typeface="Arial" panose="020B0604020202020204" pitchFamily="34" charset="0"/>
              <a:buChar char="•"/>
            </a:pPr>
            <a:r>
              <a:rPr lang="fr-FR" baseline="0" noProof="0" dirty="0" smtClean="0"/>
              <a:t>En haut à gauche: </a:t>
            </a:r>
          </a:p>
          <a:p>
            <a:pPr marL="628650" lvl="1" indent="-171450">
              <a:buFont typeface="Arial" panose="020B0604020202020204" pitchFamily="34" charset="0"/>
              <a:buChar char="•"/>
            </a:pPr>
            <a:r>
              <a:rPr lang="fr-FR" baseline="0" noProof="0" dirty="0" smtClean="0"/>
              <a:t>Habitat précieux pour de nombreuses espèces, mais cours d‘eau pas assez large pour le cincle, trop peu d‘eau. En outre trop de dérangements, car exposé en plein milieu du lotissement</a:t>
            </a:r>
          </a:p>
          <a:p>
            <a:pPr marL="171450" lvl="0" indent="-171450">
              <a:buFont typeface="Arial" panose="020B0604020202020204" pitchFamily="34" charset="0"/>
              <a:buChar char="•"/>
            </a:pPr>
            <a:r>
              <a:rPr lang="fr-FR" baseline="0" noProof="0" dirty="0" smtClean="0"/>
              <a:t>A droite: </a:t>
            </a:r>
          </a:p>
          <a:p>
            <a:pPr marL="628650" lvl="1" indent="-171450">
              <a:buFont typeface="Arial" panose="020B0604020202020204" pitchFamily="34" charset="0"/>
              <a:buChar char="•"/>
            </a:pPr>
            <a:r>
              <a:rPr lang="fr-FR" baseline="0" noProof="0" dirty="0" smtClean="0"/>
              <a:t>Le mieux </a:t>
            </a:r>
            <a:r>
              <a:rPr lang="fr-FR" baseline="0" noProof="0" dirty="0" smtClean="0"/>
              <a:t>adapté des trois, </a:t>
            </a:r>
            <a:r>
              <a:rPr lang="fr-FR" baseline="0" noProof="0" dirty="0" smtClean="0"/>
              <a:t>mais pas parfait non plus. Il y a relativement peu de perchoirs dans le cours d‘eau. Toutefois, un couple de cincle a niché sous le pont depuis lequel la photo a été prise.</a:t>
            </a:r>
          </a:p>
          <a:p>
            <a:pPr marL="171450" lvl="0" indent="-171450">
              <a:buFont typeface="Arial" panose="020B0604020202020204" pitchFamily="34" charset="0"/>
              <a:buChar char="•"/>
            </a:pPr>
            <a:r>
              <a:rPr lang="fr-FR" baseline="0" noProof="0" dirty="0" smtClean="0"/>
              <a:t>En bas à gauche: </a:t>
            </a:r>
          </a:p>
          <a:p>
            <a:pPr marL="628650" lvl="1" indent="-171450">
              <a:buFont typeface="Arial" panose="020B0604020202020204" pitchFamily="34" charset="0"/>
              <a:buChar char="•"/>
            </a:pPr>
            <a:r>
              <a:rPr lang="fr-FR" baseline="0" noProof="0" dirty="0" smtClean="0"/>
              <a:t>Trop de dérangements pour le cincle en raison des gradins sur la rive droite qui invitent à s‘asseoir</a:t>
            </a:r>
          </a:p>
          <a:p>
            <a:pPr marL="457200" lvl="1" indent="0">
              <a:buFont typeface="Arial" panose="020B0604020202020204" pitchFamily="34" charset="0"/>
              <a:buNone/>
            </a:pP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48</a:t>
            </a:fld>
            <a:endParaRPr lang="de-CH"/>
          </a:p>
        </p:txBody>
      </p:sp>
    </p:spTree>
    <p:extLst>
      <p:ext uri="{BB962C8B-B14F-4D97-AF65-F5344CB8AC3E}">
        <p14:creationId xmlns:p14="http://schemas.microsoft.com/office/powerpoint/2010/main" val="2256772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Ces deux exemples sont</a:t>
            </a:r>
            <a:r>
              <a:rPr lang="fr-FR" baseline="0" noProof="0" dirty="0" smtClean="0"/>
              <a:t> plus adaptés: perchoirs pour le cincle, cours d‘eau suffisamment large, pas d‘accès direct à l‘eau pour l‘homme (moins de dérangements). Sur la photo de droite, les fissures dans le mur peuvent servir de sites de nidification.</a:t>
            </a:r>
          </a:p>
        </p:txBody>
      </p:sp>
      <p:sp>
        <p:nvSpPr>
          <p:cNvPr id="4" name="Foliennummernplatzhalter 3"/>
          <p:cNvSpPr>
            <a:spLocks noGrp="1"/>
          </p:cNvSpPr>
          <p:nvPr>
            <p:ph type="sldNum" sz="quarter" idx="10"/>
          </p:nvPr>
        </p:nvSpPr>
        <p:spPr/>
        <p:txBody>
          <a:bodyPr/>
          <a:lstStyle/>
          <a:p>
            <a:fld id="{B00E27E3-9ED6-4A89-ADCF-2707D078D151}" type="slidenum">
              <a:rPr lang="de-CH" smtClean="0"/>
              <a:t>49</a:t>
            </a:fld>
            <a:endParaRPr lang="de-CH"/>
          </a:p>
        </p:txBody>
      </p:sp>
    </p:spTree>
    <p:extLst>
      <p:ext uri="{BB962C8B-B14F-4D97-AF65-F5344CB8AC3E}">
        <p14:creationId xmlns:p14="http://schemas.microsoft.com/office/powerpoint/2010/main" val="1930160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50</a:t>
            </a:fld>
            <a:endParaRPr lang="de-CH"/>
          </a:p>
        </p:txBody>
      </p:sp>
    </p:spTree>
    <p:extLst>
      <p:ext uri="{BB962C8B-B14F-4D97-AF65-F5344CB8AC3E}">
        <p14:creationId xmlns:p14="http://schemas.microsoft.com/office/powerpoint/2010/main" val="3126414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51</a:t>
            </a:fld>
            <a:endParaRPr lang="de-CH"/>
          </a:p>
        </p:txBody>
      </p:sp>
    </p:spTree>
    <p:extLst>
      <p:ext uri="{BB962C8B-B14F-4D97-AF65-F5344CB8AC3E}">
        <p14:creationId xmlns:p14="http://schemas.microsoft.com/office/powerpoint/2010/main" val="178591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Cincle plongeur adulte. Les mâles et les femelles sont identiques. La seule différence est que les mâles sont légèrement</a:t>
            </a:r>
            <a:r>
              <a:rPr lang="fr-FR" baseline="0" noProof="0" dirty="0" smtClean="0"/>
              <a:t> plus grands</a:t>
            </a:r>
            <a:r>
              <a:rPr lang="fr-FR" noProof="0" dirty="0" smtClean="0"/>
              <a:t>.</a:t>
            </a:r>
            <a:endParaRPr lang="fr-FR" baseline="0" noProof="0" dirty="0" smtClean="0"/>
          </a:p>
          <a:p>
            <a:endParaRPr lang="fr-FR" baseline="0" noProof="0" dirty="0" smtClean="0"/>
          </a:p>
          <a:p>
            <a:r>
              <a:rPr lang="fr-FR" baseline="0" noProof="0" dirty="0" smtClean="0"/>
              <a:t>La photo montre bien les caractéristiques: </a:t>
            </a:r>
          </a:p>
          <a:p>
            <a:pPr marL="171450" indent="-171450">
              <a:buFont typeface="Arial" panose="020B0604020202020204" pitchFamily="34" charset="0"/>
              <a:buChar char="•"/>
            </a:pPr>
            <a:r>
              <a:rPr lang="fr-FR" baseline="0" noProof="0" dirty="0" smtClean="0"/>
              <a:t>Forme trapue</a:t>
            </a:r>
          </a:p>
          <a:p>
            <a:pPr marL="171450" indent="-171450">
              <a:buFont typeface="Arial" panose="020B0604020202020204" pitchFamily="34" charset="0"/>
              <a:buChar char="•"/>
            </a:pPr>
            <a:r>
              <a:rPr lang="fr-FR" baseline="0" noProof="0" dirty="0" smtClean="0"/>
              <a:t>Queue coutre</a:t>
            </a:r>
          </a:p>
          <a:p>
            <a:pPr marL="171450" indent="-171450">
              <a:buFont typeface="Arial" panose="020B0604020202020204" pitchFamily="34" charset="0"/>
              <a:buChar char="•"/>
            </a:pPr>
            <a:r>
              <a:rPr lang="fr-FR" baseline="0" noProof="0" dirty="0" smtClean="0"/>
              <a:t>Plastron blanc (séparé du ventre gris ardoise par une bande rousse)</a:t>
            </a:r>
          </a:p>
          <a:p>
            <a:pPr marL="171450" indent="-171450">
              <a:buFont typeface="Arial" panose="020B0604020202020204" pitchFamily="34" charset="0"/>
              <a:buChar char="•"/>
            </a:pPr>
            <a:r>
              <a:rPr lang="fr-FR" baseline="0" noProof="0" dirty="0" smtClean="0"/>
              <a:t>Dos et côtés du corps gris ardoise </a:t>
            </a:r>
          </a:p>
          <a:p>
            <a:pPr marL="171450" indent="-171450">
              <a:buFont typeface="Arial" panose="020B0604020202020204" pitchFamily="34" charset="0"/>
              <a:buChar char="•"/>
            </a:pPr>
            <a:r>
              <a:rPr lang="fr-FR" baseline="0" noProof="0" dirty="0" smtClean="0"/>
              <a:t>Dessus de la tête et </a:t>
            </a:r>
            <a:r>
              <a:rPr lang="fr-FR" baseline="0" noProof="0" dirty="0" smtClean="0"/>
              <a:t>c</a:t>
            </a:r>
            <a:r>
              <a:rPr lang="fr-FR" baseline="0" noProof="0" dirty="0" smtClean="0"/>
              <a:t>ôtés du </a:t>
            </a:r>
            <a:r>
              <a:rPr lang="fr-FR" baseline="0" noProof="0" dirty="0" smtClean="0"/>
              <a:t>cou </a:t>
            </a:r>
            <a:r>
              <a:rPr lang="fr-FR" baseline="0" noProof="0" dirty="0" smtClean="0"/>
              <a:t>bruns </a:t>
            </a:r>
          </a:p>
          <a:p>
            <a:pPr marL="171450" indent="-171450">
              <a:buFont typeface="Arial" panose="020B0604020202020204" pitchFamily="34" charset="0"/>
              <a:buChar char="•"/>
            </a:pPr>
            <a:endParaRPr lang="de-CH" baseline="0" dirty="0"/>
          </a:p>
          <a:p>
            <a:pPr marL="0" indent="0">
              <a:buFont typeface="Arial" panose="020B0604020202020204" pitchFamily="34" charset="0"/>
              <a:buNone/>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6</a:t>
            </a:fld>
            <a:endParaRPr lang="de-CH"/>
          </a:p>
        </p:txBody>
      </p:sp>
    </p:spTree>
    <p:extLst>
      <p:ext uri="{BB962C8B-B14F-4D97-AF65-F5344CB8AC3E}">
        <p14:creationId xmlns:p14="http://schemas.microsoft.com/office/powerpoint/2010/main" val="3542436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52</a:t>
            </a:fld>
            <a:endParaRPr lang="de-CH"/>
          </a:p>
        </p:txBody>
      </p:sp>
    </p:spTree>
    <p:extLst>
      <p:ext uri="{BB962C8B-B14F-4D97-AF65-F5344CB8AC3E}">
        <p14:creationId xmlns:p14="http://schemas.microsoft.com/office/powerpoint/2010/main" val="143920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Jeune Cincle plongeur</a:t>
            </a:r>
            <a:endParaRPr lang="fr-FR" baseline="0" noProof="0" dirty="0" smtClean="0"/>
          </a:p>
          <a:p>
            <a:endParaRPr lang="fr-FR" baseline="0" noProof="0" dirty="0" smtClean="0"/>
          </a:p>
          <a:p>
            <a:r>
              <a:rPr lang="fr-FR" baseline="0" noProof="0" dirty="0" smtClean="0"/>
              <a:t>Caractéristiques: </a:t>
            </a:r>
          </a:p>
          <a:p>
            <a:pPr marL="171450" indent="-171450">
              <a:buFont typeface="Arial" panose="020B0604020202020204" pitchFamily="34" charset="0"/>
              <a:buChar char="•"/>
            </a:pPr>
            <a:r>
              <a:rPr lang="fr-FR" baseline="0" noProof="0" dirty="0" smtClean="0"/>
              <a:t>Dessous blanc sale</a:t>
            </a:r>
          </a:p>
          <a:p>
            <a:pPr marL="171450" indent="-171450">
              <a:buFont typeface="Arial" panose="020B0604020202020204" pitchFamily="34" charset="0"/>
              <a:buChar char="•"/>
            </a:pPr>
            <a:r>
              <a:rPr lang="fr-FR" baseline="0" noProof="0" dirty="0" smtClean="0"/>
              <a:t>Dessus gris ardoise</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7</a:t>
            </a:fld>
            <a:endParaRPr lang="de-CH"/>
          </a:p>
        </p:txBody>
      </p:sp>
    </p:spTree>
    <p:extLst>
      <p:ext uri="{BB962C8B-B14F-4D97-AF65-F5344CB8AC3E}">
        <p14:creationId xmlns:p14="http://schemas.microsoft.com/office/powerpoint/2010/main" val="273445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Habitat adéquat: </a:t>
            </a:r>
          </a:p>
          <a:p>
            <a:pPr marL="171450" indent="-171450">
              <a:buFont typeface="Arial" panose="020B0604020202020204" pitchFamily="34" charset="0"/>
              <a:buChar char="•"/>
            </a:pPr>
            <a:r>
              <a:rPr lang="fr-FR" noProof="0" dirty="0" smtClean="0"/>
              <a:t>Ruisseaux et rivières à courant rapide (largeur plus de 2 mètres)</a:t>
            </a:r>
          </a:p>
          <a:p>
            <a:pPr marL="171450" indent="-171450">
              <a:buFont typeface="Arial" panose="020B0604020202020204" pitchFamily="34" charset="0"/>
              <a:buChar char="•"/>
            </a:pPr>
            <a:r>
              <a:rPr lang="fr-FR" noProof="0" dirty="0" smtClean="0"/>
              <a:t>Fond pourvu de pierres et gravier (terrain de chasse optimal)</a:t>
            </a:r>
            <a:endParaRPr lang="fr-FR" baseline="0" noProof="0" dirty="0" smtClean="0"/>
          </a:p>
          <a:p>
            <a:pPr marL="171450" indent="-171450">
              <a:buFont typeface="Arial" panose="020B0604020202020204" pitchFamily="34" charset="0"/>
              <a:buChar char="•"/>
            </a:pPr>
            <a:r>
              <a:rPr lang="fr-FR" baseline="0" noProof="0" dirty="0" smtClean="0"/>
              <a:t>Petites îles ou blocs de roche servant à se percher (et qui conduisent à différentes situations de courant) </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8</a:t>
            </a:fld>
            <a:endParaRPr lang="de-CH"/>
          </a:p>
        </p:txBody>
      </p:sp>
    </p:spTree>
    <p:extLst>
      <p:ext uri="{BB962C8B-B14F-4D97-AF65-F5344CB8AC3E}">
        <p14:creationId xmlns:p14="http://schemas.microsoft.com/office/powerpoint/2010/main" val="189410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noProof="0" dirty="0" smtClean="0"/>
              <a:t>Cette</a:t>
            </a:r>
            <a:r>
              <a:rPr lang="fr-FR" baseline="0" noProof="0" dirty="0" smtClean="0"/>
              <a:t> dia présente différents exemples d‘habitats adaptés pour le Cincle plongeur </a:t>
            </a:r>
            <a:endParaRPr lang="fr-FR"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9</a:t>
            </a:fld>
            <a:endParaRPr lang="de-CH"/>
          </a:p>
        </p:txBody>
      </p:sp>
    </p:spTree>
    <p:extLst>
      <p:ext uri="{BB962C8B-B14F-4D97-AF65-F5344CB8AC3E}">
        <p14:creationId xmlns:p14="http://schemas.microsoft.com/office/powerpoint/2010/main" val="128941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noProof="0" dirty="0" smtClean="0"/>
              <a:t>Tous les chiffres concernent la Suisse</a:t>
            </a:r>
            <a:r>
              <a:rPr lang="fr-FR" baseline="0" noProof="0" dirty="0" smtClean="0"/>
              <a:t>.</a:t>
            </a:r>
          </a:p>
          <a:p>
            <a:r>
              <a:rPr lang="fr-FR" baseline="0" noProof="0" dirty="0" smtClean="0"/>
              <a:t> </a:t>
            </a:r>
          </a:p>
          <a:p>
            <a:pPr marL="171450" indent="-171450">
              <a:buFont typeface="Arial" panose="020B0604020202020204" pitchFamily="34" charset="0"/>
              <a:buChar char="•"/>
            </a:pPr>
            <a:r>
              <a:rPr lang="fr-FR" baseline="0" noProof="0" dirty="0" smtClean="0"/>
              <a:t>La longueur du territoire de nidification varie avec la largeur du cours d‘eau. Le long d‘étroits ruisseaux, il faut des tronçons plus longs que sur de larges rivières (l‘offre en nourriture augmente avec la largeur du cours d‘eau)</a:t>
            </a:r>
          </a:p>
          <a:p>
            <a:pPr marL="171450" indent="-171450">
              <a:buFont typeface="Arial" panose="020B0604020202020204" pitchFamily="34" charset="0"/>
              <a:buChar char="•"/>
            </a:pPr>
            <a:r>
              <a:rPr lang="fr-FR" baseline="0" noProof="0" dirty="0" smtClean="0"/>
              <a:t>Une fois qu‘ils ont niché dans un territoire, les cincles gardent généralement ce territoire toute leur vie.</a:t>
            </a:r>
          </a:p>
          <a:p>
            <a:pPr marL="171450" indent="-171450">
              <a:buFont typeface="Arial" panose="020B0604020202020204" pitchFamily="34" charset="0"/>
              <a:buChar char="•"/>
            </a:pPr>
            <a:r>
              <a:rPr lang="fr-FR" baseline="0" noProof="0" dirty="0" smtClean="0"/>
              <a:t>Ces 15 dernières années, les cincles ont niché à des altitudes plus élevées que précédemment. Jusque dans les années 1990, les nidifications se faisaient jusque vers 1900-2000 m d‘altitude, actuellement jusque vers 2500 m.</a:t>
            </a:r>
            <a:endParaRPr lang="fr-FR" baseline="0" noProof="0" dirty="0"/>
          </a:p>
        </p:txBody>
      </p:sp>
      <p:sp>
        <p:nvSpPr>
          <p:cNvPr id="4" name="Foliennummernplatzhalter 3"/>
          <p:cNvSpPr>
            <a:spLocks noGrp="1"/>
          </p:cNvSpPr>
          <p:nvPr>
            <p:ph type="sldNum" sz="quarter" idx="10"/>
          </p:nvPr>
        </p:nvSpPr>
        <p:spPr/>
        <p:txBody>
          <a:bodyPr/>
          <a:lstStyle/>
          <a:p>
            <a:fld id="{B00E27E3-9ED6-4A89-ADCF-2707D078D151}" type="slidenum">
              <a:rPr lang="de-CH" smtClean="0"/>
              <a:t>10</a:t>
            </a:fld>
            <a:endParaRPr lang="de-CH"/>
          </a:p>
        </p:txBody>
      </p:sp>
    </p:spTree>
    <p:extLst>
      <p:ext uri="{BB962C8B-B14F-4D97-AF65-F5344CB8AC3E}">
        <p14:creationId xmlns:p14="http://schemas.microsoft.com/office/powerpoint/2010/main" val="562561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13.02.17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03433299"/>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13.02.17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287623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13.02.17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94157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13.02.17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5912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7EA31122-3E5D-984E-8205-A303C5DDECE9}" type="datetimeFigureOut">
              <a:rPr lang="de-DE" smtClean="0"/>
              <a:t>13.02.17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6533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7EA31122-3E5D-984E-8205-A303C5DDECE9}" type="datetimeFigureOut">
              <a:rPr lang="de-DE" smtClean="0"/>
              <a:t>13.02.17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62404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7EA31122-3E5D-984E-8205-A303C5DDECE9}" type="datetimeFigureOut">
              <a:rPr lang="de-DE" smtClean="0"/>
              <a:t>13.02.17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28655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7EA31122-3E5D-984E-8205-A303C5DDECE9}" type="datetimeFigureOut">
              <a:rPr lang="de-DE" smtClean="0"/>
              <a:t>13.02.17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311973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EA31122-3E5D-984E-8205-A303C5DDECE9}" type="datetimeFigureOut">
              <a:rPr lang="de-DE" smtClean="0"/>
              <a:t>13.02.17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415753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7EA31122-3E5D-984E-8205-A303C5DDECE9}" type="datetimeFigureOut">
              <a:rPr lang="de-DE" smtClean="0"/>
              <a:t>13.02.17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215945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7EA31122-3E5D-984E-8205-A303C5DDECE9}" type="datetimeFigureOut">
              <a:rPr lang="de-DE" smtClean="0"/>
              <a:t>13.02.17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0556355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bg1"/>
            </a:gs>
            <a:gs pos="100000">
              <a:schemeClr val="bg1"/>
            </a:gs>
            <a:gs pos="50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31122-3E5D-984E-8205-A303C5DDECE9}" type="datetimeFigureOut">
              <a:rPr lang="de-DE" smtClean="0"/>
              <a:t>13.02.17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ACFE8-7A7F-104A-8B54-D8717D1D1132}" type="slidenum">
              <a:rPr lang="de-DE" smtClean="0"/>
              <a:t>‹Nr.›</a:t>
            </a:fld>
            <a:endParaRPr lang="de-DE"/>
          </a:p>
        </p:txBody>
      </p:sp>
      <p:sp>
        <p:nvSpPr>
          <p:cNvPr id="7" name="Textfeld 6"/>
          <p:cNvSpPr txBox="1"/>
          <p:nvPr userDrawn="1"/>
        </p:nvSpPr>
        <p:spPr>
          <a:xfrm>
            <a:off x="133350" y="284333"/>
            <a:ext cx="6438900" cy="461665"/>
          </a:xfrm>
          <a:prstGeom prst="rect">
            <a:avLst/>
          </a:prstGeom>
          <a:noFill/>
        </p:spPr>
        <p:txBody>
          <a:bodyPr wrap="square" rtlCol="0">
            <a:spAutoFit/>
          </a:bodyPr>
          <a:lstStyle/>
          <a:p>
            <a:r>
              <a:rPr lang="de-CH" sz="2400" b="1" dirty="0" smtClean="0">
                <a:solidFill>
                  <a:schemeClr val="bg1"/>
                </a:solidFill>
              </a:rPr>
              <a:t>Le </a:t>
            </a:r>
            <a:r>
              <a:rPr lang="de-CH" sz="2400" b="1" dirty="0" err="1" smtClean="0">
                <a:solidFill>
                  <a:schemeClr val="bg1"/>
                </a:solidFill>
              </a:rPr>
              <a:t>Cincle</a:t>
            </a:r>
            <a:r>
              <a:rPr lang="de-CH" sz="2400" b="1" dirty="0" smtClean="0">
                <a:solidFill>
                  <a:schemeClr val="bg1"/>
                </a:solidFill>
              </a:rPr>
              <a:t> </a:t>
            </a:r>
            <a:r>
              <a:rPr lang="de-CH" sz="2400" b="1" dirty="0" err="1" smtClean="0">
                <a:solidFill>
                  <a:schemeClr val="bg1"/>
                </a:solidFill>
              </a:rPr>
              <a:t>plongeur</a:t>
            </a:r>
            <a:r>
              <a:rPr lang="de-CH" sz="2400" b="1" dirty="0" smtClean="0">
                <a:solidFill>
                  <a:schemeClr val="bg1"/>
                </a:solidFill>
              </a:rPr>
              <a:t> </a:t>
            </a:r>
            <a:r>
              <a:rPr lang="de-CH" sz="1400" dirty="0" err="1" smtClean="0">
                <a:solidFill>
                  <a:schemeClr val="bg1"/>
                </a:solidFill>
              </a:rPr>
              <a:t>Oiseau</a:t>
            </a:r>
            <a:r>
              <a:rPr lang="de-CH" sz="1400" dirty="0" smtClean="0">
                <a:solidFill>
                  <a:schemeClr val="bg1"/>
                </a:solidFill>
              </a:rPr>
              <a:t> de </a:t>
            </a:r>
            <a:r>
              <a:rPr lang="de-CH" sz="1400" dirty="0" err="1" smtClean="0">
                <a:solidFill>
                  <a:schemeClr val="bg1"/>
                </a:solidFill>
              </a:rPr>
              <a:t>l‘année</a:t>
            </a:r>
            <a:r>
              <a:rPr lang="de-CH" sz="1400" dirty="0" smtClean="0">
                <a:solidFill>
                  <a:schemeClr val="bg1"/>
                </a:solidFill>
              </a:rPr>
              <a:t> 2017</a:t>
            </a:r>
            <a:endParaRPr lang="de-CH" sz="1400" dirty="0">
              <a:solidFill>
                <a:schemeClr val="bg1"/>
              </a:solidFill>
            </a:endParaRPr>
          </a:p>
        </p:txBody>
      </p:sp>
      <p:pic>
        <p:nvPicPr>
          <p:cNvPr id="8" name="Bild 7" descr="LOGO-SVS-BirdLife_F.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68026" y="252484"/>
            <a:ext cx="928934" cy="702555"/>
          </a:xfrm>
          <a:prstGeom prst="rect">
            <a:avLst/>
          </a:prstGeom>
        </p:spPr>
      </p:pic>
    </p:spTree>
    <p:extLst>
      <p:ext uri="{BB962C8B-B14F-4D97-AF65-F5344CB8AC3E}">
        <p14:creationId xmlns:p14="http://schemas.microsoft.com/office/powerpoint/2010/main" val="420637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tif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37.jpeg"/><Relationship Id="rId6" Type="http://schemas.openxmlformats.org/officeDocument/2006/relationships/image" Target="../media/image38.png"/><Relationship Id="rId1" Type="http://schemas.microsoft.com/office/2007/relationships/media" Target="../media/media1.mp3"/><Relationship Id="rId2" Type="http://schemas.openxmlformats.org/officeDocument/2006/relationships/audio" Target="../media/media1.mp3"/></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0.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em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3970_Wasseramsel_10_ad_SW.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1061" y="-22543"/>
            <a:ext cx="9975061" cy="7308353"/>
          </a:xfrm>
          <a:prstGeom prst="rect">
            <a:avLst/>
          </a:prstGeom>
        </p:spPr>
      </p:pic>
      <p:sp>
        <p:nvSpPr>
          <p:cNvPr id="7" name="Textfeld 6"/>
          <p:cNvSpPr txBox="1"/>
          <p:nvPr/>
        </p:nvSpPr>
        <p:spPr>
          <a:xfrm>
            <a:off x="474865" y="210054"/>
            <a:ext cx="8915198" cy="769441"/>
          </a:xfrm>
          <a:prstGeom prst="rect">
            <a:avLst/>
          </a:prstGeom>
          <a:noFill/>
        </p:spPr>
        <p:txBody>
          <a:bodyPr wrap="square" rtlCol="0">
            <a:spAutoFit/>
          </a:bodyPr>
          <a:lstStyle/>
          <a:p>
            <a:r>
              <a:rPr lang="de-DE" sz="2800" b="1" dirty="0" err="1" smtClean="0"/>
              <a:t>Oiseau</a:t>
            </a:r>
            <a:r>
              <a:rPr lang="de-DE" sz="2800" b="1" dirty="0" smtClean="0"/>
              <a:t> de </a:t>
            </a:r>
            <a:r>
              <a:rPr lang="de-DE" sz="2800" b="1" dirty="0" err="1" smtClean="0"/>
              <a:t>l‘année</a:t>
            </a:r>
            <a:r>
              <a:rPr lang="de-DE" sz="2800" b="1" dirty="0" smtClean="0"/>
              <a:t> 2017:    </a:t>
            </a:r>
            <a:r>
              <a:rPr lang="de-DE" sz="4400" b="1" dirty="0" smtClean="0"/>
              <a:t>le </a:t>
            </a:r>
            <a:r>
              <a:rPr lang="de-DE" sz="4400" b="1" dirty="0" err="1"/>
              <a:t>C</a:t>
            </a:r>
            <a:r>
              <a:rPr lang="de-DE" sz="4400" b="1" dirty="0" err="1" smtClean="0"/>
              <a:t>incle</a:t>
            </a:r>
            <a:r>
              <a:rPr lang="de-DE" sz="4400" b="1" dirty="0" smtClean="0"/>
              <a:t> </a:t>
            </a:r>
            <a:r>
              <a:rPr lang="de-DE" sz="4400" b="1" dirty="0" err="1" smtClean="0"/>
              <a:t>plongeur</a:t>
            </a:r>
            <a:endParaRPr lang="de-DE" sz="4400" b="1" dirty="0" smtClean="0"/>
          </a:p>
        </p:txBody>
      </p:sp>
      <p:pic>
        <p:nvPicPr>
          <p:cNvPr id="4" name="Bild 3" descr="LOGO-SVS-BirdLife-NEW_F_sw.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640" y="4940663"/>
            <a:ext cx="2310130" cy="1747157"/>
          </a:xfrm>
          <a:prstGeom prst="rect">
            <a:avLst/>
          </a:prstGeom>
        </p:spPr>
      </p:pic>
    </p:spTree>
    <p:extLst>
      <p:ext uri="{BB962C8B-B14F-4D97-AF65-F5344CB8AC3E}">
        <p14:creationId xmlns:p14="http://schemas.microsoft.com/office/powerpoint/2010/main" val="34337416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Territoire</a:t>
            </a:r>
            <a:endParaRPr lang="fr-FR" b="1"/>
          </a:p>
        </p:txBody>
      </p:sp>
      <p:sp>
        <p:nvSpPr>
          <p:cNvPr id="3" name="Inhaltsplatzhalter 2"/>
          <p:cNvSpPr>
            <a:spLocks noGrp="1"/>
          </p:cNvSpPr>
          <p:nvPr>
            <p:ph idx="1"/>
          </p:nvPr>
        </p:nvSpPr>
        <p:spPr>
          <a:xfrm>
            <a:off x="389106" y="2291832"/>
            <a:ext cx="5623074" cy="4391676"/>
          </a:xfrm>
        </p:spPr>
        <p:txBody>
          <a:bodyPr/>
          <a:lstStyle/>
          <a:p>
            <a:r>
              <a:rPr lang="fr-FR" dirty="0" smtClean="0"/>
              <a:t>Nidification: 600 – 2500 m d‘altitude</a:t>
            </a:r>
          </a:p>
          <a:p>
            <a:r>
              <a:rPr lang="fr-FR" dirty="0" smtClean="0"/>
              <a:t>Territoire de nidification: </a:t>
            </a:r>
            <a:r>
              <a:rPr lang="fr-FR" dirty="0" smtClean="0"/>
              <a:t>tronçon </a:t>
            </a:r>
            <a:r>
              <a:rPr lang="fr-FR" dirty="0" smtClean="0"/>
              <a:t>de cours d‘eau d‘environ 800 – 1000 m de longueur</a:t>
            </a:r>
          </a:p>
          <a:p>
            <a:r>
              <a:rPr lang="fr-FR" dirty="0" smtClean="0"/>
              <a:t>Grande fidélité au site</a:t>
            </a:r>
            <a:endParaRPr lang="fr-FR" dirty="0"/>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9310" y="1615670"/>
            <a:ext cx="2411730" cy="5028714"/>
          </a:xfrm>
          <a:prstGeom prst="rect">
            <a:avLst/>
          </a:prstGeom>
        </p:spPr>
      </p:pic>
    </p:spTree>
    <p:extLst>
      <p:ext uri="{BB962C8B-B14F-4D97-AF65-F5344CB8AC3E}">
        <p14:creationId xmlns:p14="http://schemas.microsoft.com/office/powerpoint/2010/main" val="32579573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Comportement migratoire</a:t>
            </a:r>
            <a:endParaRPr lang="fr-FR" b="1"/>
          </a:p>
        </p:txBody>
      </p:sp>
      <p:sp>
        <p:nvSpPr>
          <p:cNvPr id="3" name="Inhaltsplatzhalter 2"/>
          <p:cNvSpPr>
            <a:spLocks noGrp="1"/>
          </p:cNvSpPr>
          <p:nvPr>
            <p:ph idx="1"/>
          </p:nvPr>
        </p:nvSpPr>
        <p:spPr>
          <a:xfrm>
            <a:off x="389106" y="2291832"/>
            <a:ext cx="4480074" cy="3611563"/>
          </a:xfrm>
        </p:spPr>
        <p:txBody>
          <a:bodyPr/>
          <a:lstStyle/>
          <a:p>
            <a:r>
              <a:rPr lang="fr-FR" smtClean="0"/>
              <a:t>Oiseau sédentaire avec exceptions</a:t>
            </a:r>
          </a:p>
          <a:p>
            <a:pPr lvl="1">
              <a:buFont typeface="Arial" panose="020B0604020202020204" pitchFamily="34" charset="0"/>
              <a:buChar char="•"/>
            </a:pPr>
            <a:r>
              <a:rPr lang="fr-FR" smtClean="0"/>
              <a:t>Comportement migratoire local</a:t>
            </a:r>
          </a:p>
          <a:p>
            <a:pPr lvl="1">
              <a:buFont typeface="Arial" panose="020B0604020202020204" pitchFamily="34" charset="0"/>
              <a:buChar char="•"/>
            </a:pPr>
            <a:r>
              <a:rPr lang="fr-FR" smtClean="0"/>
              <a:t>Dispersion des jeunes</a:t>
            </a:r>
          </a:p>
          <a:p>
            <a:pPr lvl="1">
              <a:buFont typeface="Arial" panose="020B0604020202020204" pitchFamily="34" charset="0"/>
              <a:buChar char="•"/>
            </a:pPr>
            <a:r>
              <a:rPr lang="fr-FR" smtClean="0"/>
              <a:t>Changements de territoire</a:t>
            </a:r>
            <a:endParaRPr lang="fr-F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2536" y="2187170"/>
            <a:ext cx="3646170" cy="2793737"/>
          </a:xfrm>
          <a:prstGeom prst="rect">
            <a:avLst/>
          </a:prstGeom>
        </p:spPr>
      </p:pic>
      <p:sp>
        <p:nvSpPr>
          <p:cNvPr id="7" name="Textfeld 6"/>
          <p:cNvSpPr txBox="1"/>
          <p:nvPr/>
        </p:nvSpPr>
        <p:spPr>
          <a:xfrm>
            <a:off x="4972536" y="5095207"/>
            <a:ext cx="3646170" cy="584775"/>
          </a:xfrm>
          <a:prstGeom prst="rect">
            <a:avLst/>
          </a:prstGeom>
          <a:noFill/>
        </p:spPr>
        <p:txBody>
          <a:bodyPr wrap="square" rtlCol="0">
            <a:spAutoFit/>
          </a:bodyPr>
          <a:lstStyle/>
          <a:p>
            <a:r>
              <a:rPr lang="fr-FR" sz="1600" dirty="0" smtClean="0"/>
              <a:t>Vert foncé: </a:t>
            </a:r>
            <a:r>
              <a:rPr lang="fr-FR" sz="1600" dirty="0" smtClean="0"/>
              <a:t>présent </a:t>
            </a:r>
            <a:r>
              <a:rPr lang="fr-FR" sz="1600" dirty="0" smtClean="0"/>
              <a:t>toute l‘année</a:t>
            </a:r>
          </a:p>
          <a:p>
            <a:r>
              <a:rPr lang="fr-FR" sz="1600" dirty="0" smtClean="0"/>
              <a:t>Vert clair: </a:t>
            </a:r>
            <a:r>
              <a:rPr lang="fr-FR" sz="1600" dirty="0" smtClean="0"/>
              <a:t>présent </a:t>
            </a:r>
            <a:r>
              <a:rPr lang="fr-FR" sz="1600" dirty="0" smtClean="0"/>
              <a:t>en hiver</a:t>
            </a:r>
            <a:endParaRPr lang="fr-FR" sz="1600" dirty="0"/>
          </a:p>
        </p:txBody>
      </p:sp>
    </p:spTree>
    <p:extLst>
      <p:ext uri="{BB962C8B-B14F-4D97-AF65-F5344CB8AC3E}">
        <p14:creationId xmlns:p14="http://schemas.microsoft.com/office/powerpoint/2010/main" val="19894174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smtClean="0"/>
              <a:t>Distribution / </a:t>
            </a:r>
            <a:r>
              <a:rPr lang="de-DE" b="1" dirty="0" err="1" smtClean="0"/>
              <a:t>effectifs</a:t>
            </a:r>
            <a:endParaRPr lang="de-DE" b="1" dirty="0"/>
          </a:p>
        </p:txBody>
      </p:sp>
      <p:pic>
        <p:nvPicPr>
          <p:cNvPr id="5" name="Inhaltsplatzhalt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5790" y="1989316"/>
            <a:ext cx="7338060" cy="4670681"/>
          </a:xfrm>
        </p:spPr>
      </p:pic>
    </p:spTree>
    <p:extLst>
      <p:ext uri="{BB962C8B-B14F-4D97-AF65-F5344CB8AC3E}">
        <p14:creationId xmlns:p14="http://schemas.microsoft.com/office/powerpoint/2010/main" val="27323193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906339"/>
            <a:ext cx="8229600" cy="1143000"/>
          </a:xfrm>
        </p:spPr>
        <p:txBody>
          <a:bodyPr/>
          <a:lstStyle/>
          <a:p>
            <a:pPr algn="l"/>
            <a:r>
              <a:rPr lang="de-DE" b="1" dirty="0" smtClean="0"/>
              <a:t>Distribution </a:t>
            </a:r>
            <a:r>
              <a:rPr lang="de-DE" b="1" dirty="0"/>
              <a:t>/ </a:t>
            </a:r>
            <a:r>
              <a:rPr lang="de-DE" b="1" dirty="0" err="1" smtClean="0"/>
              <a:t>effectifs</a:t>
            </a:r>
            <a:endParaRPr lang="de-DE" b="1" dirty="0"/>
          </a:p>
        </p:txBody>
      </p:sp>
      <p:pic>
        <p:nvPicPr>
          <p:cNvPr id="5" name="Inhaltsplatzhalt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69620" y="1822659"/>
            <a:ext cx="7700496" cy="5035341"/>
          </a:xfrm>
        </p:spPr>
      </p:pic>
    </p:spTree>
    <p:extLst>
      <p:ext uri="{BB962C8B-B14F-4D97-AF65-F5344CB8AC3E}">
        <p14:creationId xmlns:p14="http://schemas.microsoft.com/office/powerpoint/2010/main" val="39330818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93930"/>
            <a:ext cx="9144000" cy="5853849"/>
          </a:xfrm>
        </p:spPr>
      </p:pic>
      <p:sp>
        <p:nvSpPr>
          <p:cNvPr id="2" name="Titel 1"/>
          <p:cNvSpPr>
            <a:spLocks noGrp="1"/>
          </p:cNvSpPr>
          <p:nvPr>
            <p:ph type="title"/>
          </p:nvPr>
        </p:nvSpPr>
        <p:spPr>
          <a:xfrm>
            <a:off x="347196" y="1322530"/>
            <a:ext cx="4011444" cy="1143000"/>
          </a:xfrm>
        </p:spPr>
        <p:txBody>
          <a:bodyPr>
            <a:normAutofit/>
          </a:bodyPr>
          <a:lstStyle/>
          <a:p>
            <a:pPr algn="l"/>
            <a:r>
              <a:rPr lang="de-DE" b="1" dirty="0" smtClean="0">
                <a:solidFill>
                  <a:schemeClr val="bg1"/>
                </a:solidFill>
              </a:rPr>
              <a:t>La </a:t>
            </a:r>
            <a:r>
              <a:rPr lang="de-DE" b="1" dirty="0" err="1" smtClean="0">
                <a:solidFill>
                  <a:schemeClr val="bg1"/>
                </a:solidFill>
              </a:rPr>
              <a:t>vie</a:t>
            </a:r>
            <a:r>
              <a:rPr lang="de-DE" b="1" dirty="0" smtClean="0">
                <a:solidFill>
                  <a:schemeClr val="bg1"/>
                </a:solidFill>
              </a:rPr>
              <a:t> du </a:t>
            </a:r>
            <a:r>
              <a:rPr lang="de-DE" b="1" dirty="0" err="1" smtClean="0">
                <a:solidFill>
                  <a:schemeClr val="bg1"/>
                </a:solidFill>
              </a:rPr>
              <a:t>cincle</a:t>
            </a:r>
            <a:endParaRPr lang="de-DE" b="1" dirty="0">
              <a:solidFill>
                <a:schemeClr val="bg1"/>
              </a:solidFill>
            </a:endParaRPr>
          </a:p>
        </p:txBody>
      </p:sp>
    </p:spTree>
    <p:extLst>
      <p:ext uri="{BB962C8B-B14F-4D97-AF65-F5344CB8AC3E}">
        <p14:creationId xmlns:p14="http://schemas.microsoft.com/office/powerpoint/2010/main" val="42565824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Adaptations à la plongée</a:t>
            </a:r>
            <a:endParaRPr lang="fr-FR" b="1"/>
          </a:p>
        </p:txBody>
      </p:sp>
      <p:sp>
        <p:nvSpPr>
          <p:cNvPr id="3" name="Inhaltsplatzhalter 2"/>
          <p:cNvSpPr>
            <a:spLocks noGrp="1"/>
          </p:cNvSpPr>
          <p:nvPr>
            <p:ph idx="1"/>
          </p:nvPr>
        </p:nvSpPr>
        <p:spPr>
          <a:xfrm>
            <a:off x="389106" y="2291832"/>
            <a:ext cx="8229600" cy="3611563"/>
          </a:xfrm>
        </p:spPr>
        <p:txBody>
          <a:bodyPr>
            <a:normAutofit fontScale="92500" lnSpcReduction="20000"/>
          </a:bodyPr>
          <a:lstStyle/>
          <a:p>
            <a:r>
              <a:rPr lang="fr-FR" smtClean="0"/>
              <a:t>Narines</a:t>
            </a:r>
          </a:p>
          <a:p>
            <a:r>
              <a:rPr lang="fr-FR" smtClean="0"/>
              <a:t>Membrane nictitante </a:t>
            </a:r>
          </a:p>
          <a:p>
            <a:r>
              <a:rPr lang="fr-FR" smtClean="0"/>
              <a:t>Plumage dense </a:t>
            </a:r>
          </a:p>
          <a:p>
            <a:r>
              <a:rPr lang="fr-FR" smtClean="0"/>
              <a:t>Grande glande uropygienne</a:t>
            </a:r>
          </a:p>
          <a:p>
            <a:r>
              <a:rPr lang="fr-FR" smtClean="0"/>
              <a:t>Courtes ailes rondes</a:t>
            </a:r>
          </a:p>
          <a:p>
            <a:r>
              <a:rPr lang="fr-FR" smtClean="0"/>
              <a:t>Musculature développée de la poitrine et des pattes</a:t>
            </a:r>
          </a:p>
          <a:p>
            <a:r>
              <a:rPr lang="fr-FR" smtClean="0"/>
              <a:t>Moins d‘air dans les os que les autres passereaux</a:t>
            </a:r>
            <a:endParaRPr lang="fr-FR"/>
          </a:p>
        </p:txBody>
      </p:sp>
    </p:spTree>
    <p:extLst>
      <p:ext uri="{BB962C8B-B14F-4D97-AF65-F5344CB8AC3E}">
        <p14:creationId xmlns:p14="http://schemas.microsoft.com/office/powerpoint/2010/main" val="4881918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descr="3970_Wasseramsel_11_ad_SW.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634324" y="1063140"/>
            <a:ext cx="11108524" cy="6109260"/>
          </a:xfrm>
        </p:spPr>
      </p:pic>
      <p:sp>
        <p:nvSpPr>
          <p:cNvPr id="5" name="Oval 4"/>
          <p:cNvSpPr/>
          <p:nvPr/>
        </p:nvSpPr>
        <p:spPr>
          <a:xfrm>
            <a:off x="4991100" y="2270760"/>
            <a:ext cx="2197100" cy="175260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7934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Wasseramsel 037.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3630177" y="-647700"/>
            <a:ext cx="14756124" cy="8115300"/>
          </a:xfrm>
        </p:spPr>
      </p:pic>
    </p:spTree>
    <p:extLst>
      <p:ext uri="{BB962C8B-B14F-4D97-AF65-F5344CB8AC3E}">
        <p14:creationId xmlns:p14="http://schemas.microsoft.com/office/powerpoint/2010/main" val="26846746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Plongée</a:t>
            </a:r>
            <a:endParaRPr lang="fr-FR" b="1"/>
          </a:p>
        </p:txBody>
      </p:sp>
      <p:sp>
        <p:nvSpPr>
          <p:cNvPr id="3" name="Inhaltsplatzhalter 2"/>
          <p:cNvSpPr>
            <a:spLocks noGrp="1"/>
          </p:cNvSpPr>
          <p:nvPr>
            <p:ph idx="1"/>
          </p:nvPr>
        </p:nvSpPr>
        <p:spPr>
          <a:xfrm>
            <a:off x="389106" y="2291832"/>
            <a:ext cx="4274334" cy="4066641"/>
          </a:xfrm>
        </p:spPr>
        <p:txBody>
          <a:bodyPr>
            <a:normAutofit fontScale="92500"/>
          </a:bodyPr>
          <a:lstStyle/>
          <a:p>
            <a:r>
              <a:rPr lang="fr-FR" smtClean="0"/>
              <a:t>Adaptations pour la gestion de l‘oxygène pas élucidées </a:t>
            </a:r>
          </a:p>
          <a:p>
            <a:r>
              <a:rPr lang="fr-FR" smtClean="0"/>
              <a:t>Technique spéciale pour empêcher la poussée hydrostatique</a:t>
            </a:r>
          </a:p>
          <a:p>
            <a:r>
              <a:rPr lang="fr-FR" smtClean="0"/>
              <a:t>Durée de plongée en moyenne 5 – 10 sec</a:t>
            </a:r>
            <a:endParaRPr lang="fr-F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748" y="2168806"/>
            <a:ext cx="3879004" cy="3196522"/>
          </a:xfrm>
          <a:prstGeom prst="rect">
            <a:avLst/>
          </a:prstGeom>
        </p:spPr>
      </p:pic>
    </p:spTree>
    <p:extLst>
      <p:ext uri="{BB962C8B-B14F-4D97-AF65-F5344CB8AC3E}">
        <p14:creationId xmlns:p14="http://schemas.microsoft.com/office/powerpoint/2010/main" val="6862095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cinclus_cinclus_032.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85934"/>
            <a:ext cx="9143999" cy="6943934"/>
          </a:xfrm>
        </p:spPr>
      </p:pic>
      <p:sp>
        <p:nvSpPr>
          <p:cNvPr id="5" name="Textfeld 4"/>
          <p:cNvSpPr txBox="1"/>
          <p:nvPr/>
        </p:nvSpPr>
        <p:spPr>
          <a:xfrm>
            <a:off x="468917" y="537319"/>
            <a:ext cx="3653692" cy="769441"/>
          </a:xfrm>
          <a:prstGeom prst="rect">
            <a:avLst/>
          </a:prstGeom>
          <a:noFill/>
        </p:spPr>
        <p:txBody>
          <a:bodyPr wrap="square" rtlCol="0">
            <a:spAutoFit/>
          </a:bodyPr>
          <a:lstStyle/>
          <a:p>
            <a:r>
              <a:rPr lang="de-DE" sz="4400" b="1" dirty="0" err="1" smtClean="0"/>
              <a:t>Nourriture</a:t>
            </a:r>
            <a:endParaRPr lang="de-DE" sz="4400" dirty="0"/>
          </a:p>
        </p:txBody>
      </p:sp>
    </p:spTree>
    <p:extLst>
      <p:ext uri="{BB962C8B-B14F-4D97-AF65-F5344CB8AC3E}">
        <p14:creationId xmlns:p14="http://schemas.microsoft.com/office/powerpoint/2010/main" val="40195592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137345"/>
            <a:ext cx="8229600" cy="1143000"/>
          </a:xfrm>
        </p:spPr>
        <p:txBody>
          <a:bodyPr/>
          <a:lstStyle/>
          <a:p>
            <a:pPr algn="l"/>
            <a:r>
              <a:rPr lang="de-DE" b="1" dirty="0" err="1" smtClean="0"/>
              <a:t>Contenu</a:t>
            </a:r>
            <a:endParaRPr lang="de-DE" b="1" dirty="0"/>
          </a:p>
        </p:txBody>
      </p:sp>
      <p:sp>
        <p:nvSpPr>
          <p:cNvPr id="3" name="Inhaltsplatzhalter 2"/>
          <p:cNvSpPr>
            <a:spLocks noGrp="1"/>
          </p:cNvSpPr>
          <p:nvPr>
            <p:ph idx="1"/>
          </p:nvPr>
        </p:nvSpPr>
        <p:spPr>
          <a:xfrm>
            <a:off x="389106" y="2291832"/>
            <a:ext cx="8229600" cy="3611563"/>
          </a:xfrm>
        </p:spPr>
        <p:txBody>
          <a:bodyPr>
            <a:normAutofit/>
          </a:bodyPr>
          <a:lstStyle/>
          <a:p>
            <a:r>
              <a:rPr lang="fr-FR" dirty="0" smtClean="0"/>
              <a:t>Généralités</a:t>
            </a:r>
          </a:p>
          <a:p>
            <a:r>
              <a:rPr lang="fr-FR" dirty="0" smtClean="0"/>
              <a:t>Habitat</a:t>
            </a:r>
          </a:p>
          <a:p>
            <a:r>
              <a:rPr lang="fr-FR" dirty="0" smtClean="0"/>
              <a:t>Distribution et effectifs </a:t>
            </a:r>
          </a:p>
          <a:p>
            <a:r>
              <a:rPr lang="fr-FR" dirty="0" smtClean="0"/>
              <a:t>La vie du cincle</a:t>
            </a:r>
          </a:p>
          <a:p>
            <a:r>
              <a:rPr lang="fr-FR" dirty="0" smtClean="0"/>
              <a:t>Menaces</a:t>
            </a:r>
          </a:p>
          <a:p>
            <a:r>
              <a:rPr lang="fr-FR" dirty="0" smtClean="0"/>
              <a:t>Mesures</a:t>
            </a:r>
            <a:endParaRPr lang="fr-FR" dirty="0"/>
          </a:p>
        </p:txBody>
      </p:sp>
    </p:spTree>
    <p:extLst>
      <p:ext uri="{BB962C8B-B14F-4D97-AF65-F5344CB8AC3E}">
        <p14:creationId xmlns:p14="http://schemas.microsoft.com/office/powerpoint/2010/main" val="7272005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7646" y="1993852"/>
            <a:ext cx="4099307" cy="2966294"/>
          </a:xfrm>
          <a:prstGeom prst="rect">
            <a:avLst/>
          </a:prstGeom>
        </p:spPr>
      </p:pic>
      <p:sp>
        <p:nvSpPr>
          <p:cNvPr id="2" name="Titel 1"/>
          <p:cNvSpPr>
            <a:spLocks noGrp="1"/>
          </p:cNvSpPr>
          <p:nvPr>
            <p:ph type="title"/>
          </p:nvPr>
        </p:nvSpPr>
        <p:spPr>
          <a:xfrm>
            <a:off x="389106" y="1044170"/>
            <a:ext cx="8229600" cy="1143000"/>
          </a:xfrm>
        </p:spPr>
        <p:txBody>
          <a:bodyPr/>
          <a:lstStyle/>
          <a:p>
            <a:pPr algn="l"/>
            <a:r>
              <a:rPr lang="de-DE" b="1" dirty="0" err="1" smtClean="0"/>
              <a:t>Nourriture</a:t>
            </a:r>
            <a:r>
              <a:rPr lang="de-DE" b="1" dirty="0" smtClean="0"/>
              <a:t> </a:t>
            </a:r>
            <a:endParaRPr lang="de-DE" b="1" dirty="0"/>
          </a:p>
        </p:txBody>
      </p:sp>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93852"/>
            <a:ext cx="2820900" cy="2029508"/>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1466" y="1044170"/>
            <a:ext cx="2912610" cy="3562021"/>
          </a:xfrm>
          <a:prstGeom prst="rect">
            <a:avLst/>
          </a:prstGeom>
        </p:spPr>
      </p:pic>
      <p:pic>
        <p:nvPicPr>
          <p:cNvPr id="13" name="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3606" y="4492664"/>
            <a:ext cx="3760470" cy="2365336"/>
          </a:xfrm>
          <a:prstGeom prst="rect">
            <a:avLst/>
          </a:prstGeom>
        </p:spPr>
      </p:pic>
      <p:pic>
        <p:nvPicPr>
          <p:cNvPr id="14" name="Grafik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816096"/>
            <a:ext cx="2520696" cy="3041904"/>
          </a:xfrm>
          <a:prstGeom prst="rect">
            <a:avLst/>
          </a:prstGeom>
        </p:spPr>
      </p:pic>
      <p:pic>
        <p:nvPicPr>
          <p:cNvPr id="15" name="Grafik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77646" y="4822461"/>
            <a:ext cx="2939010" cy="2046286"/>
          </a:xfrm>
          <a:prstGeom prst="rect">
            <a:avLst/>
          </a:prstGeom>
        </p:spPr>
      </p:pic>
    </p:spTree>
    <p:extLst>
      <p:ext uri="{BB962C8B-B14F-4D97-AF65-F5344CB8AC3E}">
        <p14:creationId xmlns:p14="http://schemas.microsoft.com/office/powerpoint/2010/main" val="10514734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Chasse</a:t>
            </a:r>
            <a:endParaRPr lang="fr-FR" b="1"/>
          </a:p>
        </p:txBody>
      </p:sp>
      <p:sp>
        <p:nvSpPr>
          <p:cNvPr id="3" name="Inhaltsplatzhalter 2"/>
          <p:cNvSpPr>
            <a:spLocks noGrp="1"/>
          </p:cNvSpPr>
          <p:nvPr>
            <p:ph idx="1"/>
          </p:nvPr>
        </p:nvSpPr>
        <p:spPr>
          <a:xfrm>
            <a:off x="389106" y="2291832"/>
            <a:ext cx="8229600" cy="3611563"/>
          </a:xfrm>
        </p:spPr>
        <p:txBody>
          <a:bodyPr>
            <a:normAutofit fontScale="92500" lnSpcReduction="10000"/>
          </a:bodyPr>
          <a:lstStyle/>
          <a:p>
            <a:r>
              <a:rPr lang="fr-FR" smtClean="0"/>
              <a:t>En marchant</a:t>
            </a:r>
          </a:p>
          <a:p>
            <a:pPr marL="0" indent="0">
              <a:buNone/>
            </a:pPr>
            <a:endParaRPr lang="fr-FR" smtClean="0"/>
          </a:p>
          <a:p>
            <a:r>
              <a:rPr lang="fr-FR" smtClean="0"/>
              <a:t>En nageant</a:t>
            </a:r>
          </a:p>
          <a:p>
            <a:pPr marL="0" indent="0">
              <a:buNone/>
            </a:pPr>
            <a:endParaRPr lang="fr-FR" smtClean="0"/>
          </a:p>
          <a:p>
            <a:r>
              <a:rPr lang="fr-FR" smtClean="0"/>
              <a:t>En plongeant</a:t>
            </a:r>
          </a:p>
          <a:p>
            <a:pPr marL="0" indent="0">
              <a:buNone/>
            </a:pPr>
            <a:endParaRPr lang="fr-FR" smtClean="0"/>
          </a:p>
          <a:p>
            <a:r>
              <a:rPr lang="fr-FR" smtClean="0"/>
              <a:t>En volant</a:t>
            </a:r>
            <a:endParaRPr lang="fr-F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5324" y="1417320"/>
            <a:ext cx="2392221" cy="1295630"/>
          </a:xfrm>
          <a:prstGeom prst="rect">
            <a:avLst/>
          </a:prstGeom>
        </p:spPr>
      </p:pic>
      <p:pic>
        <p:nvPicPr>
          <p:cNvPr id="12" name="Grafik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7545" y="4442332"/>
            <a:ext cx="2350463" cy="1987707"/>
          </a:xfrm>
          <a:prstGeom prst="rect">
            <a:avLst/>
          </a:prstGeom>
        </p:spPr>
      </p:pic>
      <p:pic>
        <p:nvPicPr>
          <p:cNvPr id="13" name="Grafik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6347" y="3496817"/>
            <a:ext cx="1920500" cy="1891029"/>
          </a:xfrm>
          <a:prstGeom prst="rect">
            <a:avLst/>
          </a:prstGeom>
        </p:spPr>
      </p:pic>
      <p:pic>
        <p:nvPicPr>
          <p:cNvPr id="14" name="Grafi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5453" y="2712950"/>
            <a:ext cx="2484968" cy="1633196"/>
          </a:xfrm>
          <a:prstGeom prst="rect">
            <a:avLst/>
          </a:prstGeom>
        </p:spPr>
      </p:pic>
    </p:spTree>
    <p:extLst>
      <p:ext uri="{BB962C8B-B14F-4D97-AF65-F5344CB8AC3E}">
        <p14:creationId xmlns:p14="http://schemas.microsoft.com/office/powerpoint/2010/main" val="34368705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Vol</a:t>
            </a:r>
            <a:endParaRPr lang="fr-FR" b="1"/>
          </a:p>
        </p:txBody>
      </p:sp>
      <p:sp>
        <p:nvSpPr>
          <p:cNvPr id="3" name="Inhaltsplatzhalter 2"/>
          <p:cNvSpPr>
            <a:spLocks noGrp="1"/>
          </p:cNvSpPr>
          <p:nvPr>
            <p:ph idx="1"/>
          </p:nvPr>
        </p:nvSpPr>
        <p:spPr>
          <a:xfrm>
            <a:off x="389106" y="2097522"/>
            <a:ext cx="8229600" cy="1405891"/>
          </a:xfrm>
        </p:spPr>
        <p:txBody>
          <a:bodyPr>
            <a:noAutofit/>
          </a:bodyPr>
          <a:lstStyle/>
          <a:p>
            <a:r>
              <a:rPr lang="fr-FR" smtClean="0"/>
              <a:t>Pas de manoeuvres brusques possibles en raison de ses ailes et queue courtes </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2168" y="3503413"/>
            <a:ext cx="4751832" cy="3270259"/>
          </a:xfrm>
          <a:prstGeom prst="rect">
            <a:avLst/>
          </a:prstGeom>
        </p:spPr>
      </p:pic>
      <p:sp>
        <p:nvSpPr>
          <p:cNvPr id="4" name="Textfeld 3"/>
          <p:cNvSpPr txBox="1"/>
          <p:nvPr/>
        </p:nvSpPr>
        <p:spPr>
          <a:xfrm>
            <a:off x="388800" y="3168133"/>
            <a:ext cx="3718560" cy="2062103"/>
          </a:xfrm>
          <a:prstGeom prst="rect">
            <a:avLst/>
          </a:prstGeom>
          <a:noFill/>
        </p:spPr>
        <p:txBody>
          <a:bodyPr wrap="square" rtlCol="0">
            <a:spAutoFit/>
          </a:bodyPr>
          <a:lstStyle/>
          <a:p>
            <a:pPr marL="285750" indent="-285750">
              <a:buFont typeface="Arial"/>
              <a:buChar char="•"/>
            </a:pPr>
            <a:r>
              <a:rPr lang="fr-FR" sz="3200" smtClean="0"/>
              <a:t>Vol rapide, souvent bas, au ras de l‘eau, en suivant le cours d‘eau</a:t>
            </a:r>
            <a:endParaRPr lang="fr-FR" sz="3200"/>
          </a:p>
        </p:txBody>
      </p:sp>
    </p:spTree>
    <p:extLst>
      <p:ext uri="{BB962C8B-B14F-4D97-AF65-F5344CB8AC3E}">
        <p14:creationId xmlns:p14="http://schemas.microsoft.com/office/powerpoint/2010/main" val="18254598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dirty="0" smtClean="0"/>
              <a:t>Révérences</a:t>
            </a:r>
            <a:endParaRPr lang="fr-FR" b="1" dirty="0"/>
          </a:p>
        </p:txBody>
      </p:sp>
      <p:sp>
        <p:nvSpPr>
          <p:cNvPr id="3" name="Inhaltsplatzhalter 2"/>
          <p:cNvSpPr>
            <a:spLocks noGrp="1"/>
          </p:cNvSpPr>
          <p:nvPr>
            <p:ph idx="1"/>
          </p:nvPr>
        </p:nvSpPr>
        <p:spPr>
          <a:xfrm>
            <a:off x="389106" y="2291832"/>
            <a:ext cx="4365288" cy="3611563"/>
          </a:xfrm>
        </p:spPr>
        <p:txBody>
          <a:bodyPr>
            <a:normAutofit/>
          </a:bodyPr>
          <a:lstStyle/>
          <a:p>
            <a:r>
              <a:rPr lang="fr-FR" smtClean="0"/>
              <a:t>Rapide flexion des pattes</a:t>
            </a:r>
          </a:p>
          <a:p>
            <a:r>
              <a:rPr lang="fr-FR" smtClean="0"/>
              <a:t>Nom anglais</a:t>
            </a:r>
          </a:p>
          <a:p>
            <a:r>
              <a:rPr lang="fr-FR" smtClean="0"/>
              <a:t>Indique l‘excitation</a:t>
            </a:r>
          </a:p>
          <a:p>
            <a:r>
              <a:rPr lang="fr-FR" smtClean="0"/>
              <a:t>Moyen de communication </a:t>
            </a:r>
            <a:endParaRPr lang="fr-F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4394" y="1809633"/>
            <a:ext cx="4229586" cy="3776093"/>
          </a:xfrm>
          <a:prstGeom prst="rect">
            <a:avLst/>
          </a:prstGeom>
        </p:spPr>
      </p:pic>
    </p:spTree>
    <p:extLst>
      <p:ext uri="{BB962C8B-B14F-4D97-AF65-F5344CB8AC3E}">
        <p14:creationId xmlns:p14="http://schemas.microsoft.com/office/powerpoint/2010/main" val="30736354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044170"/>
            <a:ext cx="9144000" cy="5914672"/>
          </a:xfrm>
          <a:prstGeom prst="rect">
            <a:avLst/>
          </a:prstGeom>
        </p:spPr>
      </p:pic>
      <p:sp>
        <p:nvSpPr>
          <p:cNvPr id="2" name="Titel 1"/>
          <p:cNvSpPr>
            <a:spLocks noGrp="1"/>
          </p:cNvSpPr>
          <p:nvPr>
            <p:ph type="title"/>
          </p:nvPr>
        </p:nvSpPr>
        <p:spPr>
          <a:xfrm>
            <a:off x="389106" y="1307060"/>
            <a:ext cx="2148354" cy="1143000"/>
          </a:xfrm>
        </p:spPr>
        <p:txBody>
          <a:bodyPr/>
          <a:lstStyle/>
          <a:p>
            <a:pPr algn="l"/>
            <a:r>
              <a:rPr lang="de-DE" b="1" dirty="0" err="1" smtClean="0">
                <a:solidFill>
                  <a:schemeClr val="bg1"/>
                </a:solidFill>
              </a:rPr>
              <a:t>Chant</a:t>
            </a:r>
            <a:endParaRPr lang="de-DE" b="1" dirty="0">
              <a:solidFill>
                <a:schemeClr val="bg1"/>
              </a:solidFill>
            </a:endParaRPr>
          </a:p>
        </p:txBody>
      </p:sp>
      <p:pic>
        <p:nvPicPr>
          <p:cNvPr id="5" name="cinclus_cinclus_aquaticus_Poland_Jarek_Matusiak2011040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260224" y="5660390"/>
            <a:ext cx="487363" cy="487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8942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946648"/>
            <a:ext cx="8229600" cy="1143000"/>
          </a:xfrm>
        </p:spPr>
        <p:txBody>
          <a:bodyPr/>
          <a:lstStyle/>
          <a:p>
            <a:pPr algn="l"/>
            <a:r>
              <a:rPr lang="fr-FR" b="1" smtClean="0"/>
              <a:t>Parade</a:t>
            </a:r>
            <a:endParaRPr lang="fr-FR" b="1"/>
          </a:p>
        </p:txBody>
      </p:sp>
      <p:sp>
        <p:nvSpPr>
          <p:cNvPr id="3" name="Inhaltsplatzhalter 2"/>
          <p:cNvSpPr>
            <a:spLocks noGrp="1"/>
          </p:cNvSpPr>
          <p:nvPr>
            <p:ph idx="1"/>
          </p:nvPr>
        </p:nvSpPr>
        <p:spPr>
          <a:xfrm>
            <a:off x="389106" y="1892098"/>
            <a:ext cx="2892574" cy="4831909"/>
          </a:xfrm>
        </p:spPr>
        <p:txBody>
          <a:bodyPr>
            <a:normAutofit fontScale="85000" lnSpcReduction="10000"/>
          </a:bodyPr>
          <a:lstStyle/>
          <a:p>
            <a:r>
              <a:rPr lang="fr-FR" smtClean="0"/>
              <a:t>Formation des couples souvent déjà en automne, parade en janvier</a:t>
            </a:r>
          </a:p>
          <a:p>
            <a:r>
              <a:rPr lang="fr-FR" smtClean="0"/>
              <a:t>Si le couple reste ensemble, pratiquement pas de parade l‘année suivante</a:t>
            </a:r>
            <a:endParaRPr lang="fr-FR"/>
          </a:p>
        </p:txBody>
      </p:sp>
      <p:pic>
        <p:nvPicPr>
          <p:cNvPr id="7" name="Bild 6" descr="Wasseramselbalze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0606" y="1984090"/>
            <a:ext cx="5871994" cy="4384317"/>
          </a:xfrm>
          <a:prstGeom prst="rect">
            <a:avLst/>
          </a:prstGeom>
        </p:spPr>
      </p:pic>
    </p:spTree>
    <p:extLst>
      <p:ext uri="{BB962C8B-B14F-4D97-AF65-F5344CB8AC3E}">
        <p14:creationId xmlns:p14="http://schemas.microsoft.com/office/powerpoint/2010/main" val="24347846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dirty="0" smtClean="0"/>
              <a:t>Site de nidification</a:t>
            </a:r>
            <a:endParaRPr lang="fr-FR" b="1" dirty="0"/>
          </a:p>
        </p:txBody>
      </p:sp>
      <p:sp>
        <p:nvSpPr>
          <p:cNvPr id="3" name="Inhaltsplatzhalter 2"/>
          <p:cNvSpPr>
            <a:spLocks noGrp="1"/>
          </p:cNvSpPr>
          <p:nvPr>
            <p:ph idx="1"/>
          </p:nvPr>
        </p:nvSpPr>
        <p:spPr>
          <a:xfrm>
            <a:off x="389106" y="2291832"/>
            <a:ext cx="4114314" cy="4211838"/>
          </a:xfrm>
        </p:spPr>
        <p:txBody>
          <a:bodyPr>
            <a:normAutofit fontScale="77500" lnSpcReduction="20000"/>
          </a:bodyPr>
          <a:lstStyle/>
          <a:p>
            <a:r>
              <a:rPr lang="fr-FR" smtClean="0"/>
              <a:t>À proximité immédiate de l‘eau</a:t>
            </a:r>
          </a:p>
          <a:p>
            <a:r>
              <a:rPr lang="fr-FR" smtClean="0"/>
              <a:t>0.5 – 3.5 m au-dessus de l‘eau</a:t>
            </a:r>
          </a:p>
          <a:p>
            <a:r>
              <a:rPr lang="fr-FR" smtClean="0"/>
              <a:t>Entrée dirigée vers l‘eau</a:t>
            </a:r>
          </a:p>
          <a:p>
            <a:r>
              <a:rPr lang="fr-FR" smtClean="0"/>
              <a:t>Sites adéquats:</a:t>
            </a:r>
          </a:p>
          <a:p>
            <a:pPr lvl="1">
              <a:buFont typeface="Arial" panose="020B0604020202020204" pitchFamily="34" charset="0"/>
              <a:buChar char="•"/>
            </a:pPr>
            <a:r>
              <a:rPr lang="fr-FR" smtClean="0"/>
              <a:t>derrière les cascades</a:t>
            </a:r>
          </a:p>
          <a:p>
            <a:pPr lvl="1">
              <a:buFont typeface="Arial" panose="020B0604020202020204" pitchFamily="34" charset="0"/>
              <a:buChar char="•"/>
            </a:pPr>
            <a:r>
              <a:rPr lang="fr-FR" smtClean="0"/>
              <a:t>fissures dans roches </a:t>
            </a:r>
          </a:p>
          <a:p>
            <a:pPr lvl="1">
              <a:buFont typeface="Arial" panose="020B0604020202020204" pitchFamily="34" charset="0"/>
              <a:buChar char="•"/>
            </a:pPr>
            <a:r>
              <a:rPr lang="fr-FR" smtClean="0"/>
              <a:t>poutres sous les ponts </a:t>
            </a:r>
          </a:p>
          <a:p>
            <a:pPr lvl="1">
              <a:buFont typeface="Arial" panose="020B0604020202020204" pitchFamily="34" charset="0"/>
              <a:buChar char="•"/>
            </a:pPr>
            <a:r>
              <a:rPr lang="fr-FR" smtClean="0"/>
              <a:t>bâtiments</a:t>
            </a:r>
          </a:p>
          <a:p>
            <a:pPr lvl="1">
              <a:buFont typeface="Arial" panose="020B0604020202020204" pitchFamily="34" charset="0"/>
              <a:buChar char="•"/>
            </a:pPr>
            <a:r>
              <a:rPr lang="fr-FR" smtClean="0"/>
              <a:t>barrages</a:t>
            </a:r>
          </a:p>
          <a:p>
            <a:pPr lvl="1">
              <a:buFont typeface="Arial" panose="020B0604020202020204" pitchFamily="34" charset="0"/>
              <a:buChar char="•"/>
            </a:pPr>
            <a:r>
              <a:rPr lang="fr-FR" smtClean="0"/>
              <a:t>niches de toutes sortes</a:t>
            </a:r>
            <a:endParaRPr lang="fr-F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7404" y="1044170"/>
            <a:ext cx="3166596" cy="3281047"/>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3761" y="4325217"/>
            <a:ext cx="4250239" cy="2532783"/>
          </a:xfrm>
          <a:prstGeom prst="rect">
            <a:avLst/>
          </a:prstGeom>
        </p:spPr>
      </p:pic>
    </p:spTree>
    <p:extLst>
      <p:ext uri="{BB962C8B-B14F-4D97-AF65-F5344CB8AC3E}">
        <p14:creationId xmlns:p14="http://schemas.microsoft.com/office/powerpoint/2010/main" val="42364595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719156" y="1237680"/>
            <a:ext cx="6424844" cy="4525962"/>
          </a:xfrm>
          <a:prstGeom prst="rect">
            <a:avLst/>
          </a:prstGeom>
        </p:spPr>
      </p:pic>
      <p:pic>
        <p:nvPicPr>
          <p:cNvPr id="10" name="Inhaltsplatzhalter 3"/>
          <p:cNvPicPr>
            <a:picLocks noChangeAspect="1"/>
          </p:cNvPicPr>
          <p:nvPr/>
        </p:nvPicPr>
        <p:blipFill rotWithShape="1">
          <a:blip r:embed="rId4" cstate="screen">
            <a:extLst>
              <a:ext uri="{28A0092B-C50C-407E-A947-70E740481C1C}">
                <a14:useLocalDpi xmlns:a14="http://schemas.microsoft.com/office/drawing/2010/main"/>
              </a:ext>
            </a:extLst>
          </a:blip>
          <a:srcRect b="21937"/>
          <a:stretch/>
        </p:blipFill>
        <p:spPr>
          <a:xfrm>
            <a:off x="5626705" y="4631475"/>
            <a:ext cx="3517295" cy="2226525"/>
          </a:xfrm>
          <a:prstGeom prst="rect">
            <a:avLst/>
          </a:prstGeom>
        </p:spPr>
      </p:pic>
      <p:pic>
        <p:nvPicPr>
          <p:cNvPr id="13" name="Grafik 12"/>
          <p:cNvPicPr>
            <a:picLocks noChangeAspect="1"/>
          </p:cNvPicPr>
          <p:nvPr/>
        </p:nvPicPr>
        <p:blipFill rotWithShape="1">
          <a:blip r:embed="rId5" cstate="screen">
            <a:extLst>
              <a:ext uri="{28A0092B-C50C-407E-A947-70E740481C1C}">
                <a14:useLocalDpi xmlns:a14="http://schemas.microsoft.com/office/drawing/2010/main"/>
              </a:ext>
            </a:extLst>
          </a:blip>
          <a:srcRect b="21543"/>
          <a:stretch/>
        </p:blipFill>
        <p:spPr>
          <a:xfrm>
            <a:off x="3326125" y="4639009"/>
            <a:ext cx="2907549" cy="2218992"/>
          </a:xfrm>
          <a:prstGeom prst="rect">
            <a:avLst/>
          </a:prstGeom>
        </p:spPr>
      </p:pic>
      <p:pic>
        <p:nvPicPr>
          <p:cNvPr id="2" name="Bild 1" descr="DSCN2220.jpeg"/>
          <p:cNvPicPr>
            <a:picLocks noChangeAspect="1"/>
          </p:cNvPicPr>
          <p:nvPr/>
        </p:nvPicPr>
        <p:blipFill rotWithShape="1">
          <a:blip r:embed="rId6" cstate="screen">
            <a:extLst>
              <a:ext uri="{28A0092B-C50C-407E-A947-70E740481C1C}">
                <a14:useLocalDpi xmlns:a14="http://schemas.microsoft.com/office/drawing/2010/main"/>
              </a:ext>
            </a:extLst>
          </a:blip>
          <a:srcRect l="32489" b="5461"/>
          <a:stretch/>
        </p:blipFill>
        <p:spPr>
          <a:xfrm>
            <a:off x="0" y="1250985"/>
            <a:ext cx="3501659" cy="5607015"/>
          </a:xfrm>
          <a:prstGeom prst="rect">
            <a:avLst/>
          </a:prstGeom>
        </p:spPr>
      </p:pic>
      <p:sp>
        <p:nvSpPr>
          <p:cNvPr id="3" name="Textfeld 2"/>
          <p:cNvSpPr txBox="1"/>
          <p:nvPr/>
        </p:nvSpPr>
        <p:spPr>
          <a:xfrm>
            <a:off x="224106" y="1587555"/>
            <a:ext cx="1596757" cy="769441"/>
          </a:xfrm>
          <a:prstGeom prst="rect">
            <a:avLst/>
          </a:prstGeom>
          <a:noFill/>
        </p:spPr>
        <p:txBody>
          <a:bodyPr wrap="square" rtlCol="0">
            <a:spAutoFit/>
          </a:bodyPr>
          <a:lstStyle/>
          <a:p>
            <a:r>
              <a:rPr lang="de-DE" sz="4400" b="1" dirty="0" err="1" smtClean="0"/>
              <a:t>Nid</a:t>
            </a:r>
            <a:endParaRPr lang="de-DE" sz="4400" dirty="0"/>
          </a:p>
        </p:txBody>
      </p:sp>
    </p:spTree>
    <p:extLst>
      <p:ext uri="{BB962C8B-B14F-4D97-AF65-F5344CB8AC3E}">
        <p14:creationId xmlns:p14="http://schemas.microsoft.com/office/powerpoint/2010/main" val="17455012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7" name="Bild 6" descr="DSCN0742.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1062" cy="6858000"/>
          </a:xfrm>
          <a:prstGeom prst="rect">
            <a:avLst/>
          </a:prstGeom>
        </p:spPr>
      </p:pic>
    </p:spTree>
    <p:extLst>
      <p:ext uri="{BB962C8B-B14F-4D97-AF65-F5344CB8AC3E}">
        <p14:creationId xmlns:p14="http://schemas.microsoft.com/office/powerpoint/2010/main" val="1211145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dirty="0" smtClean="0"/>
              <a:t>Nidification</a:t>
            </a:r>
            <a:endParaRPr lang="fr-FR" b="1" dirty="0"/>
          </a:p>
        </p:txBody>
      </p:sp>
      <p:sp>
        <p:nvSpPr>
          <p:cNvPr id="3" name="Inhaltsplatzhalter 2"/>
          <p:cNvSpPr>
            <a:spLocks noGrp="1"/>
          </p:cNvSpPr>
          <p:nvPr>
            <p:ph idx="1"/>
          </p:nvPr>
        </p:nvSpPr>
        <p:spPr>
          <a:xfrm>
            <a:off x="389106" y="2187170"/>
            <a:ext cx="4777254" cy="4189987"/>
          </a:xfrm>
        </p:spPr>
        <p:txBody>
          <a:bodyPr>
            <a:normAutofit fontScale="92500" lnSpcReduction="10000"/>
          </a:bodyPr>
          <a:lstStyle/>
          <a:p>
            <a:r>
              <a:rPr lang="fr-FR" dirty="0" smtClean="0"/>
              <a:t>Nidification précoce à partir de février</a:t>
            </a:r>
          </a:p>
          <a:p>
            <a:r>
              <a:rPr lang="fr-FR" dirty="0" smtClean="0"/>
              <a:t>Taille des pontes: 4 – 6 </a:t>
            </a:r>
            <a:r>
              <a:rPr lang="fr-FR" dirty="0" err="1" smtClean="0"/>
              <a:t>oeufs</a:t>
            </a:r>
            <a:endParaRPr lang="fr-FR" dirty="0" smtClean="0"/>
          </a:p>
          <a:p>
            <a:r>
              <a:rPr lang="fr-FR" dirty="0" smtClean="0"/>
              <a:t>Durée d‘incubation:              14 – 17 jours</a:t>
            </a:r>
          </a:p>
          <a:p>
            <a:r>
              <a:rPr lang="fr-FR" dirty="0" smtClean="0"/>
              <a:t>Couvées de remplacement et deuxièmes couvées possibles</a:t>
            </a:r>
            <a:endParaRPr lang="fr-FR" dirty="0"/>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6360" y="2297430"/>
            <a:ext cx="3842738" cy="2858770"/>
          </a:xfrm>
          <a:prstGeom prst="rect">
            <a:avLst/>
          </a:prstGeom>
        </p:spPr>
      </p:pic>
    </p:spTree>
    <p:extLst>
      <p:ext uri="{BB962C8B-B14F-4D97-AF65-F5344CB8AC3E}">
        <p14:creationId xmlns:p14="http://schemas.microsoft.com/office/powerpoint/2010/main" val="24027868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Cincle plongeur </a:t>
            </a:r>
            <a:r>
              <a:rPr lang="fr-FR" sz="2800" b="1" i="1" smtClean="0"/>
              <a:t>Cinclus cinclus </a:t>
            </a:r>
            <a:endParaRPr lang="fr-FR" b="1" i="1"/>
          </a:p>
        </p:txBody>
      </p:sp>
      <p:sp>
        <p:nvSpPr>
          <p:cNvPr id="3" name="Inhaltsplatzhalter 2"/>
          <p:cNvSpPr>
            <a:spLocks noGrp="1"/>
          </p:cNvSpPr>
          <p:nvPr>
            <p:ph idx="1"/>
          </p:nvPr>
        </p:nvSpPr>
        <p:spPr>
          <a:xfrm>
            <a:off x="389106" y="2291832"/>
            <a:ext cx="8229600" cy="1241943"/>
          </a:xfrm>
        </p:spPr>
        <p:txBody>
          <a:bodyPr/>
          <a:lstStyle/>
          <a:p>
            <a:r>
              <a:rPr lang="fr-FR" smtClean="0"/>
              <a:t>Nom  </a:t>
            </a:r>
          </a:p>
          <a:p>
            <a:r>
              <a:rPr lang="fr-FR" smtClean="0"/>
              <a:t> Espèces proches </a:t>
            </a:r>
          </a:p>
          <a:p>
            <a:pPr marL="0" indent="0">
              <a:buNone/>
            </a:pPr>
            <a:endParaRPr lang="fr-FR"/>
          </a:p>
        </p:txBody>
      </p:sp>
      <p:sp>
        <p:nvSpPr>
          <p:cNvPr id="7" name="Textfeld 6"/>
          <p:cNvSpPr txBox="1"/>
          <p:nvPr/>
        </p:nvSpPr>
        <p:spPr>
          <a:xfrm>
            <a:off x="553281" y="5722272"/>
            <a:ext cx="2079774" cy="369332"/>
          </a:xfrm>
          <a:prstGeom prst="rect">
            <a:avLst/>
          </a:prstGeom>
          <a:noFill/>
        </p:spPr>
        <p:txBody>
          <a:bodyPr wrap="square" rtlCol="0">
            <a:spAutoFit/>
          </a:bodyPr>
          <a:lstStyle/>
          <a:p>
            <a:r>
              <a:rPr lang="fr-FR" smtClean="0"/>
              <a:t>Cincle de Pallas</a:t>
            </a:r>
            <a:endParaRPr lang="fr-FR"/>
          </a:p>
        </p:txBody>
      </p:sp>
      <p:sp>
        <p:nvSpPr>
          <p:cNvPr id="15" name="Textfeld 14"/>
          <p:cNvSpPr txBox="1"/>
          <p:nvPr/>
        </p:nvSpPr>
        <p:spPr>
          <a:xfrm>
            <a:off x="2777490" y="5724980"/>
            <a:ext cx="2079774" cy="369332"/>
          </a:xfrm>
          <a:prstGeom prst="rect">
            <a:avLst/>
          </a:prstGeom>
          <a:noFill/>
        </p:spPr>
        <p:txBody>
          <a:bodyPr wrap="square" rtlCol="0">
            <a:spAutoFit/>
          </a:bodyPr>
          <a:lstStyle/>
          <a:p>
            <a:r>
              <a:rPr lang="fr-FR" smtClean="0"/>
              <a:t>Cincle d‘Amérique</a:t>
            </a:r>
            <a:endParaRPr lang="fr-FR"/>
          </a:p>
        </p:txBody>
      </p:sp>
      <p:sp>
        <p:nvSpPr>
          <p:cNvPr id="19" name="Textfeld 18"/>
          <p:cNvSpPr txBox="1"/>
          <p:nvPr/>
        </p:nvSpPr>
        <p:spPr>
          <a:xfrm>
            <a:off x="4924425" y="5734100"/>
            <a:ext cx="2079774" cy="646331"/>
          </a:xfrm>
          <a:prstGeom prst="rect">
            <a:avLst/>
          </a:prstGeom>
          <a:noFill/>
        </p:spPr>
        <p:txBody>
          <a:bodyPr wrap="square" rtlCol="0">
            <a:spAutoFit/>
          </a:bodyPr>
          <a:lstStyle/>
          <a:p>
            <a:r>
              <a:rPr lang="fr-FR" dirty="0" smtClean="0"/>
              <a:t>Cincle à tête blanche </a:t>
            </a:r>
            <a:endParaRPr lang="fr-FR" dirty="0"/>
          </a:p>
        </p:txBody>
      </p:sp>
      <p:sp>
        <p:nvSpPr>
          <p:cNvPr id="20" name="Textfeld 19"/>
          <p:cNvSpPr txBox="1"/>
          <p:nvPr/>
        </p:nvSpPr>
        <p:spPr>
          <a:xfrm>
            <a:off x="7064226" y="5734100"/>
            <a:ext cx="2079774" cy="646331"/>
          </a:xfrm>
          <a:prstGeom prst="rect">
            <a:avLst/>
          </a:prstGeom>
          <a:noFill/>
        </p:spPr>
        <p:txBody>
          <a:bodyPr wrap="square" rtlCol="0">
            <a:spAutoFit/>
          </a:bodyPr>
          <a:lstStyle/>
          <a:p>
            <a:r>
              <a:rPr lang="fr-FR" smtClean="0"/>
              <a:t>Cincle à gorge</a:t>
            </a:r>
          </a:p>
          <a:p>
            <a:r>
              <a:rPr lang="fr-FR" smtClean="0"/>
              <a:t>rousse</a:t>
            </a:r>
            <a:endParaRPr lang="fr-F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84" y="4308881"/>
            <a:ext cx="2065377" cy="1435097"/>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7487" y="4311204"/>
            <a:ext cx="2066775" cy="1432773"/>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6480" y="4308881"/>
            <a:ext cx="1929646" cy="1432799"/>
          </a:xfrm>
          <a:prstGeom prst="rect">
            <a:avLst/>
          </a:prstGeom>
        </p:spPr>
      </p:pic>
      <p:pic>
        <p:nvPicPr>
          <p:cNvPr id="12" name="Grafik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90494" y="4308882"/>
            <a:ext cx="1915237" cy="1409200"/>
          </a:xfrm>
          <a:prstGeom prst="rect">
            <a:avLst/>
          </a:prstGeom>
        </p:spPr>
      </p:pic>
    </p:spTree>
    <p:extLst>
      <p:ext uri="{BB962C8B-B14F-4D97-AF65-F5344CB8AC3E}">
        <p14:creationId xmlns:p14="http://schemas.microsoft.com/office/powerpoint/2010/main" val="42486228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3" name="Titel 2"/>
          <p:cNvSpPr>
            <a:spLocks noGrp="1"/>
          </p:cNvSpPr>
          <p:nvPr>
            <p:ph type="title"/>
          </p:nvPr>
        </p:nvSpPr>
        <p:spPr/>
        <p:txBody>
          <a:bodyPr/>
          <a:lstStyle/>
          <a:p>
            <a:endParaRPr lang="de-DE"/>
          </a:p>
        </p:txBody>
      </p:sp>
      <p:pic>
        <p:nvPicPr>
          <p:cNvPr id="5" name="Bild 4" descr="DSCN0003.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06195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351" y="883487"/>
            <a:ext cx="8229600" cy="1143000"/>
          </a:xfrm>
        </p:spPr>
        <p:txBody>
          <a:bodyPr/>
          <a:lstStyle/>
          <a:p>
            <a:pPr algn="l"/>
            <a:r>
              <a:rPr lang="fr-FR" b="1" smtClean="0"/>
              <a:t>Elevage des jeunes</a:t>
            </a:r>
            <a:endParaRPr lang="fr-FR" b="1"/>
          </a:p>
        </p:txBody>
      </p:sp>
      <p:sp>
        <p:nvSpPr>
          <p:cNvPr id="3" name="Inhaltsplatzhalter 2"/>
          <p:cNvSpPr>
            <a:spLocks noGrp="1"/>
          </p:cNvSpPr>
          <p:nvPr>
            <p:ph idx="1"/>
          </p:nvPr>
        </p:nvSpPr>
        <p:spPr>
          <a:xfrm>
            <a:off x="291351" y="1951298"/>
            <a:ext cx="5689547" cy="2058454"/>
          </a:xfrm>
        </p:spPr>
        <p:txBody>
          <a:bodyPr>
            <a:noAutofit/>
          </a:bodyPr>
          <a:lstStyle/>
          <a:p>
            <a:r>
              <a:rPr lang="fr-FR" sz="2800" smtClean="0"/>
              <a:t>Quittent le nid 19 – 25 jours après l‘éclosion</a:t>
            </a:r>
          </a:p>
          <a:p>
            <a:r>
              <a:rPr lang="fr-FR" sz="2800" smtClean="0"/>
              <a:t>Sont encore nourris 2 semaines après l‘envol du nid</a:t>
            </a:r>
            <a:endParaRPr lang="fr-FR" sz="2800"/>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3727" y="4537710"/>
            <a:ext cx="3360273" cy="2316710"/>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7302" y="1423340"/>
            <a:ext cx="3356698" cy="3114370"/>
          </a:xfrm>
          <a:prstGeom prst="rect">
            <a:avLst/>
          </a:prstGeom>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78748" y="4022571"/>
            <a:ext cx="4503192" cy="2835429"/>
          </a:xfrm>
          <a:prstGeom prst="rect">
            <a:avLst/>
          </a:prstGeom>
        </p:spPr>
      </p:pic>
    </p:spTree>
    <p:extLst>
      <p:ext uri="{BB962C8B-B14F-4D97-AF65-F5344CB8AC3E}">
        <p14:creationId xmlns:p14="http://schemas.microsoft.com/office/powerpoint/2010/main" val="6773049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err="1" smtClean="0"/>
              <a:t>Effectifs</a:t>
            </a:r>
            <a:endParaRPr lang="de-DE" b="1" dirty="0"/>
          </a:p>
        </p:txBody>
      </p:sp>
      <p:pic>
        <p:nvPicPr>
          <p:cNvPr id="1026" name="Picture 2" descr="http://www.vogelwarte.ch/assets/components/onlinereporting/transfer/elementData/63/3970_de.PNG"/>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9388" t="10901" r="1997" b="3016"/>
          <a:stretch/>
        </p:blipFill>
        <p:spPr bwMode="auto">
          <a:xfrm>
            <a:off x="1960731" y="2187170"/>
            <a:ext cx="5086350" cy="3729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331720" y="5916246"/>
            <a:ext cx="6904906" cy="246221"/>
          </a:xfrm>
          <a:prstGeom prst="rect">
            <a:avLst/>
          </a:prstGeom>
          <a:noFill/>
        </p:spPr>
        <p:txBody>
          <a:bodyPr wrap="square" rtlCol="0">
            <a:spAutoFit/>
          </a:bodyPr>
          <a:lstStyle/>
          <a:p>
            <a:r>
              <a:rPr lang="de-CH" sz="1000" dirty="0" smtClean="0"/>
              <a:t>Source</a:t>
            </a:r>
            <a:r>
              <a:rPr lang="de-CH" sz="1000" dirty="0"/>
              <a:t>: http://</a:t>
            </a:r>
            <a:r>
              <a:rPr lang="de-CH" sz="1000" dirty="0" err="1"/>
              <a:t>www.vogelwarte.ch</a:t>
            </a:r>
            <a:r>
              <a:rPr lang="de-CH" sz="1000" dirty="0"/>
              <a:t>/</a:t>
            </a:r>
            <a:r>
              <a:rPr lang="de-CH" sz="1000" dirty="0" err="1"/>
              <a:t>fr</a:t>
            </a:r>
            <a:r>
              <a:rPr lang="de-CH" sz="1000" dirty="0"/>
              <a:t>/</a:t>
            </a:r>
            <a:r>
              <a:rPr lang="de-CH" sz="1000" dirty="0" err="1"/>
              <a:t>oiseaux</a:t>
            </a:r>
            <a:r>
              <a:rPr lang="de-CH" sz="1000" dirty="0"/>
              <a:t>/les-</a:t>
            </a:r>
            <a:r>
              <a:rPr lang="de-CH" sz="1000" dirty="0" err="1"/>
              <a:t>oiseaux</a:t>
            </a:r>
            <a:r>
              <a:rPr lang="de-CH" sz="1000" dirty="0"/>
              <a:t>-de-</a:t>
            </a:r>
            <a:r>
              <a:rPr lang="de-CH" sz="1000" dirty="0" err="1"/>
              <a:t>suisse</a:t>
            </a:r>
            <a:r>
              <a:rPr lang="de-CH" sz="1000" dirty="0"/>
              <a:t>/</a:t>
            </a:r>
            <a:r>
              <a:rPr lang="de-CH" sz="1000" dirty="0" err="1"/>
              <a:t>cincle-</a:t>
            </a:r>
            <a:r>
              <a:rPr lang="de-CH" sz="1000" dirty="0" err="1" smtClean="0"/>
              <a:t>plongeur.html</a:t>
            </a:r>
            <a:r>
              <a:rPr lang="de-CH" sz="1000" dirty="0" smtClean="0"/>
              <a:t> </a:t>
            </a:r>
            <a:endParaRPr lang="de-CH" sz="1000" dirty="0"/>
          </a:p>
        </p:txBody>
      </p:sp>
    </p:spTree>
    <p:extLst>
      <p:ext uri="{BB962C8B-B14F-4D97-AF65-F5344CB8AC3E}">
        <p14:creationId xmlns:p14="http://schemas.microsoft.com/office/powerpoint/2010/main" val="26242909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585395"/>
            <a:ext cx="8229600" cy="4315895"/>
          </a:xfrm>
        </p:spPr>
        <p:txBody>
          <a:bodyPr>
            <a:normAutofit/>
          </a:bodyPr>
          <a:lstStyle/>
          <a:p>
            <a:pPr marL="0" indent="0">
              <a:buNone/>
            </a:pPr>
            <a:r>
              <a:rPr lang="fr-FR" sz="4400" b="1" smtClean="0"/>
              <a:t>Menaces</a:t>
            </a:r>
          </a:p>
          <a:p>
            <a:r>
              <a:rPr lang="fr-FR" smtClean="0"/>
              <a:t>Ennemis naturels</a:t>
            </a:r>
          </a:p>
          <a:p>
            <a:pPr lvl="1">
              <a:buFont typeface="Arial" panose="020B0604020202020204" pitchFamily="34" charset="0"/>
              <a:buChar char="•"/>
            </a:pPr>
            <a:r>
              <a:rPr lang="fr-FR" smtClean="0"/>
              <a:t>Fouine/martre</a:t>
            </a:r>
          </a:p>
          <a:p>
            <a:pPr lvl="1">
              <a:buFont typeface="Arial" panose="020B0604020202020204" pitchFamily="34" charset="0"/>
              <a:buChar char="•"/>
            </a:pPr>
            <a:r>
              <a:rPr lang="fr-FR" smtClean="0"/>
              <a:t>Musaraigne aquatique</a:t>
            </a:r>
          </a:p>
          <a:p>
            <a:pPr lvl="1">
              <a:buFont typeface="Arial" panose="020B0604020202020204" pitchFamily="34" charset="0"/>
              <a:buChar char="•"/>
            </a:pPr>
            <a:r>
              <a:rPr lang="fr-FR" smtClean="0"/>
              <a:t>Rat brun</a:t>
            </a:r>
          </a:p>
          <a:p>
            <a:pPr lvl="1">
              <a:buFont typeface="Arial" panose="020B0604020202020204" pitchFamily="34" charset="0"/>
              <a:buChar char="•"/>
            </a:pPr>
            <a:r>
              <a:rPr lang="fr-FR" smtClean="0"/>
              <a:t>Chat</a:t>
            </a:r>
          </a:p>
          <a:p>
            <a:pPr lvl="1">
              <a:buFont typeface="Arial" panose="020B0604020202020204" pitchFamily="34" charset="0"/>
              <a:buChar char="•"/>
            </a:pPr>
            <a:r>
              <a:rPr lang="fr-FR" smtClean="0"/>
              <a:t>Epervier</a:t>
            </a:r>
          </a:p>
          <a:p>
            <a:pPr lvl="1">
              <a:buFont typeface="Arial" panose="020B0604020202020204" pitchFamily="34" charset="0"/>
              <a:buChar char="•"/>
            </a:pPr>
            <a:endParaRPr lang="fr-F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0" y="1417638"/>
            <a:ext cx="2571750" cy="3624262"/>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6290" y="2997274"/>
            <a:ext cx="1965960" cy="1473126"/>
          </a:xfrm>
          <a:prstGeom prst="rect">
            <a:avLst/>
          </a:prstGeom>
        </p:spPr>
      </p:pic>
      <p:pic>
        <p:nvPicPr>
          <p:cNvPr id="2" name="Bild 1" descr="DSC08197.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60663" y="4625051"/>
            <a:ext cx="2646837" cy="2378887"/>
          </a:xfrm>
          <a:prstGeom prst="rect">
            <a:avLst/>
          </a:prstGeom>
        </p:spPr>
      </p:pic>
      <p:pic>
        <p:nvPicPr>
          <p:cNvPr id="11" name="Bild 10" descr="Sperber 008.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76511" y="4470400"/>
            <a:ext cx="2796851" cy="2387600"/>
          </a:xfrm>
          <a:prstGeom prst="rect">
            <a:avLst/>
          </a:prstGeom>
        </p:spPr>
      </p:pic>
    </p:spTree>
    <p:extLst>
      <p:ext uri="{BB962C8B-B14F-4D97-AF65-F5344CB8AC3E}">
        <p14:creationId xmlns:p14="http://schemas.microsoft.com/office/powerpoint/2010/main" val="41116821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644132"/>
            <a:ext cx="3862854" cy="3611563"/>
          </a:xfrm>
        </p:spPr>
        <p:txBody>
          <a:bodyPr/>
          <a:lstStyle/>
          <a:p>
            <a:pPr lvl="1">
              <a:buFont typeface="Arial" panose="020B0604020202020204" pitchFamily="34" charset="0"/>
              <a:buChar char="•"/>
            </a:pPr>
            <a:r>
              <a:rPr lang="fr-FR" smtClean="0"/>
              <a:t>Crues</a:t>
            </a:r>
          </a:p>
          <a:p>
            <a:pPr lvl="1">
              <a:buFont typeface="Arial" panose="020B0604020202020204" pitchFamily="34" charset="0"/>
              <a:buChar char="•"/>
            </a:pPr>
            <a:r>
              <a:rPr lang="fr-FR" smtClean="0"/>
              <a:t>Retours de froid</a:t>
            </a:r>
          </a:p>
          <a:p>
            <a:pPr lvl="1">
              <a:buFont typeface="Arial" panose="020B0604020202020204" pitchFamily="34" charset="0"/>
              <a:buChar char="•"/>
            </a:pPr>
            <a:r>
              <a:rPr lang="fr-FR" smtClean="0"/>
              <a:t>Gel des cours d‘eau</a:t>
            </a:r>
          </a:p>
          <a:p>
            <a:pPr lvl="1">
              <a:buFont typeface="Arial" panose="020B0604020202020204" pitchFamily="34" charset="0"/>
              <a:buChar char="•"/>
            </a:pPr>
            <a:endParaRPr lang="fr-F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0570" y="4097613"/>
            <a:ext cx="4583430" cy="2780450"/>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0570" y="1162990"/>
            <a:ext cx="4583430" cy="2934623"/>
          </a:xfrm>
          <a:prstGeom prst="rect">
            <a:avLst/>
          </a:prstGeom>
        </p:spPr>
      </p:pic>
    </p:spTree>
    <p:extLst>
      <p:ext uri="{BB962C8B-B14F-4D97-AF65-F5344CB8AC3E}">
        <p14:creationId xmlns:p14="http://schemas.microsoft.com/office/powerpoint/2010/main" val="17776148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DSC0805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smtClean="0">
                <a:solidFill>
                  <a:schemeClr val="bg1"/>
                </a:solidFill>
              </a:rPr>
              <a:t>Le </a:t>
            </a:r>
            <a:r>
              <a:rPr lang="de-CH" sz="2400" b="1" dirty="0" err="1" smtClean="0">
                <a:solidFill>
                  <a:schemeClr val="bg1"/>
                </a:solidFill>
              </a:rPr>
              <a:t>Cincle</a:t>
            </a:r>
            <a:r>
              <a:rPr lang="de-CH" sz="2400" b="1" dirty="0" smtClean="0">
                <a:solidFill>
                  <a:schemeClr val="bg1"/>
                </a:solidFill>
              </a:rPr>
              <a:t> </a:t>
            </a:r>
            <a:r>
              <a:rPr lang="de-CH" sz="2400" b="1" dirty="0" err="1" smtClean="0">
                <a:solidFill>
                  <a:schemeClr val="bg1"/>
                </a:solidFill>
              </a:rPr>
              <a:t>plongeur</a:t>
            </a:r>
            <a:r>
              <a:rPr lang="de-CH" sz="2400" b="1" dirty="0" smtClean="0">
                <a:solidFill>
                  <a:schemeClr val="bg1"/>
                </a:solidFill>
              </a:rPr>
              <a:t> </a:t>
            </a:r>
            <a:r>
              <a:rPr lang="de-CH" sz="1400" dirty="0" err="1" smtClean="0">
                <a:solidFill>
                  <a:schemeClr val="bg1"/>
                </a:solidFill>
              </a:rPr>
              <a:t>Oiseau</a:t>
            </a:r>
            <a:r>
              <a:rPr lang="de-CH" sz="1400" dirty="0" smtClean="0">
                <a:solidFill>
                  <a:schemeClr val="bg1"/>
                </a:solidFill>
              </a:rPr>
              <a:t> de </a:t>
            </a:r>
            <a:r>
              <a:rPr lang="de-CH" sz="1400" dirty="0" err="1" smtClean="0">
                <a:solidFill>
                  <a:schemeClr val="bg1"/>
                </a:solidFill>
              </a:rPr>
              <a:t>l‘année</a:t>
            </a:r>
            <a:r>
              <a:rPr lang="de-CH" sz="1400" dirty="0" smtClean="0">
                <a:solidFill>
                  <a:schemeClr val="bg1"/>
                </a:solidFill>
              </a:rPr>
              <a:t> 2017</a:t>
            </a:r>
            <a:endParaRPr lang="de-CH" sz="1400" dirty="0">
              <a:solidFill>
                <a:schemeClr val="bg1"/>
              </a:solidFill>
            </a:endParaRPr>
          </a:p>
        </p:txBody>
      </p:sp>
      <p:sp>
        <p:nvSpPr>
          <p:cNvPr id="2" name="Titel 1"/>
          <p:cNvSpPr>
            <a:spLocks noGrp="1"/>
          </p:cNvSpPr>
          <p:nvPr>
            <p:ph type="title"/>
          </p:nvPr>
        </p:nvSpPr>
        <p:spPr>
          <a:xfrm>
            <a:off x="133350" y="650819"/>
            <a:ext cx="6149340" cy="1143000"/>
          </a:xfrm>
        </p:spPr>
        <p:txBody>
          <a:bodyPr>
            <a:normAutofit/>
          </a:bodyPr>
          <a:lstStyle/>
          <a:p>
            <a:pPr algn="l"/>
            <a:r>
              <a:rPr lang="de-DE" b="1" dirty="0" err="1" smtClean="0">
                <a:solidFill>
                  <a:schemeClr val="bg1"/>
                </a:solidFill>
              </a:rPr>
              <a:t>Canalisation</a:t>
            </a:r>
            <a:endParaRPr lang="de-DE" b="1" dirty="0">
              <a:solidFill>
                <a:schemeClr val="bg1"/>
              </a:solidFill>
            </a:endParaRPr>
          </a:p>
        </p:txBody>
      </p:sp>
    </p:spTree>
    <p:extLst>
      <p:ext uri="{BB962C8B-B14F-4D97-AF65-F5344CB8AC3E}">
        <p14:creationId xmlns:p14="http://schemas.microsoft.com/office/powerpoint/2010/main" val="33564717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fr-FR" sz="2400" b="1" smtClean="0">
                <a:solidFill>
                  <a:schemeClr val="bg1"/>
                </a:solidFill>
              </a:rPr>
              <a:t>Die Wasseramsel </a:t>
            </a:r>
            <a:r>
              <a:rPr lang="fr-FR" sz="1400" smtClean="0">
                <a:solidFill>
                  <a:schemeClr val="bg1"/>
                </a:solidFill>
              </a:rPr>
              <a:t>Vogel des Jahres 2017 </a:t>
            </a:r>
            <a:endParaRPr lang="fr-FR" sz="1400">
              <a:solidFill>
                <a:schemeClr val="bg1"/>
              </a:solidFill>
            </a:endParaRP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a:ext>
            </a:extLst>
          </a:blip>
          <a:srcRect r="-322"/>
          <a:stretch/>
        </p:blipFill>
        <p:spPr>
          <a:xfrm>
            <a:off x="-1328563" y="0"/>
            <a:ext cx="11409823" cy="6858000"/>
          </a:xfrm>
          <a:prstGeom prst="rect">
            <a:avLst/>
          </a:prstGeom>
        </p:spPr>
      </p:pic>
      <p:sp>
        <p:nvSpPr>
          <p:cNvPr id="2" name="Titel 1"/>
          <p:cNvSpPr>
            <a:spLocks noGrp="1"/>
          </p:cNvSpPr>
          <p:nvPr>
            <p:ph type="title"/>
          </p:nvPr>
        </p:nvSpPr>
        <p:spPr>
          <a:xfrm>
            <a:off x="133350" y="196629"/>
            <a:ext cx="8485356" cy="1143000"/>
          </a:xfrm>
        </p:spPr>
        <p:txBody>
          <a:bodyPr>
            <a:normAutofit/>
          </a:bodyPr>
          <a:lstStyle/>
          <a:p>
            <a:pPr algn="l"/>
            <a:r>
              <a:rPr lang="fr-FR" b="1" smtClean="0"/>
              <a:t>Déterioration de la qualité de l‘eau</a:t>
            </a:r>
            <a:endParaRPr lang="fr-FR" b="1"/>
          </a:p>
        </p:txBody>
      </p:sp>
    </p:spTree>
    <p:extLst>
      <p:ext uri="{BB962C8B-B14F-4D97-AF65-F5344CB8AC3E}">
        <p14:creationId xmlns:p14="http://schemas.microsoft.com/office/powerpoint/2010/main" val="20080447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DSC0070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2024866" y="168461"/>
            <a:ext cx="6593840" cy="738910"/>
          </a:xfrm>
        </p:spPr>
        <p:txBody>
          <a:bodyPr>
            <a:normAutofit fontScale="90000"/>
          </a:bodyPr>
          <a:lstStyle/>
          <a:p>
            <a:pPr algn="l"/>
            <a:r>
              <a:rPr lang="de-DE" b="1" dirty="0" err="1" smtClean="0"/>
              <a:t>Débits</a:t>
            </a:r>
            <a:r>
              <a:rPr lang="de-DE" b="1" dirty="0" smtClean="0"/>
              <a:t> </a:t>
            </a:r>
            <a:r>
              <a:rPr lang="de-DE" b="1" dirty="0" err="1" smtClean="0"/>
              <a:t>résiduels</a:t>
            </a:r>
            <a:endParaRPr lang="de-DE" b="1" dirty="0"/>
          </a:p>
        </p:txBody>
      </p:sp>
    </p:spTree>
    <p:extLst>
      <p:ext uri="{BB962C8B-B14F-4D97-AF65-F5344CB8AC3E}">
        <p14:creationId xmlns:p14="http://schemas.microsoft.com/office/powerpoint/2010/main" val="12906026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186933"/>
            <a:ext cx="5703084" cy="2417328"/>
          </a:xfrm>
        </p:spPr>
        <p:txBody>
          <a:bodyPr/>
          <a:lstStyle/>
          <a:p>
            <a:pPr marL="0" indent="0">
              <a:buNone/>
            </a:pPr>
            <a:r>
              <a:rPr lang="fr-FR" b="1" smtClean="0"/>
              <a:t>Dérangements par l‘homme</a:t>
            </a:r>
          </a:p>
          <a:p>
            <a:pPr lvl="1">
              <a:buFont typeface="Arial" panose="020B0604020202020204" pitchFamily="34" charset="0"/>
              <a:buChar char="•"/>
            </a:pPr>
            <a:r>
              <a:rPr lang="fr-FR" smtClean="0"/>
              <a:t>Loisirs au bord de l‘eau</a:t>
            </a:r>
          </a:p>
          <a:p>
            <a:pPr lvl="1">
              <a:buFont typeface="Arial" panose="020B0604020202020204" pitchFamily="34" charset="0"/>
              <a:buChar char="•"/>
            </a:pPr>
            <a:r>
              <a:rPr lang="fr-FR" smtClean="0"/>
              <a:t>Pêcheurs</a:t>
            </a:r>
            <a:endParaRPr lang="fr-F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0680" y="3164223"/>
            <a:ext cx="5532120" cy="3693777"/>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1" y="4301631"/>
            <a:ext cx="4215131" cy="2556369"/>
          </a:xfrm>
          <a:prstGeom prst="rect">
            <a:avLst/>
          </a:prstGeom>
        </p:spPr>
      </p:pic>
    </p:spTree>
    <p:extLst>
      <p:ext uri="{BB962C8B-B14F-4D97-AF65-F5344CB8AC3E}">
        <p14:creationId xmlns:p14="http://schemas.microsoft.com/office/powerpoint/2010/main" val="29930614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Protection / mesures</a:t>
            </a:r>
            <a:endParaRPr lang="fr-FR" b="1"/>
          </a:p>
        </p:txBody>
      </p:sp>
      <p:sp>
        <p:nvSpPr>
          <p:cNvPr id="3" name="Inhaltsplatzhalter 2"/>
          <p:cNvSpPr>
            <a:spLocks noGrp="1"/>
          </p:cNvSpPr>
          <p:nvPr>
            <p:ph idx="1"/>
          </p:nvPr>
        </p:nvSpPr>
        <p:spPr>
          <a:xfrm>
            <a:off x="389106" y="2291832"/>
            <a:ext cx="8229600" cy="3611563"/>
          </a:xfrm>
        </p:spPr>
        <p:txBody>
          <a:bodyPr/>
          <a:lstStyle/>
          <a:p>
            <a:r>
              <a:rPr lang="fr-FR" smtClean="0"/>
              <a:t>Eviter les éclusées</a:t>
            </a:r>
          </a:p>
          <a:p>
            <a:pPr lvl="1">
              <a:buFont typeface="Arial" panose="020B0604020202020204" pitchFamily="34" charset="0"/>
              <a:buChar char="•"/>
            </a:pPr>
            <a:r>
              <a:rPr lang="fr-FR" smtClean="0"/>
              <a:t>Loi sur la protection des eaux (1992)</a:t>
            </a:r>
          </a:p>
          <a:p>
            <a:pPr lvl="2">
              <a:buFont typeface="Arial" panose="020B0604020202020204" pitchFamily="34" charset="0"/>
              <a:buChar char="•"/>
            </a:pPr>
            <a:r>
              <a:rPr lang="fr-FR" smtClean="0"/>
              <a:t>Besoins en mesures pour les tronçons à débit résiduel à assainir</a:t>
            </a:r>
          </a:p>
          <a:p>
            <a:pPr lvl="1">
              <a:buFont typeface="Wingdings" panose="05000000000000000000" pitchFamily="2" charset="2"/>
              <a:buChar char="Ø"/>
            </a:pPr>
            <a:r>
              <a:rPr lang="fr-FR" smtClean="0"/>
              <a:t>Mise en oeuvre conséquente des assainissements</a:t>
            </a:r>
          </a:p>
          <a:p>
            <a:pPr lvl="1">
              <a:buFont typeface="Arial" panose="020B0604020202020204" pitchFamily="34" charset="0"/>
              <a:buChar char="•"/>
            </a:pPr>
            <a:endParaRPr lang="fr-FR"/>
          </a:p>
        </p:txBody>
      </p:sp>
    </p:spTree>
    <p:extLst>
      <p:ext uri="{BB962C8B-B14F-4D97-AF65-F5344CB8AC3E}">
        <p14:creationId xmlns:p14="http://schemas.microsoft.com/office/powerpoint/2010/main" val="34237687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61221172505.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0"/>
            <a:ext cx="4851974" cy="6858000"/>
          </a:xfrm>
          <a:prstGeom prst="rect">
            <a:avLst/>
          </a:prstGeom>
        </p:spPr>
      </p:pic>
      <p:sp>
        <p:nvSpPr>
          <p:cNvPr id="5" name="Textfeld 4"/>
          <p:cNvSpPr txBox="1"/>
          <p:nvPr/>
        </p:nvSpPr>
        <p:spPr>
          <a:xfrm flipH="1">
            <a:off x="5087617" y="1536700"/>
            <a:ext cx="4030982" cy="3539431"/>
          </a:xfrm>
          <a:prstGeom prst="rect">
            <a:avLst/>
          </a:prstGeom>
          <a:noFill/>
        </p:spPr>
        <p:txBody>
          <a:bodyPr wrap="square" rtlCol="0">
            <a:spAutoFit/>
          </a:bodyPr>
          <a:lstStyle/>
          <a:p>
            <a:r>
              <a:rPr lang="fr-FR" sz="2800" dirty="0" smtClean="0"/>
              <a:t>Konrad Gessner avait déjà décrit en 1669 le Cincle</a:t>
            </a:r>
          </a:p>
          <a:p>
            <a:r>
              <a:rPr lang="fr-FR" sz="2800" dirty="0" smtClean="0"/>
              <a:t>plongeur dans son livre sur les oiseaux.</a:t>
            </a:r>
          </a:p>
          <a:p>
            <a:endParaRPr lang="fr-FR" sz="2800" dirty="0" smtClean="0"/>
          </a:p>
          <a:p>
            <a:r>
              <a:rPr lang="fr-FR" sz="2800" dirty="0" smtClean="0"/>
              <a:t>Mais il trouvait que le cincle n‘avait pas tellement bon goût.</a:t>
            </a:r>
            <a:endParaRPr lang="fr-FR" sz="2800" dirty="0"/>
          </a:p>
        </p:txBody>
      </p:sp>
    </p:spTree>
    <p:extLst>
      <p:ext uri="{BB962C8B-B14F-4D97-AF65-F5344CB8AC3E}">
        <p14:creationId xmlns:p14="http://schemas.microsoft.com/office/powerpoint/2010/main" val="12309658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303585"/>
            <a:ext cx="8229600" cy="4855915"/>
          </a:xfrm>
        </p:spPr>
        <p:txBody>
          <a:bodyPr>
            <a:normAutofit/>
          </a:bodyPr>
          <a:lstStyle/>
          <a:p>
            <a:pPr marL="0" indent="0">
              <a:buNone/>
            </a:pPr>
            <a:r>
              <a:rPr lang="fr-FR" sz="4400" b="1" dirty="0" smtClean="0"/>
              <a:t>Maintenir l‘eau propre</a:t>
            </a:r>
          </a:p>
          <a:p>
            <a:endParaRPr lang="fr-FR" dirty="0" smtClean="0"/>
          </a:p>
          <a:p>
            <a:pPr lvl="1">
              <a:buFont typeface="Arial" panose="020B0604020202020204" pitchFamily="34" charset="0"/>
              <a:buChar char="•"/>
            </a:pPr>
            <a:r>
              <a:rPr lang="fr-FR" dirty="0" smtClean="0"/>
              <a:t>Moins d‘engrais dans l‘agriculture</a:t>
            </a:r>
          </a:p>
          <a:p>
            <a:pPr lvl="1">
              <a:buFont typeface="Arial" panose="020B0604020202020204" pitchFamily="34" charset="0"/>
              <a:buChar char="•"/>
            </a:pPr>
            <a:r>
              <a:rPr lang="fr-FR" dirty="0" smtClean="0"/>
              <a:t>Réduire massivement l‘utilisation de pesticides </a:t>
            </a:r>
          </a:p>
          <a:p>
            <a:pPr lvl="1">
              <a:buFont typeface="Arial" panose="020B0604020202020204" pitchFamily="34" charset="0"/>
              <a:buChar char="•"/>
            </a:pPr>
            <a:r>
              <a:rPr lang="fr-FR" dirty="0" smtClean="0"/>
              <a:t>Mettre en place des espaces réservés aux eaux</a:t>
            </a:r>
          </a:p>
          <a:p>
            <a:pPr lvl="1">
              <a:buFont typeface="Arial" panose="020B0604020202020204" pitchFamily="34" charset="0"/>
              <a:buChar char="•"/>
            </a:pPr>
            <a:r>
              <a:rPr lang="fr-FR" dirty="0" smtClean="0"/>
              <a:t>Elimination correcte des médicaments et autres substances </a:t>
            </a:r>
            <a:r>
              <a:rPr lang="fr-FR" dirty="0" smtClean="0"/>
              <a:t>problématiques </a:t>
            </a:r>
            <a:r>
              <a:rPr lang="fr-FR" dirty="0" smtClean="0"/>
              <a:t>(pas dans les WC)</a:t>
            </a:r>
            <a:endParaRPr lang="fr-FR" dirty="0"/>
          </a:p>
        </p:txBody>
      </p:sp>
    </p:spTree>
    <p:extLst>
      <p:ext uri="{BB962C8B-B14F-4D97-AF65-F5344CB8AC3E}">
        <p14:creationId xmlns:p14="http://schemas.microsoft.com/office/powerpoint/2010/main" val="14847887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460" y="1469749"/>
            <a:ext cx="8229600" cy="603104"/>
          </a:xfrm>
        </p:spPr>
        <p:txBody>
          <a:bodyPr/>
          <a:lstStyle/>
          <a:p>
            <a:r>
              <a:rPr lang="fr-FR" smtClean="0"/>
              <a:t>Revitalisation des cours d‘eau</a:t>
            </a:r>
            <a:endParaRPr lang="fr-F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840" y="2643734"/>
            <a:ext cx="2788920" cy="3628566"/>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0630" y="2743692"/>
            <a:ext cx="3063240" cy="3528608"/>
          </a:xfrm>
          <a:prstGeom prst="rect">
            <a:avLst/>
          </a:prstGeom>
        </p:spPr>
      </p:pic>
      <p:sp>
        <p:nvSpPr>
          <p:cNvPr id="6" name="Textfeld 5"/>
          <p:cNvSpPr txBox="1"/>
          <p:nvPr/>
        </p:nvSpPr>
        <p:spPr>
          <a:xfrm>
            <a:off x="624840" y="2288753"/>
            <a:ext cx="1872064" cy="369332"/>
          </a:xfrm>
          <a:prstGeom prst="rect">
            <a:avLst/>
          </a:prstGeom>
          <a:noFill/>
        </p:spPr>
        <p:txBody>
          <a:bodyPr wrap="none" rtlCol="0">
            <a:spAutoFit/>
          </a:bodyPr>
          <a:lstStyle/>
          <a:p>
            <a:r>
              <a:rPr lang="fr-FR" smtClean="0"/>
              <a:t>Situation actuelle</a:t>
            </a:r>
            <a:endParaRPr lang="fr-FR"/>
          </a:p>
        </p:txBody>
      </p:sp>
      <p:sp>
        <p:nvSpPr>
          <p:cNvPr id="11" name="Textfeld 10"/>
          <p:cNvSpPr txBox="1"/>
          <p:nvPr/>
        </p:nvSpPr>
        <p:spPr>
          <a:xfrm>
            <a:off x="5030330" y="2326083"/>
            <a:ext cx="2124537" cy="369332"/>
          </a:xfrm>
          <a:prstGeom prst="rect">
            <a:avLst/>
          </a:prstGeom>
          <a:noFill/>
        </p:spPr>
        <p:txBody>
          <a:bodyPr wrap="none" rtlCol="0">
            <a:spAutoFit/>
          </a:bodyPr>
          <a:lstStyle/>
          <a:p>
            <a:r>
              <a:rPr lang="fr-FR" smtClean="0"/>
              <a:t>Mesures nécessaires</a:t>
            </a:r>
            <a:endParaRPr lang="fr-FR"/>
          </a:p>
        </p:txBody>
      </p:sp>
      <p:sp>
        <p:nvSpPr>
          <p:cNvPr id="8" name="Titel 7"/>
          <p:cNvSpPr>
            <a:spLocks noGrp="1"/>
          </p:cNvSpPr>
          <p:nvPr>
            <p:ph type="title"/>
          </p:nvPr>
        </p:nvSpPr>
        <p:spPr/>
        <p:txBody>
          <a:bodyPr/>
          <a:lstStyle/>
          <a:p>
            <a:endParaRPr lang="fr-FR"/>
          </a:p>
        </p:txBody>
      </p:sp>
    </p:spTree>
    <p:extLst>
      <p:ext uri="{BB962C8B-B14F-4D97-AF65-F5344CB8AC3E}">
        <p14:creationId xmlns:p14="http://schemas.microsoft.com/office/powerpoint/2010/main" val="24153592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520" y="1172082"/>
            <a:ext cx="4602480" cy="3451860"/>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24825"/>
            <a:ext cx="4577566" cy="3433175"/>
          </a:xfrm>
          <a:prstGeom prst="rect">
            <a:avLst/>
          </a:prstGeom>
        </p:spPr>
      </p:pic>
    </p:spTree>
    <p:extLst>
      <p:ext uri="{BB962C8B-B14F-4D97-AF65-F5344CB8AC3E}">
        <p14:creationId xmlns:p14="http://schemas.microsoft.com/office/powerpoint/2010/main" val="39298087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1228" y="1198362"/>
            <a:ext cx="6183144" cy="5265938"/>
          </a:xfrm>
        </p:spPr>
        <p:txBody>
          <a:bodyPr>
            <a:normAutofit lnSpcReduction="10000"/>
          </a:bodyPr>
          <a:lstStyle/>
          <a:p>
            <a:pPr marL="0" indent="0">
              <a:buNone/>
            </a:pPr>
            <a:r>
              <a:rPr lang="fr-FR" sz="4800" b="1" smtClean="0"/>
              <a:t>Sites de nidification adéquats</a:t>
            </a:r>
            <a:endParaRPr lang="fr-FR" b="1" smtClean="0"/>
          </a:p>
          <a:p>
            <a:pPr marL="457200" lvl="1" indent="0">
              <a:buNone/>
            </a:pPr>
            <a:endParaRPr lang="fr-FR" smtClean="0"/>
          </a:p>
          <a:p>
            <a:pPr marL="457200" lvl="1" indent="0">
              <a:buNone/>
            </a:pPr>
            <a:r>
              <a:rPr lang="fr-FR" smtClean="0"/>
              <a:t>Installation de nichoirs</a:t>
            </a:r>
          </a:p>
          <a:p>
            <a:pPr marL="457200" lvl="1" indent="0">
              <a:buNone/>
            </a:pPr>
            <a:r>
              <a:rPr lang="fr-FR" smtClean="0"/>
              <a:t> </a:t>
            </a:r>
          </a:p>
          <a:p>
            <a:pPr lvl="2"/>
            <a:r>
              <a:rPr lang="fr-FR" smtClean="0"/>
              <a:t>P. ex. sous des ponts</a:t>
            </a:r>
          </a:p>
          <a:p>
            <a:pPr lvl="2"/>
            <a:r>
              <a:rPr lang="fr-FR" smtClean="0"/>
              <a:t>Dans des murs directement au-dessus de l‘eau</a:t>
            </a:r>
          </a:p>
          <a:p>
            <a:pPr lvl="2"/>
            <a:r>
              <a:rPr lang="fr-FR" smtClean="0"/>
              <a:t>Au moins 0.5 m au-dessus de la ligne des hautes eaux </a:t>
            </a:r>
          </a:p>
          <a:p>
            <a:pPr lvl="2"/>
            <a:r>
              <a:rPr lang="fr-FR" smtClean="0"/>
              <a:t>Pas accessibles pour les prédateurs</a:t>
            </a:r>
            <a:endParaRPr lang="fr-F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2250" y="2291832"/>
            <a:ext cx="2343151" cy="4020113"/>
          </a:xfrm>
          <a:prstGeom prst="rect">
            <a:avLst/>
          </a:prstGeom>
        </p:spPr>
      </p:pic>
    </p:spTree>
    <p:extLst>
      <p:ext uri="{BB962C8B-B14F-4D97-AF65-F5344CB8AC3E}">
        <p14:creationId xmlns:p14="http://schemas.microsoft.com/office/powerpoint/2010/main" val="25474871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62596"/>
            <a:ext cx="9144000" cy="6058687"/>
          </a:xfrm>
          <a:prstGeom prst="rect">
            <a:avLst/>
          </a:prstGeom>
        </p:spPr>
      </p:pic>
    </p:spTree>
    <p:extLst>
      <p:ext uri="{BB962C8B-B14F-4D97-AF65-F5344CB8AC3E}">
        <p14:creationId xmlns:p14="http://schemas.microsoft.com/office/powerpoint/2010/main" val="40730511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165784"/>
            <a:ext cx="9144000" cy="6858001"/>
          </a:xfrm>
        </p:spPr>
      </p:pic>
      <p:sp>
        <p:nvSpPr>
          <p:cNvPr id="2" name="Titel 1"/>
          <p:cNvSpPr>
            <a:spLocks noGrp="1"/>
          </p:cNvSpPr>
          <p:nvPr>
            <p:ph type="title"/>
          </p:nvPr>
        </p:nvSpPr>
        <p:spPr>
          <a:xfrm>
            <a:off x="133350" y="1279284"/>
            <a:ext cx="9213850" cy="1578216"/>
          </a:xfrm>
        </p:spPr>
        <p:txBody>
          <a:bodyPr>
            <a:normAutofit/>
          </a:bodyPr>
          <a:lstStyle/>
          <a:p>
            <a:pPr algn="l"/>
            <a:r>
              <a:rPr lang="de-DE" b="1" dirty="0" err="1" smtClean="0">
                <a:solidFill>
                  <a:schemeClr val="bg1"/>
                </a:solidFill>
              </a:rPr>
              <a:t>Mesures</a:t>
            </a:r>
            <a:r>
              <a:rPr lang="de-DE" b="1" dirty="0" smtClean="0">
                <a:solidFill>
                  <a:schemeClr val="bg1"/>
                </a:solidFill>
              </a:rPr>
              <a:t> </a:t>
            </a:r>
            <a:r>
              <a:rPr lang="de-DE" b="1" dirty="0" err="1" smtClean="0">
                <a:solidFill>
                  <a:schemeClr val="bg1"/>
                </a:solidFill>
              </a:rPr>
              <a:t>dans</a:t>
            </a:r>
            <a:r>
              <a:rPr lang="de-DE" b="1" dirty="0" smtClean="0">
                <a:solidFill>
                  <a:schemeClr val="bg1"/>
                </a:solidFill>
              </a:rPr>
              <a:t> les </a:t>
            </a:r>
            <a:r>
              <a:rPr lang="de-DE" b="1" dirty="0" err="1" smtClean="0">
                <a:solidFill>
                  <a:schemeClr val="bg1"/>
                </a:solidFill>
              </a:rPr>
              <a:t>agglomérations</a:t>
            </a:r>
            <a:endParaRPr lang="de-DE" b="1" dirty="0">
              <a:solidFill>
                <a:schemeClr val="bg1"/>
              </a:solidFill>
            </a:endParaRPr>
          </a:p>
        </p:txBody>
      </p:sp>
    </p:spTree>
    <p:extLst>
      <p:ext uri="{BB962C8B-B14F-4D97-AF65-F5344CB8AC3E}">
        <p14:creationId xmlns:p14="http://schemas.microsoft.com/office/powerpoint/2010/main" val="21158953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 y="2378096"/>
            <a:ext cx="4923337" cy="3692503"/>
          </a:xfr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51937" y="1460500"/>
            <a:ext cx="3992004" cy="2679699"/>
          </a:xfrm>
          <a:prstGeom prst="rect">
            <a:avLst/>
          </a:prstGeom>
        </p:spPr>
      </p:pic>
      <p:sp>
        <p:nvSpPr>
          <p:cNvPr id="3" name="Titel 2"/>
          <p:cNvSpPr>
            <a:spLocks noGrp="1"/>
          </p:cNvSpPr>
          <p:nvPr>
            <p:ph type="title"/>
          </p:nvPr>
        </p:nvSpPr>
        <p:spPr>
          <a:xfrm>
            <a:off x="-1" y="1015556"/>
            <a:ext cx="5059682" cy="1143000"/>
          </a:xfrm>
        </p:spPr>
        <p:txBody>
          <a:bodyPr/>
          <a:lstStyle/>
          <a:p>
            <a:r>
              <a:rPr lang="de-CH" b="1" dirty="0" err="1" smtClean="0"/>
              <a:t>L‘homme</a:t>
            </a:r>
            <a:r>
              <a:rPr lang="de-CH" b="1" dirty="0" smtClean="0"/>
              <a:t> et </a:t>
            </a:r>
            <a:r>
              <a:rPr lang="de-CH" b="1" dirty="0" err="1" smtClean="0"/>
              <a:t>l‘eau</a:t>
            </a:r>
            <a:endParaRPr lang="de-CH" b="1" dirty="0"/>
          </a:p>
        </p:txBody>
      </p:sp>
      <p:pic>
        <p:nvPicPr>
          <p:cNvPr id="2" name="Bild 1" descr="DSC03180.JPG"/>
          <p:cNvPicPr>
            <a:picLocks noChangeAspect="1"/>
          </p:cNvPicPr>
          <p:nvPr/>
        </p:nvPicPr>
        <p:blipFill rotWithShape="1">
          <a:blip r:embed="rId5" cstate="print">
            <a:extLst>
              <a:ext uri="{28A0092B-C50C-407E-A947-70E740481C1C}">
                <a14:useLocalDpi xmlns:a14="http://schemas.microsoft.com/office/drawing/2010/main"/>
              </a:ext>
            </a:extLst>
          </a:blip>
          <a:srcRect b="11288"/>
          <a:stretch/>
        </p:blipFill>
        <p:spPr>
          <a:xfrm>
            <a:off x="5130800" y="4187847"/>
            <a:ext cx="4013200" cy="2670153"/>
          </a:xfrm>
          <a:prstGeom prst="rect">
            <a:avLst/>
          </a:prstGeom>
        </p:spPr>
      </p:pic>
    </p:spTree>
    <p:extLst>
      <p:ext uri="{BB962C8B-B14F-4D97-AF65-F5344CB8AC3E}">
        <p14:creationId xmlns:p14="http://schemas.microsoft.com/office/powerpoint/2010/main" val="42754329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krümmte Verbindung 4"/>
          <p:cNvCxnSpPr/>
          <p:nvPr/>
        </p:nvCxnSpPr>
        <p:spPr>
          <a:xfrm>
            <a:off x="1092200" y="3177540"/>
            <a:ext cx="6756400" cy="2527300"/>
          </a:xfrm>
          <a:prstGeom prst="curvedConnector3">
            <a:avLst>
              <a:gd name="adj1" fmla="val 44925"/>
            </a:avLst>
          </a:prstGeom>
          <a:ln w="57150" cmpd="sng">
            <a:solidFill>
              <a:srgbClr val="0000FF"/>
            </a:solidFill>
          </a:ln>
        </p:spPr>
        <p:style>
          <a:lnRef idx="2">
            <a:schemeClr val="accent5"/>
          </a:lnRef>
          <a:fillRef idx="0">
            <a:schemeClr val="accent5"/>
          </a:fillRef>
          <a:effectRef idx="1">
            <a:schemeClr val="accent5"/>
          </a:effectRef>
          <a:fontRef idx="minor">
            <a:schemeClr val="tx1"/>
          </a:fontRef>
        </p:style>
      </p:cxnSp>
      <p:sp>
        <p:nvSpPr>
          <p:cNvPr id="8" name="Regelmäßiges Fünfeck 7"/>
          <p:cNvSpPr/>
          <p:nvPr/>
        </p:nvSpPr>
        <p:spPr>
          <a:xfrm>
            <a:off x="2273300" y="3075940"/>
            <a:ext cx="4978400" cy="3378662"/>
          </a:xfrm>
          <a:prstGeom prst="pentagon">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Lochstreifen 9"/>
          <p:cNvSpPr/>
          <p:nvPr/>
        </p:nvSpPr>
        <p:spPr>
          <a:xfrm rot="2723338">
            <a:off x="2125215" y="3140870"/>
            <a:ext cx="1506247" cy="774700"/>
          </a:xfrm>
          <a:prstGeom prst="flowChartPunchedTape">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Lochstreifen 10"/>
          <p:cNvSpPr/>
          <p:nvPr/>
        </p:nvSpPr>
        <p:spPr>
          <a:xfrm rot="2723338">
            <a:off x="4058984" y="4414101"/>
            <a:ext cx="485127" cy="638019"/>
          </a:xfrm>
          <a:prstGeom prst="flowChartPunchedTap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Lochstreifen 11"/>
          <p:cNvSpPr/>
          <p:nvPr/>
        </p:nvSpPr>
        <p:spPr>
          <a:xfrm rot="2723338">
            <a:off x="5341272" y="5085669"/>
            <a:ext cx="829148" cy="638019"/>
          </a:xfrm>
          <a:prstGeom prst="flowChartPunchedTape">
            <a:avLst/>
          </a:prstGeom>
          <a:gradFill flip="none" rotWithShape="1">
            <a:gsLst>
              <a:gs pos="0">
                <a:schemeClr val="accent1">
                  <a:tint val="100000"/>
                  <a:shade val="100000"/>
                  <a:satMod val="130000"/>
                  <a:alpha val="23000"/>
                </a:schemeClr>
              </a:gs>
              <a:gs pos="100000">
                <a:schemeClr val="accent1">
                  <a:tint val="50000"/>
                  <a:shade val="100000"/>
                  <a:satMod val="350000"/>
                  <a:alpha val="2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Lochstreifen 12"/>
          <p:cNvSpPr/>
          <p:nvPr/>
        </p:nvSpPr>
        <p:spPr>
          <a:xfrm rot="1238164">
            <a:off x="7053732" y="5407530"/>
            <a:ext cx="1541338" cy="801166"/>
          </a:xfrm>
          <a:prstGeom prst="flowChartPunchedTape">
            <a:avLst/>
          </a:prstGeom>
          <a:gradFill flip="none" rotWithShape="1">
            <a:gsLst>
              <a:gs pos="0">
                <a:schemeClr val="accent1">
                  <a:tint val="100000"/>
                  <a:shade val="100000"/>
                  <a:satMod val="130000"/>
                  <a:alpha val="25000"/>
                </a:schemeClr>
              </a:gs>
              <a:gs pos="100000">
                <a:schemeClr val="accent1">
                  <a:tint val="50000"/>
                  <a:shade val="100000"/>
                  <a:satMod val="350000"/>
                  <a:alpha val="2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htwinkliges Dreieck 14"/>
          <p:cNvSpPr/>
          <p:nvPr/>
        </p:nvSpPr>
        <p:spPr>
          <a:xfrm>
            <a:off x="3631771" y="3806148"/>
            <a:ext cx="544651" cy="596900"/>
          </a:xfrm>
          <a:prstGeom prst="rtTriangle">
            <a:avLst/>
          </a:prstGeom>
          <a:solidFill>
            <a:srgbClr val="FFFF00">
              <a:alpha val="4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hteck 17"/>
          <p:cNvSpPr/>
          <p:nvPr/>
        </p:nvSpPr>
        <p:spPr>
          <a:xfrm>
            <a:off x="4432300" y="4968240"/>
            <a:ext cx="805294" cy="4445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htwinkliges Dreieck 18"/>
          <p:cNvSpPr/>
          <p:nvPr/>
        </p:nvSpPr>
        <p:spPr>
          <a:xfrm rot="219189">
            <a:off x="6304545" y="5234939"/>
            <a:ext cx="749300" cy="355600"/>
          </a:xfrm>
          <a:prstGeom prst="rtTriangl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Textfeld 20"/>
          <p:cNvSpPr txBox="1"/>
          <p:nvPr/>
        </p:nvSpPr>
        <p:spPr>
          <a:xfrm>
            <a:off x="685800" y="1214120"/>
            <a:ext cx="7899400" cy="1200329"/>
          </a:xfrm>
          <a:prstGeom prst="rect">
            <a:avLst/>
          </a:prstGeom>
          <a:noFill/>
        </p:spPr>
        <p:txBody>
          <a:bodyPr wrap="square" rtlCol="0">
            <a:spAutoFit/>
          </a:bodyPr>
          <a:lstStyle/>
          <a:p>
            <a:r>
              <a:rPr lang="fr-FR" sz="3600" b="1" smtClean="0"/>
              <a:t>Zones prioritaires pour la nature et </a:t>
            </a:r>
          </a:p>
          <a:p>
            <a:r>
              <a:rPr lang="fr-FR" sz="3600" b="1" smtClean="0"/>
              <a:t>zones pour les loisirs  </a:t>
            </a:r>
            <a:endParaRPr lang="fr-FR" sz="3600" b="1"/>
          </a:p>
        </p:txBody>
      </p:sp>
      <p:sp>
        <p:nvSpPr>
          <p:cNvPr id="22" name="Textfeld 21"/>
          <p:cNvSpPr txBox="1"/>
          <p:nvPr/>
        </p:nvSpPr>
        <p:spPr>
          <a:xfrm>
            <a:off x="5461298" y="3596640"/>
            <a:ext cx="2222202" cy="369332"/>
          </a:xfrm>
          <a:prstGeom prst="rect">
            <a:avLst/>
          </a:prstGeom>
          <a:noFill/>
        </p:spPr>
        <p:txBody>
          <a:bodyPr wrap="square" rtlCol="0">
            <a:spAutoFit/>
          </a:bodyPr>
          <a:lstStyle/>
          <a:p>
            <a:r>
              <a:rPr lang="fr-FR" smtClean="0"/>
              <a:t>agglomération</a:t>
            </a:r>
            <a:endParaRPr lang="fr-FR"/>
          </a:p>
        </p:txBody>
      </p:sp>
      <p:sp>
        <p:nvSpPr>
          <p:cNvPr id="23" name="Textfeld 22"/>
          <p:cNvSpPr txBox="1"/>
          <p:nvPr/>
        </p:nvSpPr>
        <p:spPr>
          <a:xfrm>
            <a:off x="6962001" y="6085840"/>
            <a:ext cx="1432699" cy="646331"/>
          </a:xfrm>
          <a:prstGeom prst="rect">
            <a:avLst/>
          </a:prstGeom>
          <a:noFill/>
        </p:spPr>
        <p:txBody>
          <a:bodyPr wrap="square" rtlCol="0">
            <a:spAutoFit/>
          </a:bodyPr>
          <a:lstStyle/>
          <a:p>
            <a:r>
              <a:rPr lang="fr-FR" smtClean="0"/>
              <a:t>zone pour la nature</a:t>
            </a:r>
            <a:endParaRPr lang="fr-FR"/>
          </a:p>
        </p:txBody>
      </p:sp>
      <p:sp>
        <p:nvSpPr>
          <p:cNvPr id="24" name="Textfeld 23"/>
          <p:cNvSpPr txBox="1"/>
          <p:nvPr/>
        </p:nvSpPr>
        <p:spPr>
          <a:xfrm>
            <a:off x="3530600" y="5323840"/>
            <a:ext cx="1706994" cy="646331"/>
          </a:xfrm>
          <a:prstGeom prst="rect">
            <a:avLst/>
          </a:prstGeom>
          <a:noFill/>
        </p:spPr>
        <p:txBody>
          <a:bodyPr wrap="square" rtlCol="0">
            <a:spAutoFit/>
          </a:bodyPr>
          <a:lstStyle/>
          <a:p>
            <a:r>
              <a:rPr lang="fr-FR" smtClean="0"/>
              <a:t>zone pour les loisirs</a:t>
            </a:r>
            <a:endParaRPr lang="fr-FR"/>
          </a:p>
        </p:txBody>
      </p:sp>
    </p:spTree>
    <p:extLst>
      <p:ext uri="{BB962C8B-B14F-4D97-AF65-F5344CB8AC3E}">
        <p14:creationId xmlns:p14="http://schemas.microsoft.com/office/powerpoint/2010/main" val="272052258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05764"/>
            <a:ext cx="8229600" cy="1143000"/>
          </a:xfrm>
        </p:spPr>
        <p:txBody>
          <a:bodyPr/>
          <a:lstStyle/>
          <a:p>
            <a:pPr algn="l"/>
            <a:r>
              <a:rPr lang="de-DE" b="1" dirty="0" err="1"/>
              <a:t>Massnahmen</a:t>
            </a:r>
            <a:r>
              <a:rPr lang="de-DE" b="1" dirty="0"/>
              <a:t> Siedlungsraum</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3" name="Inhaltsplatzhalter 2"/>
          <p:cNvSpPr>
            <a:spLocks noGrp="1"/>
          </p:cNvSpPr>
          <p:nvPr>
            <p:ph idx="1"/>
          </p:nvPr>
        </p:nvSpPr>
        <p:spPr>
          <a:xfrm>
            <a:off x="457200" y="2215020"/>
            <a:ext cx="7978140" cy="3784613"/>
          </a:xfrm>
        </p:spPr>
        <p:txBody>
          <a:bodyPr/>
          <a:lstStyle/>
          <a:p>
            <a:r>
              <a:rPr lang="de-CH" dirty="0"/>
              <a:t>Fortsetzung</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l="4629"/>
          <a:stretch/>
        </p:blipFill>
        <p:spPr>
          <a:xfrm>
            <a:off x="0" y="-12700"/>
            <a:ext cx="4709879" cy="3235234"/>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l="544" r="-1"/>
          <a:stretch/>
        </p:blipFill>
        <p:spPr>
          <a:xfrm>
            <a:off x="0" y="3341358"/>
            <a:ext cx="4656143" cy="3516642"/>
          </a:xfrm>
          <a:prstGeom prst="rect">
            <a:avLst/>
          </a:prstGeom>
        </p:spPr>
      </p:pic>
      <p:pic>
        <p:nvPicPr>
          <p:cNvPr id="12" name="Bild 11" descr="DSC00552.JPG"/>
          <p:cNvPicPr>
            <a:picLocks noChangeAspect="1"/>
          </p:cNvPicPr>
          <p:nvPr/>
        </p:nvPicPr>
        <p:blipFill rotWithShape="1">
          <a:blip r:embed="rId6" cstate="print">
            <a:extLst>
              <a:ext uri="{28A0092B-C50C-407E-A947-70E740481C1C}">
                <a14:useLocalDpi xmlns:a14="http://schemas.microsoft.com/office/drawing/2010/main"/>
              </a:ext>
            </a:extLst>
          </a:blip>
          <a:srcRect t="-185" r="5185" b="-1"/>
          <a:stretch/>
        </p:blipFill>
        <p:spPr>
          <a:xfrm>
            <a:off x="4267200" y="-12700"/>
            <a:ext cx="4876800" cy="6870700"/>
          </a:xfrm>
          <a:prstGeom prst="rect">
            <a:avLst/>
          </a:prstGeom>
        </p:spPr>
      </p:pic>
    </p:spTree>
    <p:extLst>
      <p:ext uri="{BB962C8B-B14F-4D97-AF65-F5344CB8AC3E}">
        <p14:creationId xmlns:p14="http://schemas.microsoft.com/office/powerpoint/2010/main" val="41976524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l="15507"/>
          <a:stretch/>
        </p:blipFill>
        <p:spPr>
          <a:xfrm>
            <a:off x="0" y="1979612"/>
            <a:ext cx="4394200" cy="4055402"/>
          </a:xfrm>
          <a:prstGeom prst="rect">
            <a:avLst/>
          </a:prstGeom>
          <a:noFill/>
          <a:ln>
            <a:noFill/>
          </a:ln>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a:ext>
            </a:extLst>
          </a:blip>
          <a:srcRect r="4692"/>
          <a:stretch/>
        </p:blipFill>
        <p:spPr>
          <a:xfrm>
            <a:off x="4635501" y="1979612"/>
            <a:ext cx="4508500" cy="4055402"/>
          </a:xfrm>
          <a:prstGeom prst="rect">
            <a:avLst/>
          </a:prstGeom>
        </p:spPr>
      </p:pic>
      <p:sp>
        <p:nvSpPr>
          <p:cNvPr id="2" name="Textfeld 1"/>
          <p:cNvSpPr txBox="1"/>
          <p:nvPr/>
        </p:nvSpPr>
        <p:spPr>
          <a:xfrm>
            <a:off x="-203200" y="7200900"/>
            <a:ext cx="184666"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3538445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Caractéristiques</a:t>
            </a:r>
            <a:endParaRPr lang="fr-FR" b="1"/>
          </a:p>
        </p:txBody>
      </p:sp>
      <p:sp>
        <p:nvSpPr>
          <p:cNvPr id="3" name="Inhaltsplatzhalter 2"/>
          <p:cNvSpPr>
            <a:spLocks noGrp="1"/>
          </p:cNvSpPr>
          <p:nvPr>
            <p:ph idx="1"/>
          </p:nvPr>
        </p:nvSpPr>
        <p:spPr>
          <a:xfrm>
            <a:off x="389106" y="2291832"/>
            <a:ext cx="4651524" cy="4074678"/>
          </a:xfrm>
        </p:spPr>
        <p:txBody>
          <a:bodyPr>
            <a:normAutofit/>
          </a:bodyPr>
          <a:lstStyle/>
          <a:p>
            <a:r>
              <a:rPr lang="fr-FR" dirty="0" smtClean="0"/>
              <a:t>Taille: 18 cm </a:t>
            </a:r>
          </a:p>
          <a:p>
            <a:r>
              <a:rPr lang="fr-FR" dirty="0" smtClean="0"/>
              <a:t>Poids: 46 – 84 g</a:t>
            </a:r>
          </a:p>
          <a:p>
            <a:r>
              <a:rPr lang="fr-FR" dirty="0" smtClean="0"/>
              <a:t>Envergure: 25 – 30 cm</a:t>
            </a:r>
          </a:p>
          <a:p>
            <a:r>
              <a:rPr lang="fr-FR" dirty="0" smtClean="0"/>
              <a:t>Apparence</a:t>
            </a:r>
          </a:p>
          <a:p>
            <a:pPr lvl="1">
              <a:buFont typeface="Arial" panose="020B0604020202020204" pitchFamily="34" charset="0"/>
              <a:buChar char="•"/>
            </a:pPr>
            <a:r>
              <a:rPr lang="fr-FR" dirty="0" smtClean="0"/>
              <a:t>forme trapue</a:t>
            </a:r>
          </a:p>
          <a:p>
            <a:pPr lvl="1">
              <a:buFont typeface="Arial" panose="020B0604020202020204" pitchFamily="34" charset="0"/>
              <a:buChar char="•"/>
            </a:pPr>
            <a:r>
              <a:rPr lang="fr-FR" dirty="0" smtClean="0"/>
              <a:t>queue courte</a:t>
            </a:r>
          </a:p>
          <a:p>
            <a:pPr lvl="1">
              <a:buFont typeface="Arial" panose="020B0604020202020204" pitchFamily="34" charset="0"/>
              <a:buChar char="•"/>
            </a:pPr>
            <a:r>
              <a:rPr lang="fr-FR" dirty="0" smtClean="0"/>
              <a:t>taille d‘un étourneau</a:t>
            </a:r>
            <a:endParaRPr lang="fr-FR" dirty="0"/>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7760" y="2383272"/>
            <a:ext cx="3967396" cy="2612717"/>
          </a:xfrm>
          <a:prstGeom prst="rect">
            <a:avLst/>
          </a:prstGeom>
        </p:spPr>
      </p:pic>
    </p:spTree>
    <p:extLst>
      <p:ext uri="{BB962C8B-B14F-4D97-AF65-F5344CB8AC3E}">
        <p14:creationId xmlns:p14="http://schemas.microsoft.com/office/powerpoint/2010/main" val="24996559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fr-FR" b="1" smtClean="0"/>
              <a:t>Informations complémentaires</a:t>
            </a:r>
            <a:endParaRPr lang="fr-FR" b="1"/>
          </a:p>
        </p:txBody>
      </p:sp>
      <p:sp>
        <p:nvSpPr>
          <p:cNvPr id="3" name="Inhaltsplatzhalter 2"/>
          <p:cNvSpPr>
            <a:spLocks noGrp="1"/>
          </p:cNvSpPr>
          <p:nvPr>
            <p:ph idx="1"/>
          </p:nvPr>
        </p:nvSpPr>
        <p:spPr>
          <a:xfrm>
            <a:off x="389106" y="2291832"/>
            <a:ext cx="8229600" cy="3611563"/>
          </a:xfrm>
        </p:spPr>
        <p:txBody>
          <a:bodyPr/>
          <a:lstStyle/>
          <a:p>
            <a:r>
              <a:rPr lang="fr-FR" smtClean="0"/>
              <a:t>Brochure „Eau dans les agglomérations“</a:t>
            </a:r>
          </a:p>
          <a:p>
            <a:r>
              <a:rPr lang="fr-FR" smtClean="0"/>
              <a:t>Brochure „Aides à la nidification“ </a:t>
            </a:r>
          </a:p>
          <a:p>
            <a:r>
              <a:rPr lang="fr-FR" smtClean="0"/>
              <a:t>Poster Cincle plongeur</a:t>
            </a:r>
            <a:endParaRPr lang="fr-FR"/>
          </a:p>
        </p:txBody>
      </p:sp>
    </p:spTree>
    <p:extLst>
      <p:ext uri="{BB962C8B-B14F-4D97-AF65-F5344CB8AC3E}">
        <p14:creationId xmlns:p14="http://schemas.microsoft.com/office/powerpoint/2010/main" val="339791736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3970_Wasseramsel_09_ad_SW.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136" y="-215900"/>
            <a:ext cx="9558135" cy="7532235"/>
          </a:xfrm>
          <a:prstGeom prst="rect">
            <a:avLst/>
          </a:prstGeom>
        </p:spPr>
      </p:pic>
      <p:sp>
        <p:nvSpPr>
          <p:cNvPr id="2" name="Titel 1"/>
          <p:cNvSpPr>
            <a:spLocks noGrp="1"/>
          </p:cNvSpPr>
          <p:nvPr>
            <p:ph type="title"/>
          </p:nvPr>
        </p:nvSpPr>
        <p:spPr>
          <a:xfrm>
            <a:off x="12700" y="5331560"/>
            <a:ext cx="4127500" cy="1143000"/>
          </a:xfrm>
        </p:spPr>
        <p:txBody>
          <a:bodyPr>
            <a:noAutofit/>
          </a:bodyPr>
          <a:lstStyle/>
          <a:p>
            <a:pPr algn="l"/>
            <a:r>
              <a:rPr lang="de-DE" b="1" dirty="0" smtClean="0">
                <a:solidFill>
                  <a:schemeClr val="bg1"/>
                </a:solidFill>
              </a:rPr>
              <a:t>Merci de </a:t>
            </a:r>
            <a:r>
              <a:rPr lang="de-DE" b="1" dirty="0" err="1" smtClean="0">
                <a:solidFill>
                  <a:schemeClr val="bg1"/>
                </a:solidFill>
              </a:rPr>
              <a:t>votre</a:t>
            </a:r>
            <a:r>
              <a:rPr lang="de-DE" b="1" dirty="0" smtClean="0">
                <a:solidFill>
                  <a:schemeClr val="bg1"/>
                </a:solidFill>
              </a:rPr>
              <a:t> </a:t>
            </a:r>
            <a:r>
              <a:rPr lang="de-DE" b="1" dirty="0" err="1" smtClean="0">
                <a:solidFill>
                  <a:schemeClr val="bg1"/>
                </a:solidFill>
              </a:rPr>
              <a:t>attention</a:t>
            </a:r>
            <a:endParaRPr lang="de-DE" b="1" dirty="0">
              <a:solidFill>
                <a:schemeClr val="bg1"/>
              </a:solidFill>
            </a:endParaRPr>
          </a:p>
        </p:txBody>
      </p:sp>
      <p:sp>
        <p:nvSpPr>
          <p:cNvPr id="9" name="Textfeld 8"/>
          <p:cNvSpPr txBox="1"/>
          <p:nvPr/>
        </p:nvSpPr>
        <p:spPr>
          <a:xfrm>
            <a:off x="0" y="99220"/>
            <a:ext cx="6438900" cy="461665"/>
          </a:xfrm>
          <a:prstGeom prst="rect">
            <a:avLst/>
          </a:prstGeom>
          <a:noFill/>
        </p:spPr>
        <p:txBody>
          <a:bodyPr wrap="square" rtlCol="0">
            <a:spAutoFit/>
          </a:bodyPr>
          <a:lstStyle/>
          <a:p>
            <a:r>
              <a:rPr lang="de-CH" sz="2400" b="1" dirty="0" smtClean="0">
                <a:solidFill>
                  <a:schemeClr val="bg1"/>
                </a:solidFill>
              </a:rPr>
              <a:t>Le </a:t>
            </a:r>
            <a:r>
              <a:rPr lang="de-CH" sz="2400" b="1" dirty="0" err="1" smtClean="0">
                <a:solidFill>
                  <a:schemeClr val="bg1"/>
                </a:solidFill>
              </a:rPr>
              <a:t>Cincle</a:t>
            </a:r>
            <a:r>
              <a:rPr lang="de-CH" sz="2400" b="1" dirty="0" smtClean="0">
                <a:solidFill>
                  <a:schemeClr val="bg1"/>
                </a:solidFill>
              </a:rPr>
              <a:t> </a:t>
            </a:r>
            <a:r>
              <a:rPr lang="de-CH" sz="2400" b="1" dirty="0" err="1" smtClean="0">
                <a:solidFill>
                  <a:schemeClr val="bg1"/>
                </a:solidFill>
              </a:rPr>
              <a:t>plongeur</a:t>
            </a:r>
            <a:r>
              <a:rPr lang="de-CH" sz="2400" b="1" dirty="0" smtClean="0">
                <a:solidFill>
                  <a:schemeClr val="bg1"/>
                </a:solidFill>
              </a:rPr>
              <a:t> </a:t>
            </a:r>
            <a:r>
              <a:rPr lang="de-CH" sz="1400" dirty="0" err="1" smtClean="0">
                <a:solidFill>
                  <a:schemeClr val="bg1"/>
                </a:solidFill>
              </a:rPr>
              <a:t>Oiseau</a:t>
            </a:r>
            <a:r>
              <a:rPr lang="de-CH" sz="1400" dirty="0" smtClean="0">
                <a:solidFill>
                  <a:schemeClr val="bg1"/>
                </a:solidFill>
              </a:rPr>
              <a:t> de </a:t>
            </a:r>
            <a:r>
              <a:rPr lang="de-CH" sz="1400" dirty="0" err="1" smtClean="0">
                <a:solidFill>
                  <a:schemeClr val="bg1"/>
                </a:solidFill>
              </a:rPr>
              <a:t>l‘année</a:t>
            </a:r>
            <a:r>
              <a:rPr lang="de-CH" sz="1400" dirty="0" smtClean="0">
                <a:solidFill>
                  <a:schemeClr val="bg1"/>
                </a:solidFill>
              </a:rPr>
              <a:t> 2017 </a:t>
            </a:r>
            <a:endParaRPr lang="de-CH" sz="1400" dirty="0">
              <a:solidFill>
                <a:schemeClr val="bg1"/>
              </a:solidFill>
            </a:endParaRPr>
          </a:p>
        </p:txBody>
      </p:sp>
      <p:pic>
        <p:nvPicPr>
          <p:cNvPr id="4" name="Bild 3" descr="LOGO-SVS-BirdLife-NEW_F_sw.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350" y="5212080"/>
            <a:ext cx="1921030" cy="1452880"/>
          </a:xfrm>
          <a:prstGeom prst="rect">
            <a:avLst/>
          </a:prstGeom>
        </p:spPr>
      </p:pic>
    </p:spTree>
    <p:extLst>
      <p:ext uri="{BB962C8B-B14F-4D97-AF65-F5344CB8AC3E}">
        <p14:creationId xmlns:p14="http://schemas.microsoft.com/office/powerpoint/2010/main" val="8187380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606" y="1503096"/>
            <a:ext cx="8229600" cy="1143000"/>
          </a:xfrm>
        </p:spPr>
        <p:txBody>
          <a:bodyPr>
            <a:normAutofit/>
          </a:bodyPr>
          <a:lstStyle/>
          <a:p>
            <a:pPr algn="l"/>
            <a:r>
              <a:rPr lang="de-DE" sz="3200" b="1" dirty="0" smtClean="0"/>
              <a:t>Images</a:t>
            </a:r>
            <a:endParaRPr lang="de-DE" sz="3200" b="1" dirty="0"/>
          </a:p>
        </p:txBody>
      </p:sp>
      <p:sp>
        <p:nvSpPr>
          <p:cNvPr id="3" name="Inhaltsplatzhalter 2"/>
          <p:cNvSpPr>
            <a:spLocks noGrp="1"/>
          </p:cNvSpPr>
          <p:nvPr>
            <p:ph idx="1"/>
          </p:nvPr>
        </p:nvSpPr>
        <p:spPr>
          <a:xfrm>
            <a:off x="243840" y="2458720"/>
            <a:ext cx="9311640" cy="5867400"/>
          </a:xfrm>
        </p:spPr>
        <p:txBody>
          <a:bodyPr>
            <a:normAutofit/>
          </a:bodyPr>
          <a:lstStyle/>
          <a:p>
            <a:pPr marL="457200" lvl="1" indent="0">
              <a:buNone/>
            </a:pPr>
            <a:r>
              <a:rPr lang="de-DE" dirty="0" err="1" smtClean="0"/>
              <a:t>Photos</a:t>
            </a:r>
            <a:r>
              <a:rPr lang="de-DE" dirty="0" smtClean="0"/>
              <a:t> des </a:t>
            </a:r>
            <a:r>
              <a:rPr lang="de-DE" dirty="0" err="1" smtClean="0"/>
              <a:t>cincles</a:t>
            </a:r>
            <a:r>
              <a:rPr lang="de-DE" dirty="0" smtClean="0"/>
              <a:t>: </a:t>
            </a:r>
          </a:p>
          <a:p>
            <a:pPr lvl="1">
              <a:buFont typeface="Arial" panose="020B0604020202020204" pitchFamily="34" charset="0"/>
              <a:buChar char="•"/>
            </a:pPr>
            <a:r>
              <a:rPr lang="de-DE" dirty="0" smtClean="0"/>
              <a:t>Stefan Wassmer, </a:t>
            </a:r>
          </a:p>
          <a:p>
            <a:pPr lvl="1">
              <a:buFont typeface="Arial" panose="020B0604020202020204" pitchFamily="34" charset="0"/>
              <a:buChar char="•"/>
            </a:pPr>
            <a:r>
              <a:rPr lang="de-DE" dirty="0" smtClean="0"/>
              <a:t>Werner Scheuber, </a:t>
            </a:r>
          </a:p>
          <a:p>
            <a:pPr lvl="1">
              <a:buFont typeface="Arial" panose="020B0604020202020204" pitchFamily="34" charset="0"/>
              <a:buChar char="•"/>
            </a:pPr>
            <a:r>
              <a:rPr lang="de-DE" dirty="0" smtClean="0"/>
              <a:t>Michael Gerber, </a:t>
            </a:r>
          </a:p>
          <a:p>
            <a:pPr lvl="1">
              <a:buFont typeface="Arial" panose="020B0604020202020204" pitchFamily="34" charset="0"/>
              <a:buChar char="•"/>
            </a:pPr>
            <a:r>
              <a:rPr lang="de-DE" dirty="0" smtClean="0"/>
              <a:t>Johann Hegelbach</a:t>
            </a:r>
          </a:p>
          <a:p>
            <a:pPr lvl="1">
              <a:buFont typeface="Arial" panose="020B0604020202020204" pitchFamily="34" charset="0"/>
              <a:buChar char="•"/>
            </a:pPr>
            <a:endParaRPr lang="de-DE" dirty="0"/>
          </a:p>
          <a:p>
            <a:pPr lvl="1">
              <a:buFont typeface="Arial" panose="020B0604020202020204" pitchFamily="34" charset="0"/>
              <a:buChar char="•"/>
            </a:pPr>
            <a:endParaRPr lang="de-DE" dirty="0"/>
          </a:p>
          <a:p>
            <a:pPr lvl="1">
              <a:buFont typeface="Arial" panose="020B0604020202020204" pitchFamily="34" charset="0"/>
              <a:buChar char="•"/>
            </a:pPr>
            <a:endParaRPr lang="de-DE" dirty="0"/>
          </a:p>
          <a:p>
            <a:pPr lvl="1">
              <a:buFont typeface="Arial" panose="020B0604020202020204" pitchFamily="34" charset="0"/>
              <a:buChar char="•"/>
            </a:pPr>
            <a:endParaRPr lang="de-DE" dirty="0"/>
          </a:p>
          <a:p>
            <a:pPr lvl="1">
              <a:buFont typeface="Arial" panose="020B0604020202020204" pitchFamily="34" charset="0"/>
              <a:buChar char="•"/>
            </a:pPr>
            <a:endParaRPr lang="de-DE" dirty="0"/>
          </a:p>
        </p:txBody>
      </p:sp>
    </p:spTree>
    <p:extLst>
      <p:ext uri="{BB962C8B-B14F-4D97-AF65-F5344CB8AC3E}">
        <p14:creationId xmlns:p14="http://schemas.microsoft.com/office/powerpoint/2010/main" val="40633591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51560"/>
            <a:ext cx="9144000" cy="6320270"/>
          </a:xfrm>
        </p:spPr>
      </p:pic>
    </p:spTree>
    <p:extLst>
      <p:ext uri="{BB962C8B-B14F-4D97-AF65-F5344CB8AC3E}">
        <p14:creationId xmlns:p14="http://schemas.microsoft.com/office/powerpoint/2010/main" val="24603081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42896"/>
            <a:ext cx="9144000" cy="6060733"/>
          </a:xfrm>
        </p:spPr>
      </p:pic>
    </p:spTree>
    <p:extLst>
      <p:ext uri="{BB962C8B-B14F-4D97-AF65-F5344CB8AC3E}">
        <p14:creationId xmlns:p14="http://schemas.microsoft.com/office/powerpoint/2010/main" val="20610491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DSC04584.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5401" y="1079208"/>
            <a:ext cx="9169401" cy="6058192"/>
          </a:xfrm>
        </p:spPr>
      </p:pic>
      <p:sp>
        <p:nvSpPr>
          <p:cNvPr id="2" name="Titel 1"/>
          <p:cNvSpPr>
            <a:spLocks noGrp="1"/>
          </p:cNvSpPr>
          <p:nvPr>
            <p:ph type="title"/>
          </p:nvPr>
        </p:nvSpPr>
        <p:spPr>
          <a:xfrm>
            <a:off x="151130" y="1045099"/>
            <a:ext cx="3112770" cy="800100"/>
          </a:xfrm>
        </p:spPr>
        <p:txBody>
          <a:bodyPr/>
          <a:lstStyle/>
          <a:p>
            <a:pPr algn="l"/>
            <a:r>
              <a:rPr lang="de-DE" b="1" dirty="0" smtClean="0">
                <a:solidFill>
                  <a:schemeClr val="bg1"/>
                </a:solidFill>
              </a:rPr>
              <a:t>Habitat</a:t>
            </a:r>
            <a:endParaRPr lang="de-DE" b="1" dirty="0">
              <a:solidFill>
                <a:schemeClr val="bg1"/>
              </a:solidFill>
            </a:endParaRPr>
          </a:p>
        </p:txBody>
      </p:sp>
    </p:spTree>
    <p:extLst>
      <p:ext uri="{BB962C8B-B14F-4D97-AF65-F5344CB8AC3E}">
        <p14:creationId xmlns:p14="http://schemas.microsoft.com/office/powerpoint/2010/main" val="2569970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135"/>
            <a:ext cx="4875952" cy="3656964"/>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68" y="3575367"/>
            <a:ext cx="4376843" cy="3282633"/>
          </a:xfrm>
          <a:prstGeom prst="rect">
            <a:avLst/>
          </a:prstGeom>
        </p:spPr>
      </p:pic>
      <p:pic>
        <p:nvPicPr>
          <p:cNvPr id="8" name="Bild 7" descr="DSC0629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3445248" y="801212"/>
            <a:ext cx="6922771" cy="5192078"/>
          </a:xfrm>
          <a:prstGeom prst="rect">
            <a:avLst/>
          </a:prstGeom>
        </p:spPr>
      </p:pic>
    </p:spTree>
    <p:extLst>
      <p:ext uri="{BB962C8B-B14F-4D97-AF65-F5344CB8AC3E}">
        <p14:creationId xmlns:p14="http://schemas.microsoft.com/office/powerpoint/2010/main" val="28396337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4133</Words>
  <Application>Microsoft Macintosh PowerPoint</Application>
  <PresentationFormat>Bildschirmpräsentation (4:3)</PresentationFormat>
  <Paragraphs>365</Paragraphs>
  <Slides>52</Slides>
  <Notes>50</Notes>
  <HiddenSlides>0</HiddenSlides>
  <MMClips>1</MMClips>
  <ScaleCrop>false</ScaleCrop>
  <HeadingPairs>
    <vt:vector size="4" baseType="variant">
      <vt:variant>
        <vt:lpstr>Design</vt:lpstr>
      </vt:variant>
      <vt:variant>
        <vt:i4>1</vt:i4>
      </vt:variant>
      <vt:variant>
        <vt:lpstr>Folientitel</vt:lpstr>
      </vt:variant>
      <vt:variant>
        <vt:i4>52</vt:i4>
      </vt:variant>
    </vt:vector>
  </HeadingPairs>
  <TitlesOfParts>
    <vt:vector size="53" baseType="lpstr">
      <vt:lpstr>Office-Design</vt:lpstr>
      <vt:lpstr>PowerPoint-Präsentation</vt:lpstr>
      <vt:lpstr>Contenu</vt:lpstr>
      <vt:lpstr>Cincle plongeur Cinclus cinclus </vt:lpstr>
      <vt:lpstr>PowerPoint-Präsentation</vt:lpstr>
      <vt:lpstr>Caractéristiques</vt:lpstr>
      <vt:lpstr>PowerPoint-Präsentation</vt:lpstr>
      <vt:lpstr>PowerPoint-Präsentation</vt:lpstr>
      <vt:lpstr>Habitat</vt:lpstr>
      <vt:lpstr>PowerPoint-Präsentation</vt:lpstr>
      <vt:lpstr>Territoire</vt:lpstr>
      <vt:lpstr>Comportement migratoire</vt:lpstr>
      <vt:lpstr>Distribution / effectifs</vt:lpstr>
      <vt:lpstr>Distribution / effectifs</vt:lpstr>
      <vt:lpstr>La vie du cincle</vt:lpstr>
      <vt:lpstr>Adaptations à la plongée</vt:lpstr>
      <vt:lpstr>PowerPoint-Präsentation</vt:lpstr>
      <vt:lpstr>PowerPoint-Präsentation</vt:lpstr>
      <vt:lpstr>Plongée</vt:lpstr>
      <vt:lpstr>PowerPoint-Präsentation</vt:lpstr>
      <vt:lpstr>Nourriture </vt:lpstr>
      <vt:lpstr>Chasse</vt:lpstr>
      <vt:lpstr>Vol</vt:lpstr>
      <vt:lpstr>Révérences</vt:lpstr>
      <vt:lpstr>Chant</vt:lpstr>
      <vt:lpstr>Parade</vt:lpstr>
      <vt:lpstr>Site de nidification</vt:lpstr>
      <vt:lpstr>PowerPoint-Präsentation</vt:lpstr>
      <vt:lpstr>PowerPoint-Präsentation</vt:lpstr>
      <vt:lpstr>Nidification</vt:lpstr>
      <vt:lpstr>PowerPoint-Präsentation</vt:lpstr>
      <vt:lpstr>Elevage des jeunes</vt:lpstr>
      <vt:lpstr>Effectifs</vt:lpstr>
      <vt:lpstr>PowerPoint-Präsentation</vt:lpstr>
      <vt:lpstr>PowerPoint-Präsentation</vt:lpstr>
      <vt:lpstr>Canalisation</vt:lpstr>
      <vt:lpstr>Déterioration de la qualité de l‘eau</vt:lpstr>
      <vt:lpstr>Débits résiduels</vt:lpstr>
      <vt:lpstr>PowerPoint-Präsentation</vt:lpstr>
      <vt:lpstr>Protection / mesures</vt:lpstr>
      <vt:lpstr>PowerPoint-Präsentation</vt:lpstr>
      <vt:lpstr>PowerPoint-Präsentation</vt:lpstr>
      <vt:lpstr>PowerPoint-Präsentation</vt:lpstr>
      <vt:lpstr>PowerPoint-Präsentation</vt:lpstr>
      <vt:lpstr>PowerPoint-Präsentation</vt:lpstr>
      <vt:lpstr>Mesures dans les agglomérations</vt:lpstr>
      <vt:lpstr>L‘homme et l‘eau</vt:lpstr>
      <vt:lpstr>PowerPoint-Präsentation</vt:lpstr>
      <vt:lpstr>Massnahmen Siedlungsraum</vt:lpstr>
      <vt:lpstr>PowerPoint-Präsentation</vt:lpstr>
      <vt:lpstr>Informations complémentaires</vt:lpstr>
      <vt:lpstr>Merci de votre attention</vt:lpstr>
      <vt:lpstr>Images</vt:lpstr>
    </vt:vector>
  </TitlesOfParts>
  <Company>BirdLife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Dominic Martin</dc:creator>
  <cp:lastModifiedBy>SVS 32</cp:lastModifiedBy>
  <cp:revision>292</cp:revision>
  <cp:lastPrinted>2016-12-22T11:22:11Z</cp:lastPrinted>
  <dcterms:created xsi:type="dcterms:W3CDTF">2016-07-05T06:33:17Z</dcterms:created>
  <dcterms:modified xsi:type="dcterms:W3CDTF">2017-02-13T10:09:05Z</dcterms:modified>
</cp:coreProperties>
</file>