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Lst>
  <p:notesMasterIdLst>
    <p:notesMasterId r:id="rId55"/>
  </p:notesMasterIdLst>
  <p:handoutMasterIdLst>
    <p:handoutMasterId r:id="rId56"/>
  </p:handoutMasterIdLst>
  <p:sldIdLst>
    <p:sldId id="307" r:id="rId2"/>
    <p:sldId id="257" r:id="rId3"/>
    <p:sldId id="298" r:id="rId4"/>
    <p:sldId id="374" r:id="rId5"/>
    <p:sldId id="347" r:id="rId6"/>
    <p:sldId id="349" r:id="rId7"/>
    <p:sldId id="375" r:id="rId8"/>
    <p:sldId id="377" r:id="rId9"/>
    <p:sldId id="376" r:id="rId10"/>
    <p:sldId id="366" r:id="rId11"/>
    <p:sldId id="322" r:id="rId12"/>
    <p:sldId id="335" r:id="rId13"/>
    <p:sldId id="336" r:id="rId14"/>
    <p:sldId id="346" r:id="rId15"/>
    <p:sldId id="306" r:id="rId16"/>
    <p:sldId id="351" r:id="rId17"/>
    <p:sldId id="308" r:id="rId18"/>
    <p:sldId id="309" r:id="rId19"/>
    <p:sldId id="304" r:id="rId20"/>
    <p:sldId id="320" r:id="rId21"/>
    <p:sldId id="319" r:id="rId22"/>
    <p:sldId id="378" r:id="rId23"/>
    <p:sldId id="323" r:id="rId24"/>
    <p:sldId id="327" r:id="rId25"/>
    <p:sldId id="328" r:id="rId26"/>
    <p:sldId id="329" r:id="rId27"/>
    <p:sldId id="330" r:id="rId28"/>
    <p:sldId id="331" r:id="rId29"/>
    <p:sldId id="332" r:id="rId30"/>
    <p:sldId id="367" r:id="rId31"/>
    <p:sldId id="334" r:id="rId32"/>
    <p:sldId id="337" r:id="rId33"/>
    <p:sldId id="365" r:id="rId34"/>
    <p:sldId id="338" r:id="rId35"/>
    <p:sldId id="339" r:id="rId36"/>
    <p:sldId id="300" r:id="rId37"/>
    <p:sldId id="341" r:id="rId38"/>
    <p:sldId id="303" r:id="rId39"/>
    <p:sldId id="350" r:id="rId40"/>
    <p:sldId id="370" r:id="rId41"/>
    <p:sldId id="371" r:id="rId42"/>
    <p:sldId id="359" r:id="rId43"/>
    <p:sldId id="360" r:id="rId44"/>
    <p:sldId id="353" r:id="rId45"/>
    <p:sldId id="373" r:id="rId46"/>
    <p:sldId id="363" r:id="rId47"/>
    <p:sldId id="355" r:id="rId48"/>
    <p:sldId id="369" r:id="rId49"/>
    <p:sldId id="315" r:id="rId50"/>
    <p:sldId id="352" r:id="rId51"/>
    <p:sldId id="342" r:id="rId52"/>
    <p:sldId id="301" r:id="rId53"/>
    <p:sldId id="297" r:id="rId54"/>
  </p:sldIdLst>
  <p:sldSz cx="9144000" cy="6858000" type="screen4x3"/>
  <p:notesSz cx="6858000" cy="9144000"/>
  <p:defaultTextStyle>
    <a:defPPr>
      <a:defRPr lang="de-CH"/>
    </a:defPPr>
    <a:lvl1pPr algn="l" rtl="0" fontAlgn="base">
      <a:spcBef>
        <a:spcPct val="0"/>
      </a:spcBef>
      <a:spcAft>
        <a:spcPct val="0"/>
      </a:spcAft>
      <a:defRPr sz="27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7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7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7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7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7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7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7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7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C1C5D4"/>
    <a:srgbClr val="799935"/>
    <a:srgbClr val="A67C5A"/>
    <a:srgbClr val="1A7C5A"/>
    <a:srgbClr val="EDC49F"/>
    <a:srgbClr val="ED9C9F"/>
    <a:srgbClr val="8CA775"/>
    <a:srgbClr val="5475A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40" d="100"/>
          <a:sy n="140" d="100"/>
        </p:scale>
        <p:origin x="-1936" y="-1320"/>
      </p:cViewPr>
      <p:guideLst>
        <p:guide orient="horz" pos="2160"/>
        <p:guide pos="2832"/>
      </p:guideLst>
    </p:cSldViewPr>
  </p:slideViewPr>
  <p:outlineViewPr>
    <p:cViewPr>
      <p:scale>
        <a:sx n="33" d="100"/>
        <a:sy n="33" d="100"/>
      </p:scale>
      <p:origin x="0" y="41288"/>
    </p:cViewPr>
  </p:outlineViewPr>
  <p:notesTextViewPr>
    <p:cViewPr>
      <p:scale>
        <a:sx n="140" d="100"/>
        <a:sy n="140" d="100"/>
      </p:scale>
      <p:origin x="0" y="0"/>
    </p:cViewPr>
  </p:notesTextViewPr>
  <p:sorterViewPr>
    <p:cViewPr>
      <p:scale>
        <a:sx n="66" d="100"/>
        <a:sy n="66" d="100"/>
      </p:scale>
      <p:origin x="0" y="0"/>
    </p:cViewPr>
  </p:sorterViewPr>
  <p:notesViewPr>
    <p:cSldViewPr>
      <p:cViewPr varScale="1">
        <p:scale>
          <a:sx n="156" d="100"/>
          <a:sy n="156" d="100"/>
        </p:scale>
        <p:origin x="-6704"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handoutMaster" Target="handoutMasters/handout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Arial" charset="0"/>
                <a:cs typeface="Arial" charset="0"/>
              </a:defRPr>
            </a:lvl1pPr>
          </a:lstStyle>
          <a:p>
            <a:pPr>
              <a:defRPr/>
            </a:pPr>
            <a:endParaRPr lang="de-CH"/>
          </a:p>
        </p:txBody>
      </p:sp>
      <p:sp>
        <p:nvSpPr>
          <p:cNvPr id="3" name="Datumsplatzhalt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Arial" charset="0"/>
              </a:defRPr>
            </a:lvl1pPr>
          </a:lstStyle>
          <a:p>
            <a:fld id="{756D4B56-CCC9-6149-AB55-AE4624DF8E88}" type="datetime1">
              <a:rPr lang="de-CH"/>
              <a:pPr/>
              <a:t>03.02.20</a:t>
            </a:fld>
            <a:endParaRPr lang="de-CH"/>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ea typeface="Arial" charset="0"/>
                <a:cs typeface="Arial" charset="0"/>
              </a:defRPr>
            </a:lvl1pPr>
          </a:lstStyle>
          <a:p>
            <a:pPr>
              <a:defRPr/>
            </a:pPr>
            <a:endParaRPr lang="de-CH"/>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cs typeface="Arial" charset="0"/>
              </a:defRPr>
            </a:lvl1pPr>
          </a:lstStyle>
          <a:p>
            <a:fld id="{11A0CDB9-4574-5E45-B36D-EC406C698643}" type="slidenum">
              <a:rPr lang="de-CH"/>
              <a:pPr/>
              <a:t>‹Nr.›</a:t>
            </a:fld>
            <a:endParaRPr lang="de-CH"/>
          </a:p>
        </p:txBody>
      </p:sp>
    </p:spTree>
    <p:extLst>
      <p:ext uri="{BB962C8B-B14F-4D97-AF65-F5344CB8AC3E}">
        <p14:creationId xmlns:p14="http://schemas.microsoft.com/office/powerpoint/2010/main" val="34527932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Arial" charset="0"/>
                <a:cs typeface="Arial" charset="0"/>
              </a:defRPr>
            </a:lvl1pPr>
          </a:lstStyle>
          <a:p>
            <a:pPr>
              <a:defRPr/>
            </a:pPr>
            <a:endParaRPr lang="de-CH"/>
          </a:p>
        </p:txBody>
      </p:sp>
      <p:sp>
        <p:nvSpPr>
          <p:cNvPr id="2457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Arial" charset="0"/>
                <a:cs typeface="Arial" charset="0"/>
              </a:defRPr>
            </a:lvl1pPr>
          </a:lstStyle>
          <a:p>
            <a:pPr>
              <a:defRPr/>
            </a:pPr>
            <a:endParaRPr lang="de-CH"/>
          </a:p>
        </p:txBody>
      </p:sp>
      <p:sp>
        <p:nvSpPr>
          <p:cNvPr id="14340"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noProof="0"/>
              <a:t>Textmasterformate durch Klicken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2458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Arial" charset="0"/>
                <a:cs typeface="Arial" charset="0"/>
              </a:defRPr>
            </a:lvl1pPr>
          </a:lstStyle>
          <a:p>
            <a:pPr>
              <a:defRPr/>
            </a:pPr>
            <a:endParaRPr lang="de-CH"/>
          </a:p>
        </p:txBody>
      </p:sp>
      <p:sp>
        <p:nvSpPr>
          <p:cNvPr id="2458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Arial" charset="0"/>
              </a:defRPr>
            </a:lvl1pPr>
          </a:lstStyle>
          <a:p>
            <a:fld id="{23BF198E-C183-3B4F-9E67-2CCAE5849989}" type="slidenum">
              <a:rPr lang="de-CH"/>
              <a:pPr/>
              <a:t>‹Nr.›</a:t>
            </a:fld>
            <a:endParaRPr lang="de-CH"/>
          </a:p>
        </p:txBody>
      </p:sp>
    </p:spTree>
    <p:extLst>
      <p:ext uri="{BB962C8B-B14F-4D97-AF65-F5344CB8AC3E}">
        <p14:creationId xmlns:p14="http://schemas.microsoft.com/office/powerpoint/2010/main" val="20343776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Geneva"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Ro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de-CH" dirty="0">
                <a:cs typeface="ＭＳ Ｐゴシック" charset="0"/>
              </a:rPr>
              <a:t>- mittelgrosse, schlanke Eule (34 - 38 cm)</a:t>
            </a:r>
          </a:p>
          <a:p>
            <a:pPr eaLnBrk="1" hangingPunct="1">
              <a:lnSpc>
                <a:spcPct val="90000"/>
              </a:lnSpc>
            </a:pPr>
            <a:r>
              <a:rPr lang="de-CH" dirty="0">
                <a:cs typeface="ＭＳ Ｐゴシック" charset="0"/>
              </a:rPr>
              <a:t>- Männchen sind etwas kleiner als die Weibchen (sog. Geschlechtsdimorphismus)</a:t>
            </a:r>
          </a:p>
          <a:p>
            <a:pPr eaLnBrk="1" hangingPunct="1">
              <a:lnSpc>
                <a:spcPct val="90000"/>
              </a:lnSpc>
            </a:pPr>
            <a:r>
              <a:rPr lang="de-CH" dirty="0">
                <a:cs typeface="ＭＳ Ｐゴシック" charset="0"/>
              </a:rPr>
              <a:t>- lange, oft steil aufgerichteten Federohren, welche allerdings nicht zum Hören dienen</a:t>
            </a:r>
          </a:p>
          <a:p>
            <a:pPr eaLnBrk="1" hangingPunct="1">
              <a:lnSpc>
                <a:spcPct val="90000"/>
              </a:lnSpc>
            </a:pPr>
            <a:r>
              <a:rPr lang="de-CH" dirty="0">
                <a:cs typeface="ＭＳ Ｐゴシック" charset="0"/>
              </a:rPr>
              <a:t>- orangegelbe Augen</a:t>
            </a:r>
          </a:p>
          <a:p>
            <a:pPr eaLnBrk="1" hangingPunct="1">
              <a:lnSpc>
                <a:spcPct val="90000"/>
              </a:lnSpc>
            </a:pPr>
            <a:r>
              <a:rPr lang="de-CH" dirty="0">
                <a:cs typeface="ＭＳ Ｐゴシック" charset="0"/>
              </a:rPr>
              <a:t>- oberseits gelblichbraune Gefiederfärbung mit dunkler rindenähnlicher Marmorierung</a:t>
            </a:r>
          </a:p>
          <a:p>
            <a:endParaRPr lang="de-DE" dirty="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Rot="1"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endParaRPr lang="de-DE">
              <a:cs typeface="ＭＳ Ｐゴシック" charset="0"/>
            </a:endParaRPr>
          </a:p>
          <a:p>
            <a:pPr marL="171450" indent="-171450">
              <a:buFontTx/>
              <a:buChar char="-"/>
            </a:pPr>
            <a:endParaRPr lang="de-DE">
              <a:cs typeface="ＭＳ Ｐゴシック" charset="0"/>
            </a:endParaRPr>
          </a:p>
          <a:p>
            <a:pPr marL="171450" indent="-171450">
              <a:buFontTx/>
              <a:buChar char="-"/>
            </a:pPr>
            <a:endParaRPr lang="de-DE">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Rot="1" noChangeArrowheads="1" noTextEdit="1"/>
          </p:cNvSpPr>
          <p:nvPr>
            <p:ph type="sldImg"/>
          </p:nvPr>
        </p:nvSpPr>
        <p:spPr>
          <a:ln/>
        </p:spPr>
      </p:sp>
      <p:sp>
        <p:nvSpPr>
          <p:cNvPr id="36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cs typeface="ＭＳ Ｐゴシック" charset="0"/>
              </a:rPr>
              <a:t>-1.: breit ausgefächertes Gesicht, hochgestellte Ohren - Die Waldohreule befindet sich ruhend auf dem Tagesstandplatz</a:t>
            </a:r>
          </a:p>
          <a:p>
            <a:r>
              <a:rPr lang="de-DE">
                <a:cs typeface="ＭＳ Ｐゴシック" charset="0"/>
              </a:rPr>
              <a:t>-2.: sich senkende Ohren– die Aufmerksamkeit der Waldohreule wird zum Beispiel durch das entfernte Rufen eines Mäusebussardes erregt.</a:t>
            </a:r>
          </a:p>
          <a:p>
            <a:r>
              <a:rPr lang="de-DE">
                <a:cs typeface="ＭＳ Ｐゴシック" charset="0"/>
              </a:rPr>
              <a:t>-3.: Öffnen der Augen -  der Grund der erhöhten Aufmerksamkeit reisst nicht ab. </a:t>
            </a:r>
          </a:p>
          <a:p>
            <a:r>
              <a:rPr lang="de-DE">
                <a:cs typeface="ＭＳ Ｐゴシック" charset="0"/>
              </a:rPr>
              <a:t>-4.: Das zuvor ausgebreitete Gesicht zieht sich zusammen, die Waldohreule beobachtet genau</a:t>
            </a:r>
          </a:p>
          <a:p>
            <a:r>
              <a:rPr lang="de-DE">
                <a:cs typeface="ＭＳ Ｐゴシック" charset="0"/>
              </a:rPr>
              <a:t>-5.: Die Federohren senken sich, die Waldohreule ist sehr aufmerksam -  Die mutmassliche Bedrohung scheint in direkter Nähe zu sein</a:t>
            </a:r>
          </a:p>
          <a:p>
            <a:r>
              <a:rPr lang="de-DE">
                <a:cs typeface="ＭＳ Ｐゴシック" charset="0"/>
              </a:rPr>
              <a:t>-6.: Die Federohren stehen nur noch ein Minimum ab -  die Waldohreule steht kurz vor der Flucht oder dem Angriff s</a:t>
            </a:r>
          </a:p>
          <a:p>
            <a:r>
              <a:rPr lang="de-DE">
                <a:cs typeface="ＭＳ Ｐゴシック" charset="0"/>
              </a:rPr>
              <a:t>-7.: Die Waldohreule ist maximal aufmerksam, die Federohren liegen dicht  am Kopf an . Die Waldohreule trägt dieser Gesichtsausdruck zusm Beispiel vor einer Drohstellung.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Ro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cs typeface="ＭＳ Ｐゴシック" charset="0"/>
              </a:rPr>
              <a:t>Durch die Lage der Auge vorne im Gesicht wie bei den Menschen hat die Eule einen kleinen Blickwinkel, dies kompensiert sie durch einen extrem beweglichen Hals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Ro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de-DE">
                <a:cs typeface="ＭＳ Ｐゴシック" charset="0"/>
              </a:rPr>
              <a:t>Alle heimischen Eulen können Ihren Kopf ausnahmslos um bis zu 270° drehen.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Ro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de-DE">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Rot="1"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de-DE">
                <a:cs typeface="ＭＳ Ｐゴシック" charset="0"/>
              </a:rPr>
              <a:t>Die Verwandtschaft der Waldohreule in der Schweiz</a:t>
            </a:r>
          </a:p>
          <a:p>
            <a:pPr marL="171450" indent="-171450">
              <a:buFontTx/>
              <a:buChar char="-"/>
            </a:pPr>
            <a:r>
              <a:rPr lang="de-DE">
                <a:cs typeface="ＭＳ Ｐゴシック" charset="0"/>
              </a:rPr>
              <a:t>1.: Uhu (Bubo bubo), selten circa 120 Paare, verbreitet in der ganzen Schweiz</a:t>
            </a:r>
          </a:p>
          <a:p>
            <a:pPr marL="171450" indent="-171450">
              <a:buFontTx/>
              <a:buChar char="-"/>
            </a:pPr>
            <a:r>
              <a:rPr lang="de-DE">
                <a:cs typeface="ＭＳ Ｐゴシック" charset="0"/>
              </a:rPr>
              <a:t>2.: Sperlingskauz (Glaucidium passerinum) 300-500 Paare vor allem Alpenraum und westlicher Jura</a:t>
            </a:r>
          </a:p>
          <a:p>
            <a:pPr marL="171450" indent="-171450">
              <a:buFontTx/>
              <a:buChar char="-"/>
            </a:pPr>
            <a:r>
              <a:rPr lang="de-DE">
                <a:cs typeface="ＭＳ Ｐゴシック" charset="0"/>
              </a:rPr>
              <a:t>3.: Waldkauz (Strix aluco), häufig 5000-6000 Paare,  Verbreitung in der ganzen Schweiz</a:t>
            </a:r>
          </a:p>
          <a:p>
            <a:pPr marL="171450" indent="-171450">
              <a:buFontTx/>
              <a:buChar char="-"/>
            </a:pPr>
            <a:r>
              <a:rPr lang="de-DE">
                <a:cs typeface="ＭＳ Ｐゴシック" charset="0"/>
              </a:rPr>
              <a:t>4.: Raufusskauz (</a:t>
            </a:r>
            <a:r>
              <a:rPr lang="de-DE" i="1">
                <a:cs typeface="ＭＳ Ｐゴシック" charset="0"/>
              </a:rPr>
              <a:t>Aegolius funereus</a:t>
            </a:r>
            <a:r>
              <a:rPr lang="de-DE">
                <a:cs typeface="ＭＳ Ｐゴシック" charset="0"/>
              </a:rPr>
              <a:t>), 1000-1500 Paare, alpine Gebiete, Jura und Nordtessin</a:t>
            </a:r>
          </a:p>
          <a:p>
            <a:pPr marL="171450" indent="-171450"/>
            <a:endParaRPr lang="de-DE">
              <a:cs typeface="ＭＳ Ｐゴシック" charset="0"/>
            </a:endParaRPr>
          </a:p>
          <a:p>
            <a:pPr marL="171450" indent="-171450">
              <a:buFontTx/>
              <a:buChar char="-"/>
            </a:pPr>
            <a:endParaRPr lang="de-DE">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Ro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de-DE">
                <a:cs typeface="ＭＳ Ｐゴシック" charset="0"/>
              </a:rPr>
              <a:t>5.: Steinkauz (Athene noctua), selten 60-70 Paare, verbreitet im Kanton Genf, in der Ajoie und im Tessin, Artenförderungsprogramm des SVS/BirdLife Schweiz</a:t>
            </a:r>
          </a:p>
          <a:p>
            <a:pPr marL="171450" indent="-171450">
              <a:buFontTx/>
              <a:buChar char="-"/>
            </a:pPr>
            <a:r>
              <a:rPr lang="de-DE">
                <a:cs typeface="ＭＳ Ｐゴシック" charset="0"/>
              </a:rPr>
              <a:t>6.: Zwergohreule (Otus scops), selten 5-10 Paare, verbreitet im Kanton Wallis, Graubünden und im Tessin</a:t>
            </a:r>
          </a:p>
          <a:p>
            <a:pPr marL="171450" indent="-171450">
              <a:buFontTx/>
              <a:buChar char="-"/>
            </a:pPr>
            <a:r>
              <a:rPr lang="de-DE">
                <a:cs typeface="ＭＳ Ｐゴシック" charset="0"/>
              </a:rPr>
              <a:t>7.: Schleiereule (Tyto alba), 1000-1500 Paare, gesamtschweizerisch verbreitet unterhalb 600-700 Meter</a:t>
            </a:r>
          </a:p>
          <a:p>
            <a:pPr marL="171450" indent="-171450"/>
            <a:endParaRPr lang="de-DE">
              <a:cs typeface="ＭＳ Ｐゴシック" charset="0"/>
            </a:endParaRPr>
          </a:p>
          <a:p>
            <a:pPr marL="171450" indent="-171450"/>
            <a:endParaRPr lang="de-DE">
              <a:cs typeface="ＭＳ Ｐゴシック" charset="0"/>
            </a:endParaRPr>
          </a:p>
          <a:p>
            <a:pPr marL="171450" indent="-171450">
              <a:buFontTx/>
              <a:buChar char="-"/>
            </a:pPr>
            <a:endParaRPr lang="de-DE">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Rot="1" noChangeArrowheads="1" noTextEdit="1"/>
          </p:cNvSpPr>
          <p:nvPr>
            <p:ph type="sldImg"/>
          </p:nvPr>
        </p:nvSpPr>
        <p:spPr>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de-DE">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Ro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de-DE">
                <a:cs typeface="ＭＳ Ｐゴシック" charset="0"/>
              </a:rPr>
              <a:t>Braune Unterlegung: Verbreitung in der gesamten Schweiz im Sommer mit Ausnahme von alpinen Höhenlagen ab einer Höhe von 1‘500 Metern</a:t>
            </a:r>
          </a:p>
          <a:p>
            <a:pPr marL="171450" indent="-171450">
              <a:buFontTx/>
              <a:buChar char="-"/>
            </a:pPr>
            <a:r>
              <a:rPr lang="de-DE">
                <a:cs typeface="ＭＳ Ｐゴシック" charset="0"/>
              </a:rPr>
              <a:t>Grau: Verbreitung im Winter</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Ro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171450" indent="-171450">
              <a:buFontTx/>
              <a:buChar char="-"/>
            </a:pPr>
            <a:endParaRPr lang="de-DE">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Ro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de-DE">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Ro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endParaRPr lang="de-CH">
              <a:cs typeface="ＭＳ Ｐゴシック" charset="0"/>
            </a:endParaRPr>
          </a:p>
          <a:p>
            <a:pPr eaLnBrk="1" hangingPunct="1">
              <a:lnSpc>
                <a:spcPct val="90000"/>
              </a:lnSpc>
            </a:pPr>
            <a:r>
              <a:rPr lang="de-CH">
                <a:cs typeface="ＭＳ Ｐゴシック" charset="0"/>
              </a:rPr>
              <a:t>- Brustkorb und Flügel von Vögeln bleiben oft ungenutzt</a:t>
            </a:r>
          </a:p>
          <a:p>
            <a:pPr eaLnBrk="1" hangingPunct="1">
              <a:lnSpc>
                <a:spcPct val="90000"/>
              </a:lnSpc>
            </a:pPr>
            <a:r>
              <a:rPr lang="de-CH">
                <a:cs typeface="ＭＳ Ｐゴシック" charset="0"/>
              </a:rPr>
              <a:t>- je nach Angebot können auch Käfer in der Nahrung der Waldohreule vorkommen. Diese werden sodann vom Boden oder von Bäumen gepickt.</a:t>
            </a:r>
          </a:p>
          <a:p>
            <a:pPr eaLnBrk="1" hangingPunct="1">
              <a:lnSpc>
                <a:spcPct val="90000"/>
              </a:lnSpc>
            </a:pPr>
            <a:r>
              <a:rPr lang="de-CH">
                <a:cs typeface="ＭＳ Ｐゴシック" charset="0"/>
              </a:rPr>
              <a:t>- Beuteüberschuss wird vor allem während der Brutzeit auf Ästen, am Boden oder im Nest deponiert</a:t>
            </a:r>
          </a:p>
          <a:p>
            <a:pPr eaLnBrk="1" hangingPunct="1">
              <a:lnSpc>
                <a:spcPct val="90000"/>
              </a:lnSpc>
            </a:pPr>
            <a:r>
              <a:rPr lang="de-CH">
                <a:cs typeface="ＭＳ Ｐゴシック" charset="0"/>
              </a:rPr>
              <a:t>- Wasser wird getrunken- Unverdauliches wie Haare, Knochen oder Zähne werden mit dem Gewölle ausgewürgt. Dazu geht ein Gähnen voran, wodurch das Gewölle im Magen gedreht und ausgepresst wird. </a:t>
            </a:r>
            <a:endParaRPr lang="de-DE">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Ro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lnSpc>
                <a:spcPct val="90000"/>
              </a:lnSpc>
              <a:buFontTx/>
              <a:buChar char="-"/>
            </a:pPr>
            <a:r>
              <a:rPr lang="de-CH">
                <a:cs typeface="ＭＳ Ｐゴシック" charset="0"/>
              </a:rPr>
              <a:t>je nach Tageszeit unterschiedliche Jagdverhalten</a:t>
            </a:r>
          </a:p>
          <a:p>
            <a:pPr marL="171450" indent="-171450" eaLnBrk="1" hangingPunct="1">
              <a:lnSpc>
                <a:spcPct val="90000"/>
              </a:lnSpc>
              <a:buFontTx/>
              <a:buChar char="-"/>
            </a:pPr>
            <a:r>
              <a:rPr lang="de-CH">
                <a:cs typeface="ＭＳ Ｐゴシック" charset="0"/>
              </a:rPr>
              <a:t>direkter eher rascher Zugriff am Tag von hinten (13-15 kmh)</a:t>
            </a:r>
          </a:p>
          <a:p>
            <a:pPr marL="171450" indent="-171450" eaLnBrk="1" hangingPunct="1">
              <a:lnSpc>
                <a:spcPct val="90000"/>
              </a:lnSpc>
              <a:buFontTx/>
              <a:buChar char="-"/>
            </a:pPr>
            <a:r>
              <a:rPr lang="de-CH">
                <a:cs typeface="ＭＳ Ｐゴシック" charset="0"/>
              </a:rPr>
              <a:t>Bogenförmige Jagdweise bei Nacht in einem eher langsameren Segelflug (10-12 kmh)</a:t>
            </a:r>
          </a:p>
          <a:p>
            <a:pPr marL="171450" indent="-171450" eaLnBrk="1" hangingPunct="1">
              <a:lnSpc>
                <a:spcPct val="90000"/>
              </a:lnSpc>
              <a:buFontTx/>
              <a:buChar char="-"/>
            </a:pPr>
            <a:r>
              <a:rPr lang="de-CH">
                <a:cs typeface="ＭＳ Ｐゴシック" charset="0"/>
              </a:rPr>
              <a:t>Orientierung bei Nacht hauptsächlich mit dem Gehör, Ortung der Kleinsäuger vorwiegend akustisch</a:t>
            </a:r>
          </a:p>
          <a:p>
            <a:pPr marL="171450" indent="-171450" eaLnBrk="1" hangingPunct="1">
              <a:lnSpc>
                <a:spcPct val="90000"/>
              </a:lnSpc>
              <a:buFontTx/>
              <a:buChar char="-"/>
            </a:pPr>
            <a:r>
              <a:rPr lang="de-CH">
                <a:cs typeface="ＭＳ Ｐゴシック" charset="0"/>
              </a:rPr>
              <a:t>typischer Suchflug mit grossräumigen Schleifen</a:t>
            </a:r>
          </a:p>
          <a:p>
            <a:pPr marL="171450" indent="-171450" eaLnBrk="1" hangingPunct="1">
              <a:lnSpc>
                <a:spcPct val="90000"/>
              </a:lnSpc>
              <a:buFontTx/>
              <a:buChar char="-"/>
            </a:pPr>
            <a:r>
              <a:rPr lang="de-CH">
                <a:cs typeface="ＭＳ Ｐゴシック" charset="0"/>
              </a:rPr>
              <a:t>Rüttelflug zur Aufscheuchung von Vögeln in Dickicht bei Tag wurde beobachtet</a:t>
            </a:r>
          </a:p>
          <a:p>
            <a:pPr marL="171450" indent="-171450" eaLnBrk="1" hangingPunct="1">
              <a:lnSpc>
                <a:spcPct val="90000"/>
              </a:lnSpc>
              <a:buFontTx/>
              <a:buChar char="-"/>
            </a:pPr>
            <a:r>
              <a:rPr lang="de-CH">
                <a:cs typeface="ＭＳ Ｐゴシック" charset="0"/>
              </a:rPr>
              <a:t>Fangstellung mit offene Flügeln nur bei grösserer Beute</a:t>
            </a:r>
            <a:endParaRPr lang="de-DE">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Rot="1" noChangeArrowheads="1" noTextEdit="1"/>
          </p:cNvSpPr>
          <p:nvPr>
            <p:ph type="sldImg"/>
          </p:nvPr>
        </p:nvSpPr>
        <p:spPr>
          <a:solidFill>
            <a:srgbClr val="FFFFFF"/>
          </a:solidFill>
          <a:ln/>
        </p:spPr>
      </p:sp>
      <p:sp>
        <p:nvSpPr>
          <p:cNvPr id="59395"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marL="171450" indent="-171450">
              <a:buFontTx/>
              <a:buChar char="-"/>
            </a:pPr>
            <a:r>
              <a:rPr lang="de-DE">
                <a:cs typeface="ＭＳ Ｐゴシック" charset="0"/>
              </a:rPr>
              <a:t>Vor allem das Männchen äussert sich mit diversen Ruflauten zur Reviermarkierung oder zur Balz</a:t>
            </a:r>
          </a:p>
          <a:p>
            <a:pPr marL="171450" indent="-171450">
              <a:buFontTx/>
              <a:buChar char="-"/>
            </a:pPr>
            <a:r>
              <a:rPr lang="de-DE">
                <a:cs typeface="ＭＳ Ｐゴシック" charset="0"/>
              </a:rPr>
              <a:t>Nestlinge sowie Ästlinge äussern sich nur um nach Futter zu betteln, verhalten sich ansonsten jedoch zur Tarnung ruhig.</a:t>
            </a:r>
          </a:p>
          <a:p>
            <a:pPr marL="171450" indent="-171450">
              <a:buFontTx/>
              <a:buChar char="-"/>
            </a:pPr>
            <a:r>
              <a:rPr lang="de-DE">
                <a:cs typeface="ＭＳ Ｐゴシック" charset="0"/>
              </a:rPr>
              <a:t>Das schlagartige Geräusch des Weibchens ist als gluckendes Tuckern zu bezeichnen.</a:t>
            </a:r>
          </a:p>
          <a:p>
            <a:pPr marL="171450" indent="-171450">
              <a:buFontTx/>
              <a:buChar char="-"/>
            </a:pPr>
            <a:endParaRPr lang="de-DE">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Ro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de-DE">
                <a:cs typeface="ＭＳ Ｐゴシック" charset="0"/>
              </a:rPr>
              <a:t>Waldohreulen werden bereits nach 11 Monaten Geschlechtsreif, können aber erst im Folgejahr brüten</a:t>
            </a:r>
          </a:p>
          <a:p>
            <a:pPr marL="171450" indent="-171450">
              <a:buFontTx/>
              <a:buChar char="-"/>
            </a:pPr>
            <a:r>
              <a:rPr lang="de-DE">
                <a:cs typeface="ＭＳ Ｐゴシック" charset="0"/>
              </a:rPr>
              <a:t>Das Männchen sucht verschiedene Nester, das Weibchen wählt jedoch aus</a:t>
            </a:r>
          </a:p>
          <a:p>
            <a:pPr marL="171450" indent="-171450">
              <a:buFontTx/>
              <a:buChar char="-"/>
            </a:pPr>
            <a:r>
              <a:rPr lang="de-DE">
                <a:cs typeface="ＭＳ Ｐゴシック" charset="0"/>
              </a:rPr>
              <a:t>Oft verpaaren sich die Waldohreulen zu einer saisonalen monogamen Ehe</a:t>
            </a:r>
          </a:p>
          <a:p>
            <a:pPr marL="171450" indent="-171450">
              <a:buFontTx/>
              <a:buChar char="-"/>
            </a:pPr>
            <a:r>
              <a:rPr lang="de-DE">
                <a:cs typeface="ＭＳ Ｐゴシック" charset="0"/>
              </a:rPr>
              <a:t>Bigynie, zwei Weibchen verpaart mit dem gleichen Männchen wurde ebenfalls schon beobachtet.</a:t>
            </a:r>
          </a:p>
          <a:p>
            <a:pPr marL="171450" indent="-171450">
              <a:buFontTx/>
              <a:buChar char="-"/>
            </a:pPr>
            <a:endParaRPr lang="de-DE">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Ro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de-CH" sz="1100">
                <a:cs typeface="ＭＳ Ｐゴシック" charset="0"/>
              </a:rPr>
              <a:t>Paarung häufig beim Horst, aber auch auf dem Waldboden möglich</a:t>
            </a:r>
          </a:p>
          <a:p>
            <a:pPr eaLnBrk="1" hangingPunct="1">
              <a:lnSpc>
                <a:spcPct val="90000"/>
              </a:lnSpc>
            </a:pPr>
            <a:r>
              <a:rPr lang="de-CH" sz="1100">
                <a:cs typeface="ＭＳ Ｐゴシック" charset="0"/>
              </a:rPr>
              <a:t>Männchen fliegt mit V-förmig steil gehobenen Flügeln zum Paarungsplatz</a:t>
            </a:r>
          </a:p>
          <a:p>
            <a:pPr eaLnBrk="1" hangingPunct="1">
              <a:lnSpc>
                <a:spcPct val="90000"/>
              </a:lnSpc>
            </a:pPr>
            <a:r>
              <a:rPr lang="de-CH" sz="1100">
                <a:cs typeface="ＭＳ Ｐゴシック" charset="0"/>
              </a:rPr>
              <a:t>Und lockt mit leisen „huh</a:t>
            </a:r>
            <a:r>
              <a:rPr lang="ja-JP" altLang="de-CH" sz="1100">
                <a:cs typeface="ＭＳ Ｐゴシック" charset="0"/>
              </a:rPr>
              <a:t>“</a:t>
            </a:r>
            <a:r>
              <a:rPr lang="de-CH" altLang="ja-JP" sz="1100">
                <a:cs typeface="ＭＳ Ｐゴシック" charset="0"/>
              </a:rPr>
              <a:t>- oder „bu.bu.bu</a:t>
            </a:r>
            <a:r>
              <a:rPr lang="ja-JP" altLang="de-CH" sz="1100">
                <a:cs typeface="ＭＳ Ｐゴシック" charset="0"/>
              </a:rPr>
              <a:t>“</a:t>
            </a:r>
            <a:r>
              <a:rPr lang="de-CH" altLang="ja-JP" sz="1100">
                <a:cs typeface="ＭＳ Ｐゴシック" charset="0"/>
              </a:rPr>
              <a:t>- Gesängen</a:t>
            </a:r>
          </a:p>
          <a:p>
            <a:pPr eaLnBrk="1" hangingPunct="1">
              <a:lnSpc>
                <a:spcPct val="90000"/>
              </a:lnSpc>
            </a:pPr>
            <a:endParaRPr lang="de-CH" sz="1100">
              <a:cs typeface="ＭＳ Ｐゴシック" charset="0"/>
            </a:endParaRPr>
          </a:p>
          <a:p>
            <a:pPr eaLnBrk="1" hangingPunct="1">
              <a:lnSpc>
                <a:spcPct val="90000"/>
              </a:lnSpc>
            </a:pPr>
            <a:r>
              <a:rPr lang="de-CH" sz="1100">
                <a:cs typeface="ＭＳ Ｐゴシック" charset="0"/>
              </a:rPr>
              <a:t>- nimmt eine steif vorgebeugte Haltung ein</a:t>
            </a:r>
          </a:p>
          <a:p>
            <a:pPr eaLnBrk="1" hangingPunct="1">
              <a:lnSpc>
                <a:spcPct val="90000"/>
              </a:lnSpc>
            </a:pPr>
            <a:r>
              <a:rPr lang="de-CH" sz="1100">
                <a:cs typeface="ＭＳ Ｐゴシック" charset="0"/>
              </a:rPr>
              <a:t>- richtet Federohren „Bocksgesicht</a:t>
            </a:r>
            <a:r>
              <a:rPr lang="ja-JP" altLang="de-CH" sz="1100">
                <a:cs typeface="ＭＳ Ｐゴシック" charset="0"/>
              </a:rPr>
              <a:t>“</a:t>
            </a:r>
            <a:r>
              <a:rPr lang="de-CH" altLang="ja-JP" sz="1100">
                <a:cs typeface="ＭＳ Ｐゴシック" charset="0"/>
              </a:rPr>
              <a:t> auf.</a:t>
            </a:r>
          </a:p>
          <a:p>
            <a:pPr eaLnBrk="1" hangingPunct="1">
              <a:lnSpc>
                <a:spcPct val="90000"/>
              </a:lnSpc>
            </a:pPr>
            <a:r>
              <a:rPr lang="de-CH" sz="1100">
                <a:cs typeface="ＭＳ Ｐゴシック" charset="0"/>
              </a:rPr>
              <a:t>- hebt die Flügel auf Rückenniveau</a:t>
            </a:r>
          </a:p>
          <a:p>
            <a:pPr eaLnBrk="1" hangingPunct="1">
              <a:lnSpc>
                <a:spcPct val="90000"/>
              </a:lnSpc>
            </a:pPr>
            <a:r>
              <a:rPr lang="de-CH" sz="1100">
                <a:cs typeface="ＭＳ Ｐゴシック" charset="0"/>
              </a:rPr>
              <a:t>- führt die Flügel auf und ab</a:t>
            </a:r>
          </a:p>
          <a:p>
            <a:pPr eaLnBrk="1" hangingPunct="1">
              <a:lnSpc>
                <a:spcPct val="90000"/>
              </a:lnSpc>
            </a:pPr>
            <a:r>
              <a:rPr lang="de-CH" sz="1100">
                <a:cs typeface="ＭＳ Ｐゴシック" charset="0"/>
              </a:rPr>
              <a:t>- nimmt eine auf den Fersen stehende Buckelhaltung ein</a:t>
            </a:r>
          </a:p>
          <a:p>
            <a:pPr eaLnBrk="1" hangingPunct="1">
              <a:lnSpc>
                <a:spcPct val="90000"/>
              </a:lnSpc>
            </a:pPr>
            <a:r>
              <a:rPr lang="de-CH" sz="1100">
                <a:cs typeface="ＭＳ Ｐゴシック" charset="0"/>
              </a:rPr>
              <a:t>- zittert mit den horizontal gehobenen Schwanzfedern</a:t>
            </a:r>
          </a:p>
          <a:p>
            <a:pPr eaLnBrk="1" hangingPunct="1">
              <a:lnSpc>
                <a:spcPct val="90000"/>
              </a:lnSpc>
            </a:pPr>
            <a:endParaRPr lang="de-CH" sz="1100">
              <a:cs typeface="ＭＳ Ｐゴシック" charset="0"/>
            </a:endParaRPr>
          </a:p>
          <a:p>
            <a:pPr eaLnBrk="1" hangingPunct="1">
              <a:lnSpc>
                <a:spcPct val="90000"/>
              </a:lnSpc>
            </a:pPr>
            <a:r>
              <a:rPr lang="de-CH" sz="1100">
                <a:cs typeface="ＭＳ Ｐゴシック" charset="0"/>
              </a:rPr>
              <a:t>- Wechselgesänge Männchen, Antwortrufe Weibchen</a:t>
            </a:r>
          </a:p>
          <a:p>
            <a:pPr eaLnBrk="1" hangingPunct="1">
              <a:lnSpc>
                <a:spcPct val="90000"/>
              </a:lnSpc>
            </a:pPr>
            <a:r>
              <a:rPr lang="de-CH" sz="1100">
                <a:cs typeface="ＭＳ Ｐゴシック" charset="0"/>
              </a:rPr>
              <a:t>- Flügelschlagen (Abbildung)</a:t>
            </a:r>
          </a:p>
          <a:p>
            <a:pPr eaLnBrk="1" hangingPunct="1">
              <a:lnSpc>
                <a:spcPct val="90000"/>
              </a:lnSpc>
            </a:pPr>
            <a:r>
              <a:rPr lang="de-CH" sz="1100">
                <a:cs typeface="ＭＳ Ｐゴシック" charset="0"/>
              </a:rPr>
              <a:t>- erst abwechselnd, später gemeinsame Inspektionen von Brutplätzen</a:t>
            </a:r>
          </a:p>
          <a:p>
            <a:pPr eaLnBrk="1" hangingPunct="1">
              <a:lnSpc>
                <a:spcPct val="90000"/>
              </a:lnSpc>
            </a:pPr>
            <a:r>
              <a:rPr lang="de-CH" sz="1100">
                <a:cs typeface="ＭＳ Ｐゴシック" charset="0"/>
              </a:rPr>
              <a:t>- demonstrative Imponierflüge in weiten Schleifen</a:t>
            </a:r>
          </a:p>
          <a:p>
            <a:pPr eaLnBrk="1" hangingPunct="1">
              <a:lnSpc>
                <a:spcPct val="90000"/>
              </a:lnSpc>
            </a:pPr>
            <a:r>
              <a:rPr lang="de-CH" sz="1100">
                <a:cs typeface="ＭＳ Ｐゴシック" charset="0"/>
              </a:rPr>
              <a:t>- Männchen fliegt in enger Bahn um den Horstbaum</a:t>
            </a:r>
          </a:p>
          <a:p>
            <a:pPr eaLnBrk="1" hangingPunct="1">
              <a:lnSpc>
                <a:spcPct val="90000"/>
              </a:lnSpc>
            </a:pPr>
            <a:r>
              <a:rPr lang="de-CH" sz="1100">
                <a:cs typeface="ＭＳ Ｐゴシック" charset="0"/>
              </a:rPr>
              <a:t>- Zickzackflüge von Männchen und Weibchen zum Horst</a:t>
            </a:r>
          </a:p>
          <a:p>
            <a:endParaRPr lang="de-DE">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Ro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de-CH">
                <a:cs typeface="ＭＳ Ｐゴシック" charset="0"/>
              </a:rPr>
              <a:t>- Weibchen fliegt nahe zum Männchen</a:t>
            </a:r>
          </a:p>
          <a:p>
            <a:pPr eaLnBrk="1" hangingPunct="1">
              <a:lnSpc>
                <a:spcPct val="90000"/>
              </a:lnSpc>
              <a:buFontTx/>
              <a:buChar char="-"/>
            </a:pPr>
            <a:r>
              <a:rPr lang="de-CH">
                <a:cs typeface="ＭＳ Ｐゴシック" charset="0"/>
              </a:rPr>
              <a:t>duckt sich, hebt die Flügel schlaf an</a:t>
            </a:r>
          </a:p>
          <a:p>
            <a:pPr eaLnBrk="1" hangingPunct="1">
              <a:lnSpc>
                <a:spcPct val="90000"/>
              </a:lnSpc>
              <a:buFontTx/>
              <a:buChar char="-"/>
            </a:pPr>
            <a:r>
              <a:rPr lang="de-CH">
                <a:cs typeface="ＭＳ Ｐゴシック" charset="0"/>
              </a:rPr>
              <a:t>starrt das Männchen einige Augenblicke an, bis dieses mit einer 180°-Drehung direkt auf das Weibchen aufspringt</a:t>
            </a:r>
          </a:p>
          <a:p>
            <a:pPr eaLnBrk="1" hangingPunct="1">
              <a:lnSpc>
                <a:spcPct val="90000"/>
              </a:lnSpc>
              <a:buFontTx/>
              <a:buChar char="-"/>
            </a:pPr>
            <a:r>
              <a:rPr lang="de-CH">
                <a:cs typeface="ＭＳ Ｐゴシック" charset="0"/>
              </a:rPr>
              <a:t>Die Abbildung zeigt einen deutlichen Grössenunterschied zwischen Weibchen und Männchen. Dieser Unterschied, der sog. Geschlechtsdimorphismus ist vor allem bei Greifvögeln und Eulen zu beobachten. </a:t>
            </a:r>
          </a:p>
          <a:p>
            <a:pPr eaLnBrk="1" hangingPunct="1">
              <a:lnSpc>
                <a:spcPct val="90000"/>
              </a:lnSpc>
              <a:buFontTx/>
              <a:buChar char="-"/>
            </a:pPr>
            <a:endParaRPr lang="de-CH">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Ro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de-DE">
                <a:cs typeface="ＭＳ Ｐゴシック" charset="0"/>
              </a:rPr>
              <a:t>Waldohreulen bauen kein eigenes Nest, sondern verwenden alte Krähen- oder Elsternnester. </a:t>
            </a:r>
          </a:p>
          <a:p>
            <a:pPr marL="171450" indent="-171450">
              <a:buFontTx/>
              <a:buChar char="-"/>
            </a:pPr>
            <a:r>
              <a:rPr lang="de-DE">
                <a:cs typeface="ＭＳ Ｐゴシック" charset="0"/>
              </a:rPr>
              <a:t>Vor allem die weiblichen Waldohreulen „testen“ solche Nester mit Zerren an Zweigen. Nicht selten brechen sodann die alten Nester auseinander.</a:t>
            </a:r>
          </a:p>
          <a:p>
            <a:pPr marL="171450" indent="-171450">
              <a:buFontTx/>
              <a:buChar char="-"/>
            </a:pPr>
            <a:r>
              <a:rPr lang="de-DE">
                <a:cs typeface="ＭＳ Ｐゴシック" charset="0"/>
              </a:rPr>
              <a:t>Eigenes Nistmaterial wird von Waldohreulen selten eingetragen. Wenn doch, dann nur in Form von kleinen unbedeutenden Ästchen. </a:t>
            </a:r>
          </a:p>
          <a:p>
            <a:pPr marL="171450" indent="-171450">
              <a:buFontTx/>
              <a:buChar char="-"/>
            </a:pPr>
            <a:r>
              <a:rPr lang="de-DE">
                <a:cs typeface="ＭＳ Ｐゴシック" charset="0"/>
              </a:rPr>
              <a:t>Die Nachnutzung von alten Krähen- und Elsternnestern birgt auch Gefahren. So  besteht aufgrund der im Falle der Elsternnestern kleineren Abmessungen des Nests und aufgrund des alten Baumaterials ein hohes Absturzrisiko für Eier oder Nestlinge.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Ro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cs typeface="ＭＳ Ｐゴシック" charset="0"/>
              </a:rPr>
              <a:t>In schlechten Mäusejahren legt die Waldohreule nur 2-3 Eier</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Ro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de-DE">
                <a:cs typeface="ＭＳ Ｐゴシック" charset="0"/>
              </a:rPr>
              <a:t>Die Eier werden nur durch das Weibchen bebrütet.</a:t>
            </a:r>
          </a:p>
          <a:p>
            <a:pPr marL="171450" indent="-171450">
              <a:buFontTx/>
              <a:buChar char="-"/>
            </a:pPr>
            <a:r>
              <a:rPr lang="de-DE">
                <a:cs typeface="ＭＳ Ｐゴシック" charset="0"/>
              </a:rPr>
              <a:t>Das Gelege wird während der ganzen Bebrütungsdauer vom Weibchen ausser bei sehr starken Störungen nicht verlassen. </a:t>
            </a:r>
          </a:p>
          <a:p>
            <a:pPr marL="171450" indent="-171450">
              <a:buFontTx/>
              <a:buChar char="-"/>
            </a:pPr>
            <a:r>
              <a:rPr lang="de-DE">
                <a:cs typeface="ＭＳ Ｐゴシック" charset="0"/>
              </a:rPr>
              <a:t>Bei einem Brutverlust folgt selten eine Zweitbrut</a:t>
            </a:r>
          </a:p>
          <a:p>
            <a:pPr marL="171450" indent="-171450">
              <a:buFontTx/>
              <a:buChar char="-"/>
            </a:pPr>
            <a:r>
              <a:rPr lang="de-CH">
                <a:cs typeface="Arial" charset="0"/>
              </a:rPr>
              <a:t>Stirbt das Weibchen, kann das Männchen die Jungen ab den ersten beiden Wochen selbst versorgen</a:t>
            </a:r>
          </a:p>
          <a:p>
            <a:pPr marL="171450" indent="-171450" eaLnBrk="1" hangingPunct="1">
              <a:lnSpc>
                <a:spcPct val="90000"/>
              </a:lnSpc>
            </a:pPr>
            <a:endParaRPr lang="de-CH">
              <a:cs typeface="Arial" charset="0"/>
            </a:endParaRPr>
          </a:p>
          <a:p>
            <a:pPr marL="171450" indent="-171450" eaLnBrk="1" hangingPunct="1">
              <a:lnSpc>
                <a:spcPct val="90000"/>
              </a:lnSpc>
            </a:pPr>
            <a:endParaRPr lang="de-CH">
              <a:cs typeface="Arial" charset="0"/>
            </a:endParaRPr>
          </a:p>
          <a:p>
            <a:pPr marL="171450" indent="-171450" eaLnBrk="1" hangingPunct="1">
              <a:lnSpc>
                <a:spcPct val="90000"/>
              </a:lnSpc>
            </a:pPr>
            <a:r>
              <a:rPr lang="de-CH">
                <a:cs typeface="Arial" charset="0"/>
              </a:rPr>
              <a:t>Die Jungen öffnen die Augen ab dem 5. bis 7. Tag. Wegen der unterschiedlichen Bebrütungsdauer sind die Jungen unterschiedlich gross. </a:t>
            </a:r>
          </a:p>
          <a:p>
            <a:pPr marL="171450" indent="-171450">
              <a:buFontTx/>
              <a:buChar char="-"/>
            </a:pPr>
            <a:endParaRPr lang="de-CH">
              <a:cs typeface="Arial" charset="0"/>
            </a:endParaRPr>
          </a:p>
          <a:p>
            <a:pPr marL="171450" indent="-171450">
              <a:buFontTx/>
              <a:buChar char="-"/>
            </a:pPr>
            <a:endParaRPr lang="de-CH">
              <a:cs typeface="Arial" charset="0"/>
            </a:endParaRPr>
          </a:p>
          <a:p>
            <a:pPr marL="171450" indent="-171450">
              <a:buFontTx/>
              <a:buChar char="-"/>
            </a:pPr>
            <a:endParaRPr lang="de-DE">
              <a:cs typeface="ＭＳ Ｐゴシック" charset="0"/>
            </a:endParaRPr>
          </a:p>
          <a:p>
            <a:pPr marL="171450" indent="-171450">
              <a:buFontTx/>
              <a:buChar char="-"/>
            </a:pPr>
            <a:endParaRPr lang="de-DE">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Ro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de-CH">
                <a:cs typeface="Arial" charset="0"/>
              </a:rPr>
              <a:t>Die Jungen klettern aus den Nest ab dem 21. Tag, sitzen auf Ästen herum</a:t>
            </a:r>
          </a:p>
          <a:p>
            <a:pPr eaLnBrk="1" hangingPunct="1">
              <a:lnSpc>
                <a:spcPct val="90000"/>
              </a:lnSpc>
            </a:pPr>
            <a:r>
              <a:rPr lang="de-CH">
                <a:cs typeface="Arial" charset="0"/>
              </a:rPr>
              <a:t>zerteilen Mäuse ab dem 21. Tag</a:t>
            </a:r>
          </a:p>
          <a:p>
            <a:pPr eaLnBrk="1" hangingPunct="1">
              <a:lnSpc>
                <a:spcPct val="90000"/>
              </a:lnSpc>
            </a:pPr>
            <a:r>
              <a:rPr lang="de-CH">
                <a:cs typeface="Arial" charset="0"/>
              </a:rPr>
              <a:t>Flugversuche ab der 4. Woche</a:t>
            </a:r>
          </a:p>
          <a:p>
            <a:pPr eaLnBrk="1" hangingPunct="1">
              <a:lnSpc>
                <a:spcPct val="90000"/>
              </a:lnSpc>
            </a:pPr>
            <a:r>
              <a:rPr lang="de-CH">
                <a:cs typeface="Arial" charset="0"/>
              </a:rPr>
              <a:t>erfolgreiche Mäusejagden ab der 10. Woche</a:t>
            </a:r>
          </a:p>
          <a:p>
            <a:pPr eaLnBrk="1" hangingPunct="1">
              <a:lnSpc>
                <a:spcPct val="90000"/>
              </a:lnSpc>
            </a:pPr>
            <a:endParaRPr lang="de-CH">
              <a:cs typeface="Arial" charset="0"/>
            </a:endParaRPr>
          </a:p>
          <a:p>
            <a:pPr eaLnBrk="1" hangingPunct="1">
              <a:lnSpc>
                <a:spcPct val="90000"/>
              </a:lnSpc>
            </a:pPr>
            <a:endParaRPr lang="de-CH">
              <a:cs typeface="Arial" charset="0"/>
            </a:endParaRPr>
          </a:p>
          <a:p>
            <a:pPr eaLnBrk="1" hangingPunct="1">
              <a:lnSpc>
                <a:spcPct val="90000"/>
              </a:lnSpc>
            </a:pPr>
            <a:endParaRPr lang="de-CH">
              <a:cs typeface="Arial" charset="0"/>
            </a:endParaRPr>
          </a:p>
          <a:p>
            <a:endParaRPr lang="de-DE">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Ro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171450" indent="-171450" eaLnBrk="1" hangingPunct="1">
              <a:lnSpc>
                <a:spcPct val="90000"/>
              </a:lnSpc>
              <a:buFontTx/>
              <a:buChar char="-"/>
            </a:pPr>
            <a:endParaRPr lang="fr-CH">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Ro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de-CH">
                <a:cs typeface="Arial" charset="0"/>
              </a:rPr>
              <a:t>Laut fiepend rufen junge Ästlinge nach ihren Eltern und betteln um Futter. Fällt einer der noch nicht flugfähigen Ästlinge herunter, so ist er in der Lage mit seinen scharfen Krallen und dem Schnabel wieder senkrecht Baumstämme hinaufzuklettern. Ästlinge sollten keinesfalls mitgenommen werden, wenn man sie im Wald am Boden findet, sondern höchstens wieder auf einen Ast gesetzt werden. Vorsicht vor sehr scharfen Krallen und Schnabel.</a:t>
            </a:r>
          </a:p>
          <a:p>
            <a:pPr eaLnBrk="1" hangingPunct="1">
              <a:lnSpc>
                <a:spcPct val="90000"/>
              </a:lnSpc>
            </a:pPr>
            <a:endParaRPr lang="de-CH">
              <a:cs typeface="Arial" charset="0"/>
            </a:endParaRPr>
          </a:p>
          <a:p>
            <a:pPr eaLnBrk="1" hangingPunct="1">
              <a:lnSpc>
                <a:spcPct val="90000"/>
              </a:lnSpc>
            </a:pPr>
            <a:endParaRPr lang="de-CH">
              <a:cs typeface="Arial" charset="0"/>
            </a:endParaRPr>
          </a:p>
          <a:p>
            <a:pPr eaLnBrk="1" hangingPunct="1">
              <a:lnSpc>
                <a:spcPct val="90000"/>
              </a:lnSpc>
            </a:pPr>
            <a:endParaRPr lang="de-CH">
              <a:cs typeface="Arial" charset="0"/>
            </a:endParaRPr>
          </a:p>
          <a:p>
            <a:endParaRPr lang="de-DE">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Ro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cs typeface="ＭＳ Ｐゴシック" charset="0"/>
              </a:rPr>
              <a:t>Die Jungen wandern nach dem Selbständigwerden bis mehrere Hundert Kilometer ab, kommen aber zum Brüten wieder in einen Umkreis von max. 50km zum Brutort zurück.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Ro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cs typeface="ＭＳ Ｐゴシック" charset="0"/>
              </a:rPr>
              <a:t>Marder, Uhu, Fuchs, Kolkrabe, Habicht, Dachs stellen vor allem Jungvögeln nach. Uhu und Habicht können aber auch adulte Waldohreulen erbeuten.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Ro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cs typeface="ＭＳ Ｐゴシック" charset="0"/>
              </a:rPr>
              <a:t>Im Winter können sich bis zu einem Dutzend Waldohreulen auf gemeinsamen Schlafbäumen treffen. Diese können durchaus auch im Siedlungsraum stehen.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Ro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cs typeface="ＭＳ Ｐゴシック" charset="0"/>
              </a:rPr>
              <a:t>Stromschlag und Kollisionen mit Freileitungen sind eine der häufigeren Todesursachen bei Waldohreulen. Ebenso verfangen sich Waldohreulen auch in Stacheldrahtzäunen.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Ro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cs typeface="ＭＳ Ｐゴシック" charset="0"/>
              </a:rPr>
              <a:t>Bei ihren Jagdflügen werden Waldohreulen oftmals auch Opfer des Strassenverkehrs.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Ro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cs typeface="ＭＳ Ｐゴシック" charset="0"/>
              </a:rPr>
              <a:t>In der Schweiz werden sehr viele Pestizide eingesetzt. Die in verschiedenen Pestiziden enthaltenen langlebigen organischen Schadstoffe werden in der Natur abgelagert und während Jahrzehnten angereichert. Zahlreiche Pestizide beinhalten zudem hormonell wirksame Stoffe, welche sich direkt auf die Fortpflanzung von Tieren auswirken.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Ro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cs typeface="ＭＳ Ｐゴシック" charset="0"/>
              </a:rPr>
              <a:t>Die Intensivierung der Landwirtschaft führt dazu, dass Hecken und Feldgehölze vielerorts abgeräumt wurden, Wiesen und Äcker intensiv und grossflächig bewirtschaftet werden. Damit verschwindet das Nahrungsangebot an Kleinsäugern weitgehend aus der Kulturlandschaft.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Rot="1" noChangeArrowheads="1" noTextEdit="1"/>
          </p:cNvSpPr>
          <p:nvPr>
            <p:ph type="sldImg"/>
          </p:nvPr>
        </p:nvSpPr>
        <p:spPr>
          <a:ln/>
        </p:spPr>
      </p:sp>
      <p:sp>
        <p:nvSpPr>
          <p:cNvPr id="79875" name="Rectangle 3"/>
          <p:cNvSpPr>
            <a:spLocks noGrp="1" noChangeArrowheads="1"/>
          </p:cNvSpPr>
          <p:nvPr>
            <p:ph type="body" idx="1"/>
          </p:nvPr>
        </p:nvSpPr>
        <p:spPr>
          <a:ln/>
        </p:spPr>
        <p:txBody>
          <a:bodyPr/>
          <a:lstStyle/>
          <a:p>
            <a:pPr>
              <a:spcBef>
                <a:spcPct val="50000"/>
              </a:spcBef>
              <a:defRPr/>
            </a:pPr>
            <a:r>
              <a:rPr lang="de-DE" dirty="0" smtClean="0">
                <a:ea typeface="Arial" charset="0"/>
                <a:cs typeface="Arial" charset="0"/>
              </a:rPr>
              <a:t>Dichter Hochwald mit intensiv genutztem Kulturland angrenzend</a:t>
            </a:r>
          </a:p>
          <a:p>
            <a:pPr>
              <a:spcBef>
                <a:spcPct val="50000"/>
              </a:spcBef>
              <a:defRPr/>
            </a:pPr>
            <a:r>
              <a:rPr lang="de-DE" dirty="0" smtClean="0">
                <a:ea typeface="Arial" charset="0"/>
                <a:cs typeface="Arial" charset="0"/>
              </a:rPr>
              <a:t> keine geeigneten Tageseinstandsplätze</a:t>
            </a:r>
          </a:p>
          <a:p>
            <a:pPr>
              <a:spcBef>
                <a:spcPct val="50000"/>
              </a:spcBef>
              <a:defRPr/>
            </a:pPr>
            <a:r>
              <a:rPr lang="de-DE" dirty="0" smtClean="0">
                <a:ea typeface="Arial" charset="0"/>
                <a:cs typeface="Arial" charset="0"/>
              </a:rPr>
              <a:t>wenige Nistplätze</a:t>
            </a:r>
          </a:p>
          <a:p>
            <a:pPr>
              <a:spcBef>
                <a:spcPct val="50000"/>
              </a:spcBef>
              <a:defRPr/>
            </a:pPr>
            <a:r>
              <a:rPr lang="de-DE" dirty="0" smtClean="0">
                <a:ea typeface="Arial" charset="0"/>
                <a:cs typeface="Arial" charset="0"/>
              </a:rPr>
              <a:t>eine kleine Feldmauspopulation</a:t>
            </a:r>
          </a:p>
          <a:p>
            <a:pPr>
              <a:spcBef>
                <a:spcPct val="50000"/>
              </a:spcBef>
              <a:buFontTx/>
              <a:buChar char="•"/>
              <a:defRPr/>
            </a:pPr>
            <a:endParaRPr lang="de-DE" dirty="0" smtClean="0">
              <a:ea typeface="Arial" charset="0"/>
              <a:cs typeface="Arial" charset="0"/>
            </a:endParaRPr>
          </a:p>
          <a:p>
            <a:pPr marL="271463" indent="-271463">
              <a:spcBef>
                <a:spcPct val="50000"/>
              </a:spcBef>
              <a:defRPr/>
            </a:pPr>
            <a:r>
              <a:rPr lang="de-DE" dirty="0" smtClean="0">
                <a:ea typeface="Arial" charset="0"/>
                <a:cs typeface="Arial" charset="0"/>
              </a:rPr>
              <a:t>Übergang Wald -    Kulturland über Dutzende Meter mit lichten Waldteilen und extensiv genutztem </a:t>
            </a:r>
            <a:r>
              <a:rPr lang="de-DE" dirty="0" err="1" smtClean="0">
                <a:ea typeface="Arial" charset="0"/>
                <a:cs typeface="Arial" charset="0"/>
              </a:rPr>
              <a:t>Wiesland</a:t>
            </a:r>
            <a:r>
              <a:rPr lang="de-DE" dirty="0" smtClean="0">
                <a:ea typeface="Arial" charset="0"/>
                <a:cs typeface="Arial" charset="0"/>
              </a:rPr>
              <a:t> mit Hecken</a:t>
            </a:r>
          </a:p>
          <a:p>
            <a:pPr marL="271463" indent="-271463">
              <a:spcBef>
                <a:spcPct val="50000"/>
              </a:spcBef>
              <a:defRPr/>
            </a:pPr>
            <a:r>
              <a:rPr lang="de-DE" dirty="0" smtClean="0">
                <a:ea typeface="Arial" charset="0"/>
                <a:cs typeface="Arial" charset="0"/>
              </a:rPr>
              <a:t>Nistplätze im lichten Wald</a:t>
            </a:r>
          </a:p>
          <a:p>
            <a:pPr marL="271463" indent="-271463">
              <a:spcBef>
                <a:spcPct val="50000"/>
              </a:spcBef>
              <a:defRPr/>
            </a:pPr>
            <a:r>
              <a:rPr lang="de-DE" dirty="0" smtClean="0">
                <a:ea typeface="Arial" charset="0"/>
                <a:cs typeface="Arial" charset="0"/>
              </a:rPr>
              <a:t>Tageseinstandsplätze in Feldgehölzen</a:t>
            </a:r>
          </a:p>
          <a:p>
            <a:pPr marL="271463" indent="-271463">
              <a:spcBef>
                <a:spcPct val="50000"/>
              </a:spcBef>
              <a:defRPr/>
            </a:pPr>
            <a:r>
              <a:rPr lang="de-DE" dirty="0" smtClean="0">
                <a:ea typeface="Arial" charset="0"/>
                <a:cs typeface="Arial" charset="0"/>
              </a:rPr>
              <a:t>ein breites Angebot an Nahrung wie Feldmäuse, im extensiv genutzten Kulturland</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Rot="1" noChangeArrowheads="1" noTextEdit="1"/>
          </p:cNvSpPr>
          <p:nvPr>
            <p:ph type="sldImg"/>
          </p:nvPr>
        </p:nvSpPr>
        <p:spPr>
          <a:ln/>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cs typeface="ＭＳ Ｐゴシック" charset="0"/>
              </a:rPr>
              <a:t>Halboffene Übergangsbereiche zwischen Hochwald und Ackerland waren bis ins 19. Jahrhundert weit verbreitet und boten zahlreichen Tier- und Pflanzenarten ideale Lebensbedingungen. Im Wald gab es lichte Bestände durch die Mittelwaldnutzung und durch Beweidung. Das angrenzende Kulturland hatte Hecken, Einzelbäume, Obstbäume und Magerwiesen. </a:t>
            </a:r>
          </a:p>
          <a:p>
            <a:endParaRPr lang="de-DE">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Ro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de-CH">
                <a:cs typeface="ＭＳ Ｐゴシック" charset="0"/>
              </a:rPr>
              <a:t>- mittelgrosse, schlanke Eule (34 - 38 cm), ähnlich Uhu aber deutlich kleiner </a:t>
            </a:r>
          </a:p>
          <a:p>
            <a:pPr eaLnBrk="1" hangingPunct="1">
              <a:lnSpc>
                <a:spcPct val="90000"/>
              </a:lnSpc>
            </a:pPr>
            <a:r>
              <a:rPr lang="de-CH">
                <a:cs typeface="ＭＳ Ｐゴシック" charset="0"/>
              </a:rPr>
              <a:t>- Männchen sind etwas kleiner als die Weibchen (sog. Geschlechtsdimorphismus)</a:t>
            </a:r>
          </a:p>
          <a:p>
            <a:pPr eaLnBrk="1" hangingPunct="1">
              <a:lnSpc>
                <a:spcPct val="90000"/>
              </a:lnSpc>
            </a:pPr>
            <a:r>
              <a:rPr lang="de-CH">
                <a:cs typeface="ＭＳ Ｐゴシック" charset="0"/>
              </a:rPr>
              <a:t>- lange, oft steil aufgerichteten Federohren, welche allerdings keinen Zusammenhang mit dem eigentlichen Hörorgan haben</a:t>
            </a:r>
          </a:p>
          <a:p>
            <a:pPr eaLnBrk="1" hangingPunct="1">
              <a:lnSpc>
                <a:spcPct val="90000"/>
              </a:lnSpc>
            </a:pPr>
            <a:r>
              <a:rPr lang="de-CH">
                <a:cs typeface="ＭＳ Ｐゴシック" charset="0"/>
              </a:rPr>
              <a:t>- orangegelbe Augen</a:t>
            </a:r>
          </a:p>
          <a:p>
            <a:pPr eaLnBrk="1" hangingPunct="1">
              <a:lnSpc>
                <a:spcPct val="90000"/>
              </a:lnSpc>
            </a:pPr>
            <a:r>
              <a:rPr lang="de-CH">
                <a:cs typeface="ＭＳ Ｐゴシック" charset="0"/>
              </a:rPr>
              <a:t>- oberseits gelblichbraune Gefiederfärbung mit dunkler rindenähnlicher Marmorierung</a:t>
            </a:r>
          </a:p>
          <a:p>
            <a:endParaRPr lang="de-DE">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fld id="{3026C0C1-CC3A-5742-980E-8BEEFEE903F9}" type="slidenum">
              <a:rPr lang="de-CH" sz="1200">
                <a:cs typeface="Arial" charset="0"/>
              </a:rPr>
              <a:pPr eaLnBrk="1" hangingPunct="1"/>
              <a:t>40</a:t>
            </a:fld>
            <a:endParaRPr lang="de-CH" sz="1200">
              <a:cs typeface="Arial" charset="0"/>
            </a:endParaRPr>
          </a:p>
        </p:txBody>
      </p:sp>
      <p:sp>
        <p:nvSpPr>
          <p:cNvPr id="96259" name="Rectangle 2"/>
          <p:cNvSpPr>
            <a:spLocks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cs typeface="ＭＳ Ｐゴシック" charset="0"/>
              </a:rPr>
              <a:t>Frühere Wälder wurden im Umfeld der Dörfer meist beweidet und wiesen eine lückige, lichte Struktur auf. Im angrenzeden Kulturland gab es zudem Hecken, Feldgehölze und Obstbäume.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fld id="{BFD5108B-F51E-9A49-BFAF-6337FCA38ABF}" type="slidenum">
              <a:rPr lang="de-CH" sz="1200">
                <a:cs typeface="Arial" charset="0"/>
              </a:rPr>
              <a:pPr eaLnBrk="1" hangingPunct="1"/>
              <a:t>41</a:t>
            </a:fld>
            <a:endParaRPr lang="de-CH" sz="1200">
              <a:cs typeface="Arial" charset="0"/>
            </a:endParaRPr>
          </a:p>
        </p:txBody>
      </p:sp>
      <p:sp>
        <p:nvSpPr>
          <p:cNvPr id="98307" name="Rectangle 2"/>
          <p:cNvSpPr>
            <a:spLocks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cs typeface="ＭＳ Ｐゴシック" charset="0"/>
              </a:rPr>
              <a:t>Heute gibt es vor allem im Jura oder in den Alpen noch Bereiche mit einem vielfältigen Kulturland angrenzend an den Wald. Dieser ist aber meistens dicht und hochgewachsen. Auf diesem Bild sind erste Auflichtungen iinks im Bild erkennbar. Es wäre jedoch vorteilhaft, wenn vom Waldrand an 100-200 Meter tief ein lichter Wald entstehen könnte. Zusammen mit dem Kulturland ergäben sich dann wieder Flächen, welche für zahlreiche Arten Lebensraum bieten würden.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fld id="{D39AB951-DA77-3A4D-AAD1-6F107D55CEC3}" type="slidenum">
              <a:rPr lang="de-CH" sz="1200">
                <a:cs typeface="Arial" charset="0"/>
              </a:rPr>
              <a:pPr eaLnBrk="1" hangingPunct="1"/>
              <a:t>42</a:t>
            </a:fld>
            <a:endParaRPr lang="de-CH" sz="1200">
              <a:cs typeface="Arial" charset="0"/>
            </a:endParaRPr>
          </a:p>
        </p:txBody>
      </p:sp>
      <p:sp>
        <p:nvSpPr>
          <p:cNvPr id="100355" name="Rectangle 2"/>
          <p:cNvSpPr>
            <a:spLocks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cs typeface="ＭＳ Ｐゴシック" charset="0"/>
              </a:rPr>
              <a:t>Fitis, Neuntöter, Nachtigall, Gartengrasmücke, Grauspecht und Goldammer besiedelten neben Arten wie Wiedehopf, Wendehals oder Gartenrotschwanz die Übergangsbereiche Wald-Kulturland.</a:t>
            </a:r>
          </a:p>
          <a:p>
            <a:pPr eaLnBrk="1" hangingPunct="1"/>
            <a:r>
              <a:rPr lang="de-DE">
                <a:cs typeface="ＭＳ Ｐゴシック" charset="0"/>
              </a:rPr>
              <a:t>Neuntöter, Gartengrasmücke, Goldammer und Nachtigall bevorzugen eher buschreiche Elemente wie Hecken oder nachwachsende Büsche in einem Mittelwaldschlag. Die Gartengrasmücke ist in ihren Beständen in den letzten 20 Jahren massiv zurückgegangen, da genau dieser Lebensraum zunehmend fehlt. Die Waldohreule nistet gerne im Waldrandbereich und jagt Feldmäuse in der Kulturlandschaft. Der Grauspecht nistet gerne in Pionniergehölzen oder natürlichen Höhlen im Waldrandbereich und sucht Ameisen, Käfer und weitere Insekten als Nahrung. </a:t>
            </a:r>
          </a:p>
          <a:p>
            <a:pPr eaLnBrk="1" hangingPunct="1"/>
            <a:r>
              <a:rPr lang="de-DE">
                <a:cs typeface="ＭＳ Ｐゴシック" charset="0"/>
              </a:rPr>
              <a:t>Nebst dem Wiedehopf wissen auch Wendehals und Gartenrotschwanz den Höhlen- und Insektenreichtum zu schätzen. Der Ziegenmelker ist wohl die typischste Vogelart für einen halboffenen Wald und war bis ins 19. Jahrhundert auch im Mittelland häufig. Die letzten Bastionen hielt er bis in die zweite Hälfte des 20. Jahrhunderts an den südlichen Hängen des Juras zwischen Biel und Genf und im Fricktal bis Basel. Heute finden sich nur noch Bestände im Bündnerland, Tessin und Wallis.</a:t>
            </a:r>
            <a:endParaRPr lang="de-CH">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fld id="{24D6DC2F-F2C5-9D47-A09E-DBDBE1A330B4}" type="slidenum">
              <a:rPr lang="de-CH" sz="1200">
                <a:cs typeface="Arial" charset="0"/>
              </a:rPr>
              <a:pPr eaLnBrk="1" hangingPunct="1"/>
              <a:t>43</a:t>
            </a:fld>
            <a:endParaRPr lang="de-CH" sz="1200">
              <a:cs typeface="Arial" charset="0"/>
            </a:endParaRPr>
          </a:p>
        </p:txBody>
      </p:sp>
      <p:sp>
        <p:nvSpPr>
          <p:cNvPr id="102403" name="Rectangle 2"/>
          <p:cNvSpPr>
            <a:spLocks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cs typeface="ＭＳ Ｐゴシック" charset="0"/>
              </a:rPr>
              <a:t>Die Übergangsbereiche Wald-Kulturland sind sehr artenreich. An den alten Eichen in Wildenstein, den Überresten eines alten Wittwaldes, fanden sich über 140 Flechtenarten und 20 Pilzarten. Pracht- und Bockkäferlarven lieben alte, freistehende Bäume als Larvenhabitat, ein Teil der adulten Tiere auch den Blütenreichtum in den extensiv genutzten Wiesen darunter. Der Hirschkäfer, dessen Larven sich zwischen 3-8 Jahre im morschen Holz verschiedener besonnter Laubbäume entwickeln, labt sich an Saftflüssen von alten Eichen. In warmen Gegenden mit mageren Böden sind breite, halboffene Übergangsbereiche Wald-Kulturland ein Paradies für Ameisen und Wildbienen ebenso für zahlreiche Nacht- und Tagfalter wie z.B. der Gelbringfalter, der Baumweissling oder das Rotbraune Ochsenauge. Fast alle Reptilienarten halten sich ebenfalls gerne in halboffenen, besonnten und strukturreichen Lebensräumen auf. Auch Gämse, Reh, Hase und Hirsch äsen oft da. Lichte Wälder haben fast doppelt soviele Pflanzenarten als dunkle Hochwälder. Insbesondere Orchideen blühen nach Auflichtungen oftmals wieder. Extensiv genutzte Wiesen im Kulturland haben auch einen grossen Insektenreichtum. </a:t>
            </a:r>
            <a:endParaRPr lang="de-CH">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Ro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4" eaLnBrk="1" hangingPunct="1">
              <a:spcBef>
                <a:spcPct val="0"/>
              </a:spcBef>
            </a:pPr>
            <a:r>
              <a:rPr lang="de-DE">
                <a:ea typeface="ＭＳ Ｐゴシック" charset="0"/>
                <a:cs typeface="ＭＳ Ｐゴシック" charset="0"/>
              </a:rPr>
              <a:t>Ständig lichte Wälder müssen durch Mahd oder Beweidung offen gehalten werden, sind aber sehr reich an Pflanzen- und Insektenarten. Zusammen mit einem grösseren Streifen strukturreichem Kulturland bieten sie auch selteneren Vogelarten wie Gartenrotschwanz, Wiedehopf, Grauspecht etc. wieder einen Lebensraum.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Ro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de-DE">
                <a:cs typeface="ＭＳ Ｐゴシック" charset="0"/>
              </a:rPr>
              <a:t>Auflichtungen werden heute im Zusammenhang mit Energieholznutzungen und entlang von Strassen gemacht..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fld id="{A55F40E7-8686-E544-946D-DFC2B257D45D}" type="slidenum">
              <a:rPr lang="de-CH" sz="1200">
                <a:cs typeface="Arial" charset="0"/>
              </a:rPr>
              <a:pPr eaLnBrk="1" hangingPunct="1"/>
              <a:t>46</a:t>
            </a:fld>
            <a:endParaRPr lang="de-CH" sz="1200">
              <a:cs typeface="Arial" charset="0"/>
            </a:endParaRPr>
          </a:p>
        </p:txBody>
      </p:sp>
      <p:sp>
        <p:nvSpPr>
          <p:cNvPr id="108547" name="Rectangle 2"/>
          <p:cNvSpPr>
            <a:spLocks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cs typeface="ＭＳ Ｐゴシック" charset="0"/>
              </a:rPr>
              <a:t>In lichten Wäldern können Eichen, Kirschbäume oder wie hier Elsbeeren gezogen werden, welche wertvolles Holz liefern.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Ro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CH">
                <a:cs typeface="ＭＳ Ｐゴシック" charset="0"/>
              </a:rPr>
              <a:t>Beispiel aus Franken, 250ha Mittelwald, alle Jahre werden 10ha geschlagen, vor allem Energieholz, auf diesen Flächen hat es u.a. auch Ortolane, Mittelspecht, zahlreiche Schmetterlingsarten und eine sehr reichhaltige Krautschicht. Ein Waldbild, dass mit zunehmender Energieholznutzung auch bei uns wieder grösserflächig möglich wird?</a:t>
            </a:r>
          </a:p>
          <a:p>
            <a:endParaRPr lang="de-DE">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Ro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CH">
                <a:cs typeface="ＭＳ Ｐゴシック" charset="0"/>
              </a:rPr>
              <a:t>Wichtig bei allen Schlägen für lichte Wälder oder Mittelwälder ist, dass pro Hektare circa 10 Biotopbäume, d.h. dicke, alte Bäume stehen bleiben und circa 30m3 Totholz auf der Fläche verbleibt. Damit kann der Wert für die Biodiversität massiv gesteigert werden, da diese beiden Strukturen zahlreiche Tierarten beherbergen. </a:t>
            </a:r>
          </a:p>
          <a:p>
            <a:endParaRPr lang="de-DE">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Ro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cs typeface="ＭＳ Ｐゴシック" charset="0"/>
              </a:rPr>
              <a:t>- Heckenlandschaften und Feldgehölze mit Magerwiesen bieten im angrenzenden Kulturland Einstandsplätze und Nahrung für die Waldohreule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Rot="1" noChangeArrowheads="1" noTextEdit="1"/>
          </p:cNvSpPr>
          <p:nvPr>
            <p:ph type="sldImg"/>
          </p:nvPr>
        </p:nvSpPr>
        <p:spPr>
          <a:ln/>
        </p:spPr>
      </p:sp>
      <p:sp>
        <p:nvSpPr>
          <p:cNvPr id="24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de-DE">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Ro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r>
              <a:rPr lang="de-DE">
                <a:cs typeface="ＭＳ Ｐゴシック" charset="0"/>
              </a:rPr>
              <a:t>Buntbrachen bieten vielen Pflanzen und Tieren der Agrarlandschaft Lebensraum. Darunter auch zahlreichen Nützlingen, welche im angrenzenden Kulturland Schädlinge fressen. Die Waldohreule jagt auch gerne Mäuse neben Buntbrachen. Obstgärten mit extensiv genutzten Wiesen oder Weiden sind ebenfalls Elemente eines Übergangsbereiches.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Ro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cs typeface="ＭＳ Ｐゴシック" charset="0"/>
              </a:rPr>
              <a:t>Kleinstrukturen wie Stein- und Asthaufen, kleine Buschgruppen, extensiv genutzte Borde bieten Kleinsäugern und zahlreichen Insekten Nahrung und Lebensraum. </a:t>
            </a:r>
          </a:p>
          <a:p>
            <a:r>
              <a:rPr lang="de-DE">
                <a:cs typeface="ＭＳ Ｐゴシック" charset="0"/>
              </a:rPr>
              <a:t>Buschzonen wie diese Waldnase sind Lebensräume für Gartengrasmücken oder Nachtigall</a:t>
            </a:r>
          </a:p>
          <a:p>
            <a:r>
              <a:rPr lang="de-DE">
                <a:cs typeface="ＭＳ Ｐゴシック" charset="0"/>
              </a:rPr>
              <a:t>Mit Nisthilfen kann in Übergangsbereichen Wald-Kulturland das Nistplatzangebot für seltene Arten wie Gartenrotschwanz, Wendehals, evtl. Wiedehopf vergrössert werden.  Oftmals fehlen die geeigneten Höhlen in den Lebensräumen.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Ro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de-DE">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fld id="{CB6CD801-A9C7-6344-A67F-25451596AEA5}" type="slidenum">
              <a:rPr lang="de-CH" sz="1200"/>
              <a:pPr eaLnBrk="1" hangingPunct="1"/>
              <a:t>53</a:t>
            </a:fld>
            <a:endParaRPr lang="de-CH" sz="1200"/>
          </a:p>
        </p:txBody>
      </p:sp>
      <p:sp>
        <p:nvSpPr>
          <p:cNvPr id="122883" name="Rectangle 2"/>
          <p:cNvSpPr>
            <a:spLocks noRo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de-DE">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Rot="1" noChangeArrowheads="1" noTextEdit="1"/>
          </p:cNvSpPr>
          <p:nvPr>
            <p:ph type="sldImg"/>
          </p:nvPr>
        </p:nvSpPr>
        <p:spPr>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de-DE">
                <a:cs typeface="ＭＳ Ｐゴシック" charset="0"/>
              </a:rPr>
              <a:t>Ein geräuschloser Flug ist das Erfolgsrezept der Waldohreule beim Jagen.</a:t>
            </a:r>
          </a:p>
          <a:p>
            <a:pPr marL="171450" indent="-171450">
              <a:buFontTx/>
              <a:buChar char="-"/>
            </a:pPr>
            <a:r>
              <a:rPr lang="de-DE">
                <a:cs typeface="ＭＳ Ｐゴシック" charset="0"/>
              </a:rPr>
              <a:t>Handschwingen und Armschwingen weisen auf der Aussenseite eine feine Zahnung auf, welche kleine Luftverwirbelungen erzeugt. Dadurch gibt es keine Fluggeräusche.</a:t>
            </a:r>
          </a:p>
          <a:p>
            <a:pPr marL="171450" indent="-171450">
              <a:buFontTx/>
              <a:buChar char="-"/>
            </a:pPr>
            <a:r>
              <a:rPr lang="de-DE">
                <a:cs typeface="ＭＳ Ｐゴシック" charset="0"/>
              </a:rPr>
              <a:t>Die Federn sind mit einer samtartigen Struktur überzogen, welche Reibungsgeräusche verhindert.</a:t>
            </a:r>
          </a:p>
          <a:p>
            <a:pPr marL="171450" indent="-171450">
              <a:buFontTx/>
              <a:buChar char="-"/>
            </a:pPr>
            <a:r>
              <a:rPr lang="de-DE">
                <a:cs typeface="ＭＳ Ｐゴシック" charset="0"/>
              </a:rPr>
              <a:t>Der Federflaum am Bauch wirkt ebenfalls geräuschhemmend</a:t>
            </a:r>
          </a:p>
          <a:p>
            <a:pPr marL="171450" indent="-171450">
              <a:buFontTx/>
              <a:buChar char="-"/>
            </a:pPr>
            <a:endParaRPr lang="de-DE">
              <a:cs typeface="ＭＳ Ｐゴシック" charset="0"/>
            </a:endParaRPr>
          </a:p>
          <a:p>
            <a:pPr marL="171450" indent="-171450">
              <a:buFontTx/>
              <a:buChar char="-"/>
            </a:pPr>
            <a:r>
              <a:rPr lang="de-DE">
                <a:cs typeface="ＭＳ Ｐゴシック" charset="0"/>
              </a:rPr>
              <a:t>Dank der Flugruhe kann die Waldohreule Ihre Beute selbst im Flug mit dem Gehör orten.</a:t>
            </a:r>
          </a:p>
          <a:p>
            <a:pPr marL="171450" indent="-171450">
              <a:buFontTx/>
              <a:buChar char="-"/>
            </a:pPr>
            <a:r>
              <a:rPr lang="de-DE">
                <a:cs typeface="ＭＳ Ｐゴシック" charset="0"/>
              </a:rPr>
              <a:t>Die verhüllende Dunkelheit gibt dem Beutetier eine trügerische Sicherheit.</a:t>
            </a:r>
          </a:p>
          <a:p>
            <a:pPr marL="171450" indent="-171450">
              <a:buFontTx/>
              <a:buChar char="-"/>
            </a:pPr>
            <a:r>
              <a:rPr lang="de-DE">
                <a:cs typeface="ＭＳ Ｐゴシック" charset="0"/>
              </a:rPr>
              <a:t>Die Waldohreule benötigt keine hohe Fluggeschwindigkeit zur Beutegreifung. 10 bis 15 kmh reichen aus.</a:t>
            </a:r>
          </a:p>
          <a:p>
            <a:pPr marL="171450" indent="-171450">
              <a:buFontTx/>
              <a:buChar char="-"/>
            </a:pPr>
            <a:endParaRPr lang="de-DE">
              <a:cs typeface="ＭＳ Ｐゴシック" charset="0"/>
            </a:endParaRPr>
          </a:p>
          <a:p>
            <a:pPr marL="171450" indent="-171450">
              <a:buFontTx/>
              <a:buChar char="-"/>
            </a:pPr>
            <a:endParaRPr lang="de-DE">
              <a:cs typeface="ＭＳ Ｐゴシック" charset="0"/>
            </a:endParaRPr>
          </a:p>
          <a:p>
            <a:pPr marL="171450" indent="-171450">
              <a:buFontTx/>
              <a:buChar char="-"/>
            </a:pPr>
            <a:endParaRPr lang="de-DE">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Ro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r>
              <a:rPr lang="de-DE">
                <a:cs typeface="ＭＳ Ｐゴシック" charset="0"/>
              </a:rPr>
              <a:t>Die Waldohreule liebt halboffene Lebensräume mit Baumhecken, Feldgehölzen, Obstgärten mit extensiv genutztem Unternutzen und lichten Waldrändern. </a:t>
            </a:r>
          </a:p>
          <a:p>
            <a:pPr marL="171450" indent="-171450">
              <a:buFontTx/>
              <a:buChar char="-"/>
            </a:pPr>
            <a:endParaRPr lang="de-DE">
              <a:cs typeface="ＭＳ Ｐゴシック" charset="0"/>
            </a:endParaRPr>
          </a:p>
          <a:p>
            <a:pPr marL="171450" indent="-171450">
              <a:buFontTx/>
              <a:buChar char="-"/>
            </a:pPr>
            <a:endParaRPr lang="de-DE">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Ro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endParaRPr lang="de-DE">
              <a:cs typeface="ＭＳ Ｐゴシック" charset="0"/>
            </a:endParaRPr>
          </a:p>
          <a:p>
            <a:pPr marL="171450" indent="-171450">
              <a:buFontTx/>
              <a:buChar char="-"/>
            </a:pPr>
            <a:r>
              <a:rPr lang="de-DE">
                <a:cs typeface="ＭＳ Ｐゴシック" charset="0"/>
              </a:rPr>
              <a:t>Extensiv genutzte Wiesen gewähren ebenfalls ein gutes Angebot an Mäusen. Auf den Föhren im Hintergrund finden sich Krähennester als Brutplatz. </a:t>
            </a:r>
          </a:p>
          <a:p>
            <a:pPr marL="171450" indent="-171450">
              <a:buFontTx/>
              <a:buChar char="-"/>
            </a:pPr>
            <a:endParaRPr lang="de-DE">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Ro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de-DE">
                <a:cs typeface="ＭＳ Ｐゴシック" charset="0"/>
              </a:rPr>
              <a:t>Im Umfeld von Buntbrachen findet die Waldohreule genügend Nahrung, ebenso auf kurzrasigem Weideland. </a:t>
            </a:r>
          </a:p>
          <a:p>
            <a:pPr marL="171450" indent="-171450">
              <a:buFontTx/>
              <a:buChar char="-"/>
            </a:pPr>
            <a:endParaRPr lang="de-DE">
              <a:cs typeface="ＭＳ Ｐゴシック" charset="0"/>
            </a:endParaRPr>
          </a:p>
          <a:p>
            <a:pPr marL="171450" indent="-171450">
              <a:buFontTx/>
              <a:buChar char="-"/>
            </a:pPr>
            <a:endParaRPr lang="de-DE">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CH" smtClean="0"/>
              <a:t>Mastertitelformat bearbeiten</a:t>
            </a:r>
            <a:endParaRPr lang="de-CH"/>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CH" smtClean="0"/>
              <a:t>Master-Untertitelformat bearbeiten</a:t>
            </a:r>
            <a:endParaRPr lang="de-CH"/>
          </a:p>
        </p:txBody>
      </p:sp>
    </p:spTree>
    <p:extLst>
      <p:ext uri="{BB962C8B-B14F-4D97-AF65-F5344CB8AC3E}">
        <p14:creationId xmlns:p14="http://schemas.microsoft.com/office/powerpoint/2010/main" val="1934825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mtClean="0"/>
              <a:t>Mastertitelformat bearbeiten</a:t>
            </a:r>
            <a:endParaRPr lang="de-CH"/>
          </a:p>
        </p:txBody>
      </p:sp>
      <p:sp>
        <p:nvSpPr>
          <p:cNvPr id="3" name="Vertikaler Textplatzhalter 2"/>
          <p:cNvSpPr>
            <a:spLocks noGrp="1"/>
          </p:cNvSpPr>
          <p:nvPr>
            <p:ph type="body" orient="vert" idx="1"/>
          </p:nvPr>
        </p:nvSpPr>
        <p:spPr/>
        <p:txBody>
          <a:bodyPr vert="eaVert"/>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CH"/>
          </a:p>
        </p:txBody>
      </p:sp>
    </p:spTree>
    <p:extLst>
      <p:ext uri="{BB962C8B-B14F-4D97-AF65-F5344CB8AC3E}">
        <p14:creationId xmlns:p14="http://schemas.microsoft.com/office/powerpoint/2010/main" val="2237273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38925" y="908050"/>
            <a:ext cx="2058988" cy="5545138"/>
          </a:xfrm>
        </p:spPr>
        <p:txBody>
          <a:bodyPr vert="eaVert"/>
          <a:lstStyle/>
          <a:p>
            <a:r>
              <a:rPr lang="de-CH" smtClean="0"/>
              <a:t>Mastertitelformat bearbeiten</a:t>
            </a:r>
            <a:endParaRPr lang="de-CH"/>
          </a:p>
        </p:txBody>
      </p:sp>
      <p:sp>
        <p:nvSpPr>
          <p:cNvPr id="3" name="Vertikaler Textplatzhalter 2"/>
          <p:cNvSpPr>
            <a:spLocks noGrp="1"/>
          </p:cNvSpPr>
          <p:nvPr>
            <p:ph type="body" orient="vert" idx="1"/>
          </p:nvPr>
        </p:nvSpPr>
        <p:spPr>
          <a:xfrm>
            <a:off x="457200" y="908050"/>
            <a:ext cx="6029325" cy="5545138"/>
          </a:xfrm>
        </p:spPr>
        <p:txBody>
          <a:bodyPr vert="eaVert"/>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CH"/>
          </a:p>
        </p:txBody>
      </p:sp>
    </p:spTree>
    <p:extLst>
      <p:ext uri="{BB962C8B-B14F-4D97-AF65-F5344CB8AC3E}">
        <p14:creationId xmlns:p14="http://schemas.microsoft.com/office/powerpoint/2010/main" val="3379236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mtClean="0"/>
              <a:t>Mastertitelformat bearbeiten</a:t>
            </a:r>
            <a:endParaRPr lang="de-CH"/>
          </a:p>
        </p:txBody>
      </p:sp>
      <p:sp>
        <p:nvSpPr>
          <p:cNvPr id="3" name="Inhaltsplatzhalter 2"/>
          <p:cNvSpPr>
            <a:spLocks noGrp="1"/>
          </p:cNvSpPr>
          <p:nvPr>
            <p:ph idx="1"/>
          </p:nvPr>
        </p:nvSpPr>
        <p:spPr/>
        <p:txBody>
          <a:body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CH"/>
          </a:p>
        </p:txBody>
      </p:sp>
    </p:spTree>
    <p:extLst>
      <p:ext uri="{BB962C8B-B14F-4D97-AF65-F5344CB8AC3E}">
        <p14:creationId xmlns:p14="http://schemas.microsoft.com/office/powerpoint/2010/main" val="3248541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CH" smtClean="0"/>
              <a:t>Mastertitelformat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CH" smtClean="0"/>
              <a:t>Mastertextformat bearbeiten</a:t>
            </a:r>
          </a:p>
        </p:txBody>
      </p:sp>
    </p:spTree>
    <p:extLst>
      <p:ext uri="{BB962C8B-B14F-4D97-AF65-F5344CB8AC3E}">
        <p14:creationId xmlns:p14="http://schemas.microsoft.com/office/powerpoint/2010/main" val="2614128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mtClean="0"/>
              <a:t>Mastertitelformat bearbeiten</a:t>
            </a:r>
            <a:endParaRPr lang="de-CH"/>
          </a:p>
        </p:txBody>
      </p:sp>
      <p:sp>
        <p:nvSpPr>
          <p:cNvPr id="3" name="Inhaltsplatzhalter 2"/>
          <p:cNvSpPr>
            <a:spLocks noGrp="1"/>
          </p:cNvSpPr>
          <p:nvPr>
            <p:ph sz="half" idx="1"/>
          </p:nvPr>
        </p:nvSpPr>
        <p:spPr>
          <a:xfrm>
            <a:off x="468313" y="1628775"/>
            <a:ext cx="4038600" cy="4824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CH"/>
          </a:p>
        </p:txBody>
      </p:sp>
      <p:sp>
        <p:nvSpPr>
          <p:cNvPr id="4" name="Inhaltsplatzhalter 3"/>
          <p:cNvSpPr>
            <a:spLocks noGrp="1"/>
          </p:cNvSpPr>
          <p:nvPr>
            <p:ph sz="half" idx="2"/>
          </p:nvPr>
        </p:nvSpPr>
        <p:spPr>
          <a:xfrm>
            <a:off x="4659313" y="1628775"/>
            <a:ext cx="4038600" cy="4824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CH"/>
          </a:p>
        </p:txBody>
      </p:sp>
    </p:spTree>
    <p:extLst>
      <p:ext uri="{BB962C8B-B14F-4D97-AF65-F5344CB8AC3E}">
        <p14:creationId xmlns:p14="http://schemas.microsoft.com/office/powerpoint/2010/main" val="1147566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CH" smtClean="0"/>
              <a:t>Mastertitelformat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CH"/>
          </a:p>
        </p:txBody>
      </p:sp>
    </p:spTree>
    <p:extLst>
      <p:ext uri="{BB962C8B-B14F-4D97-AF65-F5344CB8AC3E}">
        <p14:creationId xmlns:p14="http://schemas.microsoft.com/office/powerpoint/2010/main" val="1735303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mtClean="0"/>
              <a:t>Mastertitelformat bearbeiten</a:t>
            </a:r>
            <a:endParaRPr lang="de-CH"/>
          </a:p>
        </p:txBody>
      </p:sp>
    </p:spTree>
    <p:extLst>
      <p:ext uri="{BB962C8B-B14F-4D97-AF65-F5344CB8AC3E}">
        <p14:creationId xmlns:p14="http://schemas.microsoft.com/office/powerpoint/2010/main" val="1792257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539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CH" smtClean="0"/>
              <a:t>Mastertitelformat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Mastertextformat bearbeiten</a:t>
            </a:r>
          </a:p>
        </p:txBody>
      </p:sp>
    </p:spTree>
    <p:extLst>
      <p:ext uri="{BB962C8B-B14F-4D97-AF65-F5344CB8AC3E}">
        <p14:creationId xmlns:p14="http://schemas.microsoft.com/office/powerpoint/2010/main" val="464565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CH" smtClean="0"/>
              <a:t>Mastertitelformat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Mastertextformat bearbeiten</a:t>
            </a:r>
          </a:p>
        </p:txBody>
      </p:sp>
    </p:spTree>
    <p:extLst>
      <p:ext uri="{BB962C8B-B14F-4D97-AF65-F5344CB8AC3E}">
        <p14:creationId xmlns:p14="http://schemas.microsoft.com/office/powerpoint/2010/main" val="175935071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0" y="0"/>
            <a:ext cx="9144000" cy="685800"/>
          </a:xfrm>
          <a:prstGeom prst="rect">
            <a:avLst/>
          </a:prstGeom>
          <a:solidFill>
            <a:srgbClr val="456B8F"/>
          </a:solidFill>
          <a:ln w="9525">
            <a:noFill/>
            <a:miter lim="800000"/>
            <a:headEnd/>
            <a:tailEnd/>
          </a:ln>
        </p:spPr>
        <p:txBody>
          <a:bodyPr wrap="none" anchor="ctr"/>
          <a:lstStyle/>
          <a:p>
            <a:pPr>
              <a:defRPr/>
            </a:pPr>
            <a:endParaRPr lang="de-DE" sz="1800">
              <a:ea typeface="Arial" charset="0"/>
              <a:cs typeface="Arial" charset="0"/>
            </a:endParaRPr>
          </a:p>
        </p:txBody>
      </p:sp>
      <p:sp>
        <p:nvSpPr>
          <p:cNvPr id="1027" name="Rectangle 3"/>
          <p:cNvSpPr>
            <a:spLocks noGrp="1" noChangeArrowheads="1"/>
          </p:cNvSpPr>
          <p:nvPr>
            <p:ph type="title"/>
          </p:nvPr>
        </p:nvSpPr>
        <p:spPr bwMode="auto">
          <a:xfrm>
            <a:off x="457200" y="908050"/>
            <a:ext cx="822960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de-CH"/>
              <a:t>Mastertitelformat bearbeiten</a:t>
            </a:r>
          </a:p>
        </p:txBody>
      </p:sp>
      <p:sp>
        <p:nvSpPr>
          <p:cNvPr id="1028" name="Rectangle 4"/>
          <p:cNvSpPr>
            <a:spLocks noGrp="1" noChangeArrowheads="1"/>
          </p:cNvSpPr>
          <p:nvPr>
            <p:ph type="body" idx="1"/>
          </p:nvPr>
        </p:nvSpPr>
        <p:spPr bwMode="auto">
          <a:xfrm>
            <a:off x="468313" y="1628775"/>
            <a:ext cx="8229600"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2053" name="Line 5"/>
          <p:cNvSpPr>
            <a:spLocks noChangeShapeType="1"/>
          </p:cNvSpPr>
          <p:nvPr/>
        </p:nvSpPr>
        <p:spPr bwMode="auto">
          <a:xfrm>
            <a:off x="0" y="609600"/>
            <a:ext cx="9144000" cy="3175"/>
          </a:xfrm>
          <a:prstGeom prst="line">
            <a:avLst/>
          </a:prstGeom>
          <a:noFill/>
          <a:ln w="19050">
            <a:solidFill>
              <a:schemeClr val="bg1"/>
            </a:solidFill>
            <a:round/>
            <a:headEnd/>
            <a:tailEnd/>
          </a:ln>
        </p:spPr>
        <p:txBody>
          <a:bodyPr/>
          <a:lstStyle/>
          <a:p>
            <a:pPr>
              <a:defRPr/>
            </a:pPr>
            <a:endParaRPr lang="de-CH">
              <a:ea typeface="ＭＳ Ｐゴシック" charset="-128"/>
              <a:cs typeface="ＭＳ Ｐゴシック" charset="-128"/>
            </a:endParaRPr>
          </a:p>
        </p:txBody>
      </p:sp>
      <p:sp>
        <p:nvSpPr>
          <p:cNvPr id="2054" name="Rectangle 8"/>
          <p:cNvSpPr>
            <a:spLocks noChangeArrowheads="1"/>
          </p:cNvSpPr>
          <p:nvPr/>
        </p:nvSpPr>
        <p:spPr bwMode="auto">
          <a:xfrm>
            <a:off x="0" y="6669088"/>
            <a:ext cx="9144000" cy="188912"/>
          </a:xfrm>
          <a:prstGeom prst="rect">
            <a:avLst/>
          </a:prstGeom>
          <a:solidFill>
            <a:srgbClr val="456B8F"/>
          </a:solidFill>
          <a:ln w="9525">
            <a:noFill/>
            <a:miter lim="800000"/>
            <a:headEnd/>
            <a:tailEnd/>
          </a:ln>
        </p:spPr>
        <p:txBody>
          <a:bodyPr wrap="none" anchor="ctr"/>
          <a:lstStyle/>
          <a:p>
            <a:pPr>
              <a:defRPr/>
            </a:pPr>
            <a:endParaRPr lang="de-DE" sz="1800">
              <a:ea typeface="Arial" charset="0"/>
              <a:cs typeface="Arial" charset="0"/>
            </a:endParaRPr>
          </a:p>
        </p:txBody>
      </p:sp>
      <p:sp>
        <p:nvSpPr>
          <p:cNvPr id="2055" name="Line 9"/>
          <p:cNvSpPr>
            <a:spLocks noChangeShapeType="1"/>
          </p:cNvSpPr>
          <p:nvPr/>
        </p:nvSpPr>
        <p:spPr bwMode="auto">
          <a:xfrm>
            <a:off x="0" y="6704013"/>
            <a:ext cx="9144000" cy="0"/>
          </a:xfrm>
          <a:prstGeom prst="line">
            <a:avLst/>
          </a:prstGeom>
          <a:noFill/>
          <a:ln w="19050">
            <a:solidFill>
              <a:schemeClr val="bg1"/>
            </a:solidFill>
            <a:round/>
            <a:headEnd/>
            <a:tailEnd/>
          </a:ln>
        </p:spPr>
        <p:txBody>
          <a:bodyPr/>
          <a:lstStyle/>
          <a:p>
            <a:pPr>
              <a:defRPr/>
            </a:pPr>
            <a:endParaRPr lang="de-CH">
              <a:ea typeface="ＭＳ Ｐゴシック" charset="-128"/>
              <a:cs typeface="ＭＳ Ｐゴシック" charset="-128"/>
            </a:endParaRPr>
          </a:p>
        </p:txBody>
      </p:sp>
      <p:pic>
        <p:nvPicPr>
          <p:cNvPr id="1032" name="Picture 16"/>
          <p:cNvPicPr>
            <a:picLocks noChangeAspect="1" noChangeArrowheads="1"/>
          </p:cNvPicPr>
          <p:nvPr/>
        </p:nvPicPr>
        <p:blipFill>
          <a:blip r:embed="rId13" cstate="print">
            <a:extLst>
              <a:ext uri="{28A0092B-C50C-407E-A947-70E740481C1C}">
                <a14:useLocalDpi xmlns:a14="http://schemas.microsoft.com/office/drawing/2010/main"/>
              </a:ext>
            </a:extLst>
          </a:blip>
          <a:stretch>
            <a:fillRect/>
          </a:stretch>
        </p:blipFill>
        <p:spPr bwMode="auto">
          <a:xfrm>
            <a:off x="218056" y="76200"/>
            <a:ext cx="6306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3" name="Text Box 21"/>
          <p:cNvSpPr txBox="1">
            <a:spLocks noChangeArrowheads="1"/>
          </p:cNvSpPr>
          <p:nvPr/>
        </p:nvSpPr>
        <p:spPr bwMode="auto">
          <a:xfrm>
            <a:off x="4191000" y="228600"/>
            <a:ext cx="4572000" cy="350838"/>
          </a:xfrm>
          <a:prstGeom prst="rect">
            <a:avLst/>
          </a:prstGeom>
          <a:noFill/>
          <a:ln>
            <a:noFill/>
          </a:ln>
          <a:effectLst/>
          <a:extLst/>
        </p:spPr>
        <p:txBody>
          <a:bodyPr>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spcBef>
                <a:spcPct val="50000"/>
              </a:spcBef>
            </a:pPr>
            <a:r>
              <a:rPr lang="de-DE" sz="1700">
                <a:solidFill>
                  <a:schemeClr val="bg1"/>
                </a:solidFill>
                <a:latin typeface="Arial Black" charset="0"/>
                <a:cs typeface="Arial" charset="0"/>
              </a:rPr>
              <a:t>Waldohreule - Vogel des Jahres 2014</a:t>
            </a:r>
            <a:endParaRPr lang="de-DE" sz="1700">
              <a:cs typeface="Arial" charset="0"/>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eaLnBrk="0" fontAlgn="base" hangingPunct="0">
        <a:spcBef>
          <a:spcPct val="0"/>
        </a:spcBef>
        <a:spcAft>
          <a:spcPct val="0"/>
        </a:spcAft>
        <a:defRPr sz="2800">
          <a:solidFill>
            <a:srgbClr val="000000"/>
          </a:solidFill>
          <a:latin typeface="Arial Black" charset="0"/>
          <a:ea typeface="ＭＳ Ｐゴシック" charset="0"/>
          <a:cs typeface="ＭＳ Ｐゴシック" charset="-128"/>
        </a:defRPr>
      </a:lvl1pPr>
      <a:lvl2pPr algn="l" rtl="0" eaLnBrk="0" fontAlgn="base" hangingPunct="0">
        <a:spcBef>
          <a:spcPct val="0"/>
        </a:spcBef>
        <a:spcAft>
          <a:spcPct val="0"/>
        </a:spcAft>
        <a:defRPr sz="2800">
          <a:solidFill>
            <a:srgbClr val="000000"/>
          </a:solidFill>
          <a:latin typeface="Arial Black" charset="0"/>
          <a:ea typeface="ＭＳ Ｐゴシック" charset="0"/>
          <a:cs typeface="ＭＳ Ｐゴシック" charset="-128"/>
        </a:defRPr>
      </a:lvl2pPr>
      <a:lvl3pPr algn="l" rtl="0" eaLnBrk="0" fontAlgn="base" hangingPunct="0">
        <a:spcBef>
          <a:spcPct val="0"/>
        </a:spcBef>
        <a:spcAft>
          <a:spcPct val="0"/>
        </a:spcAft>
        <a:defRPr sz="2800">
          <a:solidFill>
            <a:srgbClr val="000000"/>
          </a:solidFill>
          <a:latin typeface="Arial Black" charset="0"/>
          <a:ea typeface="ＭＳ Ｐゴシック" charset="0"/>
          <a:cs typeface="ＭＳ Ｐゴシック" charset="-128"/>
        </a:defRPr>
      </a:lvl3pPr>
      <a:lvl4pPr algn="l" rtl="0" eaLnBrk="0" fontAlgn="base" hangingPunct="0">
        <a:spcBef>
          <a:spcPct val="0"/>
        </a:spcBef>
        <a:spcAft>
          <a:spcPct val="0"/>
        </a:spcAft>
        <a:defRPr sz="2800">
          <a:solidFill>
            <a:srgbClr val="000000"/>
          </a:solidFill>
          <a:latin typeface="Arial Black" charset="0"/>
          <a:ea typeface="ＭＳ Ｐゴシック" charset="0"/>
          <a:cs typeface="ＭＳ Ｐゴシック" charset="-128"/>
        </a:defRPr>
      </a:lvl4pPr>
      <a:lvl5pPr algn="l" rtl="0" eaLnBrk="0" fontAlgn="base" hangingPunct="0">
        <a:spcBef>
          <a:spcPct val="0"/>
        </a:spcBef>
        <a:spcAft>
          <a:spcPct val="0"/>
        </a:spcAft>
        <a:defRPr sz="2800">
          <a:solidFill>
            <a:srgbClr val="000000"/>
          </a:solidFill>
          <a:latin typeface="Arial Black" charset="0"/>
          <a:ea typeface="ＭＳ Ｐゴシック" charset="0"/>
          <a:cs typeface="ＭＳ Ｐゴシック" charset="-128"/>
        </a:defRPr>
      </a:lvl5pPr>
      <a:lvl6pPr marL="457200" algn="l" rtl="0" fontAlgn="base">
        <a:spcBef>
          <a:spcPct val="0"/>
        </a:spcBef>
        <a:spcAft>
          <a:spcPct val="0"/>
        </a:spcAft>
        <a:defRPr sz="3000" b="1">
          <a:solidFill>
            <a:srgbClr val="0060A9"/>
          </a:solidFill>
          <a:latin typeface="Arial" charset="0"/>
          <a:ea typeface="Arial" charset="0"/>
          <a:cs typeface="Arial" charset="0"/>
        </a:defRPr>
      </a:lvl6pPr>
      <a:lvl7pPr marL="914400" algn="l" rtl="0" fontAlgn="base">
        <a:spcBef>
          <a:spcPct val="0"/>
        </a:spcBef>
        <a:spcAft>
          <a:spcPct val="0"/>
        </a:spcAft>
        <a:defRPr sz="3000" b="1">
          <a:solidFill>
            <a:srgbClr val="0060A9"/>
          </a:solidFill>
          <a:latin typeface="Arial" charset="0"/>
          <a:ea typeface="Arial" charset="0"/>
          <a:cs typeface="Arial" charset="0"/>
        </a:defRPr>
      </a:lvl7pPr>
      <a:lvl8pPr marL="1371600" algn="l" rtl="0" fontAlgn="base">
        <a:spcBef>
          <a:spcPct val="0"/>
        </a:spcBef>
        <a:spcAft>
          <a:spcPct val="0"/>
        </a:spcAft>
        <a:defRPr sz="3000" b="1">
          <a:solidFill>
            <a:srgbClr val="0060A9"/>
          </a:solidFill>
          <a:latin typeface="Arial" charset="0"/>
          <a:ea typeface="Arial" charset="0"/>
          <a:cs typeface="Arial" charset="0"/>
        </a:defRPr>
      </a:lvl8pPr>
      <a:lvl9pPr marL="1828800" algn="l" rtl="0" fontAlgn="base">
        <a:spcBef>
          <a:spcPct val="0"/>
        </a:spcBef>
        <a:spcAft>
          <a:spcPct val="0"/>
        </a:spcAft>
        <a:defRPr sz="3000" b="1">
          <a:solidFill>
            <a:srgbClr val="0060A9"/>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2400">
          <a:solidFill>
            <a:srgbClr val="000000"/>
          </a:solidFill>
          <a:latin typeface="Arial" charset="0"/>
          <a:ea typeface="ＭＳ Ｐゴシック" charset="0"/>
          <a:cs typeface="ＭＳ Ｐゴシック" charset="-128"/>
        </a:defRPr>
      </a:lvl1pPr>
      <a:lvl2pPr marL="742950" indent="-285750" algn="l" rtl="0" eaLnBrk="0" fontAlgn="base" hangingPunct="0">
        <a:spcBef>
          <a:spcPct val="20000"/>
        </a:spcBef>
        <a:spcAft>
          <a:spcPct val="0"/>
        </a:spcAft>
        <a:buChar char="–"/>
        <a:defRPr sz="2000">
          <a:solidFill>
            <a:srgbClr val="000000"/>
          </a:solidFill>
          <a:latin typeface="Arial" charset="0"/>
          <a:ea typeface="Geneva" charset="0"/>
          <a:cs typeface="Arial" charset="0"/>
        </a:defRPr>
      </a:lvl2pPr>
      <a:lvl3pPr marL="1143000" indent="-228600" algn="l" rtl="0" eaLnBrk="0" fontAlgn="base" hangingPunct="0">
        <a:spcBef>
          <a:spcPct val="20000"/>
        </a:spcBef>
        <a:spcAft>
          <a:spcPct val="0"/>
        </a:spcAft>
        <a:buChar char="•"/>
        <a:defRPr>
          <a:solidFill>
            <a:srgbClr val="000000"/>
          </a:solidFill>
          <a:latin typeface="Arial" charset="0"/>
          <a:ea typeface="+mn-ea"/>
          <a:cs typeface="Arial" charset="0"/>
        </a:defRPr>
      </a:lvl3pPr>
      <a:lvl4pPr marL="1600200" indent="-228600" algn="l" rtl="0" eaLnBrk="0" fontAlgn="base" hangingPunct="0">
        <a:spcBef>
          <a:spcPct val="20000"/>
        </a:spcBef>
        <a:spcAft>
          <a:spcPct val="0"/>
        </a:spcAft>
        <a:buChar char="–"/>
        <a:defRPr sz="1600">
          <a:solidFill>
            <a:srgbClr val="000000"/>
          </a:solidFill>
          <a:latin typeface="Arial" charset="0"/>
          <a:ea typeface="+mn-ea"/>
          <a:cs typeface="Arial" charset="0"/>
        </a:defRPr>
      </a:lvl4pPr>
      <a:lvl5pPr marL="2057400" indent="-228600" algn="l" rtl="0" eaLnBrk="0" fontAlgn="base" hangingPunct="0">
        <a:spcBef>
          <a:spcPct val="20000"/>
        </a:spcBef>
        <a:spcAft>
          <a:spcPct val="0"/>
        </a:spcAft>
        <a:buChar char="»"/>
        <a:defRPr sz="1400">
          <a:solidFill>
            <a:srgbClr val="000000"/>
          </a:solidFill>
          <a:latin typeface="Arial" charset="0"/>
          <a:ea typeface="+mn-ea"/>
          <a:cs typeface="Arial" charset="0"/>
        </a:defRPr>
      </a:lvl5pPr>
      <a:lvl6pPr marL="2514600" indent="-228600" algn="l" rtl="0" fontAlgn="base">
        <a:spcBef>
          <a:spcPct val="20000"/>
        </a:spcBef>
        <a:spcAft>
          <a:spcPct val="0"/>
        </a:spcAft>
        <a:buChar char="»"/>
        <a:defRPr sz="1600">
          <a:solidFill>
            <a:srgbClr val="0060A9"/>
          </a:solidFill>
          <a:latin typeface="+mn-lt"/>
          <a:ea typeface="+mn-ea"/>
          <a:cs typeface="+mn-cs"/>
        </a:defRPr>
      </a:lvl6pPr>
      <a:lvl7pPr marL="2971800" indent="-228600" algn="l" rtl="0" fontAlgn="base">
        <a:spcBef>
          <a:spcPct val="20000"/>
        </a:spcBef>
        <a:spcAft>
          <a:spcPct val="0"/>
        </a:spcAft>
        <a:buChar char="»"/>
        <a:defRPr sz="1600">
          <a:solidFill>
            <a:srgbClr val="0060A9"/>
          </a:solidFill>
          <a:latin typeface="+mn-lt"/>
          <a:ea typeface="+mn-ea"/>
          <a:cs typeface="+mn-cs"/>
        </a:defRPr>
      </a:lvl7pPr>
      <a:lvl8pPr marL="3429000" indent="-228600" algn="l" rtl="0" fontAlgn="base">
        <a:spcBef>
          <a:spcPct val="20000"/>
        </a:spcBef>
        <a:spcAft>
          <a:spcPct val="0"/>
        </a:spcAft>
        <a:buChar char="»"/>
        <a:defRPr sz="1600">
          <a:solidFill>
            <a:srgbClr val="0060A9"/>
          </a:solidFill>
          <a:latin typeface="+mn-lt"/>
          <a:ea typeface="+mn-ea"/>
          <a:cs typeface="+mn-cs"/>
        </a:defRPr>
      </a:lvl8pPr>
      <a:lvl9pPr marL="3886200" indent="-228600" algn="l" rtl="0" fontAlgn="base">
        <a:spcBef>
          <a:spcPct val="20000"/>
        </a:spcBef>
        <a:spcAft>
          <a:spcPct val="0"/>
        </a:spcAft>
        <a:buChar char="»"/>
        <a:defRPr sz="1600">
          <a:solidFill>
            <a:srgbClr val="0060A9"/>
          </a:solidFill>
          <a:latin typeface="+mn-lt"/>
          <a:ea typeface="+mn-ea"/>
          <a:cs typeface="+mn-cs"/>
        </a:defRPr>
      </a:lvl9pPr>
    </p:bodyStyle>
    <p:otherStyle>
      <a:defPPr>
        <a:defRPr lang="de-CH"/>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4.xml"/><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1" Type="http://schemas.microsoft.com/office/2007/relationships/media" Target="\Volumes\Public2008\Public%2033\Waldohreulenprojekt,%20Arbeit%2004.10.2013\Powerpoint\Audio-%20und%20Videodatei\Waldohreule%20auf%20Jagdwarte.m4v" TargetMode="External"/><Relationship Id="rId2" Type="http://schemas.openxmlformats.org/officeDocument/2006/relationships/video" Target="\Volumes\Public2008\Public%2033\Waldohreulenprojekt,%20Arbeit%2004.10.2013\Powerpoint\Audio-%20und%20Videodatei\Waldohreule%20auf%20Jagdwarte.m4v"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png"/><Relationship Id="rId6"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1" Type="http://schemas.openxmlformats.org/officeDocument/2006/relationships/slideLayout" Target="../slideLayouts/slideLayout7.xml"/><Relationship Id="rId12" Type="http://schemas.openxmlformats.org/officeDocument/2006/relationships/notesSlide" Target="../notesSlides/notesSlide22.xml"/><Relationship Id="rId13" Type="http://schemas.openxmlformats.org/officeDocument/2006/relationships/image" Target="../media/image47.png"/><Relationship Id="rId1" Type="http://schemas.microsoft.com/office/2007/relationships/media" Target="chw&#228;n.wav" TargetMode="External"/><Relationship Id="rId2" Type="http://schemas.openxmlformats.org/officeDocument/2006/relationships/audio" Target="chw&#228;n.wav" TargetMode="External"/><Relationship Id="rId3" Type="http://schemas.microsoft.com/office/2007/relationships/media" Target="240%20Asio%20otus.wav" TargetMode="External"/><Relationship Id="rId4" Type="http://schemas.openxmlformats.org/officeDocument/2006/relationships/audio" Target="240%20Asio%20otus.wav" TargetMode="External"/><Relationship Id="rId5" Type="http://schemas.microsoft.com/office/2007/relationships/media" Target="Asio%20otus%20Tuckern.wav" TargetMode="External"/><Relationship Id="rId6" Type="http://schemas.openxmlformats.org/officeDocument/2006/relationships/audio" Target="Asio%20otus%20Tuckern.wav" TargetMode="External"/><Relationship Id="rId7" Type="http://schemas.microsoft.com/office/2007/relationships/media" Target="240%20Asio%20otus%203.wav" TargetMode="External"/><Relationship Id="rId8" Type="http://schemas.openxmlformats.org/officeDocument/2006/relationships/audio" Target="240%20Asio%20otus%203.wav" TargetMode="External"/><Relationship Id="rId9" Type="http://schemas.microsoft.com/office/2007/relationships/media" Target="240%20Asio%20otus%202.wav" TargetMode="External"/><Relationship Id="rId10" Type="http://schemas.openxmlformats.org/officeDocument/2006/relationships/audio" Target="240%20Asio%20otus%202.wav"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5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5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5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5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5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5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jpeg"/><Relationship Id="rId7" Type="http://schemas.openxmlformats.org/officeDocument/2006/relationships/image" Target="../media/image61.jpeg"/><Relationship Id="rId8" Type="http://schemas.openxmlformats.org/officeDocument/2006/relationships/image" Target="../media/image62.jpeg"/><Relationship Id="rId9" Type="http://schemas.openxmlformats.org/officeDocument/2006/relationships/image" Target="../media/image63.jpeg"/><Relationship Id="rId10" Type="http://schemas.openxmlformats.org/officeDocument/2006/relationships/image" Target="../media/image64.jpe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65.jpe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jpeg"/><Relationship Id="rId6" Type="http://schemas.openxmlformats.org/officeDocument/2006/relationships/image" Target="../media/image69.jpe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70.jpeg"/></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75.pn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e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7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jpeg"/><Relationship Id="rId5" Type="http://schemas.openxmlformats.org/officeDocument/2006/relationships/image" Target="../media/image82.jpe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jpe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5.jpeg"/><Relationship Id="rId5" Type="http://schemas.openxmlformats.org/officeDocument/2006/relationships/image" Target="../media/image86.jpeg"/><Relationship Id="rId6" Type="http://schemas.openxmlformats.org/officeDocument/2006/relationships/image" Target="../media/image87.jpeg"/><Relationship Id="rId7" Type="http://schemas.openxmlformats.org/officeDocument/2006/relationships/image" Target="../media/image88.jpeg"/><Relationship Id="rId8" Type="http://schemas.openxmlformats.org/officeDocument/2006/relationships/image" Target="../media/image89.jpeg"/><Relationship Id="rId9" Type="http://schemas.openxmlformats.org/officeDocument/2006/relationships/image" Target="../media/image90.jpeg"/><Relationship Id="rId10" Type="http://schemas.openxmlformats.org/officeDocument/2006/relationships/image" Target="../media/image91.jpe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1" Type="http://schemas.openxmlformats.org/officeDocument/2006/relationships/image" Target="../media/image99.jpeg"/><Relationship Id="rId12" Type="http://schemas.openxmlformats.org/officeDocument/2006/relationships/image" Target="../media/image100.jpeg"/><Relationship Id="rId13" Type="http://schemas.openxmlformats.org/officeDocument/2006/relationships/image" Target="../media/image101.jpeg"/><Relationship Id="rId14" Type="http://schemas.openxmlformats.org/officeDocument/2006/relationships/image" Target="../media/image102.jpeg"/><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83.png"/><Relationship Id="rId4" Type="http://schemas.openxmlformats.org/officeDocument/2006/relationships/image" Target="../media/image92.jpeg"/><Relationship Id="rId5" Type="http://schemas.openxmlformats.org/officeDocument/2006/relationships/image" Target="../media/image93.jpeg"/><Relationship Id="rId6" Type="http://schemas.openxmlformats.org/officeDocument/2006/relationships/image" Target="../media/image94.jpeg"/><Relationship Id="rId7" Type="http://schemas.openxmlformats.org/officeDocument/2006/relationships/image" Target="../media/image95.png"/><Relationship Id="rId8" Type="http://schemas.openxmlformats.org/officeDocument/2006/relationships/image" Target="../media/image96.jpeg"/><Relationship Id="rId9" Type="http://schemas.openxmlformats.org/officeDocument/2006/relationships/image" Target="../media/image97.jpeg"/><Relationship Id="rId10" Type="http://schemas.openxmlformats.org/officeDocument/2006/relationships/image" Target="../media/image9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10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104.jpeg"/></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105.jpeg"/><Relationship Id="rId5" Type="http://schemas.openxmlformats.org/officeDocument/2006/relationships/image" Target="../media/image106.jpe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107.jpeg"/></Relationships>
</file>

<file path=ppt/slides/_rels/slide48.xml.rels><?xml version="1.0" encoding="UTF-8" standalone="yes"?>
<Relationships xmlns="http://schemas.openxmlformats.org/package/2006/relationships"><Relationship Id="rId3" Type="http://schemas.openxmlformats.org/officeDocument/2006/relationships/image" Target="../media/image108.jpeg"/><Relationship Id="rId4" Type="http://schemas.openxmlformats.org/officeDocument/2006/relationships/image" Target="../media/image109.jpe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110.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111.jpeg"/></Relationships>
</file>

<file path=ppt/slides/_rels/slide51.xml.rels><?xml version="1.0" encoding="UTF-8" standalone="yes"?>
<Relationships xmlns="http://schemas.openxmlformats.org/package/2006/relationships"><Relationship Id="rId3" Type="http://schemas.openxmlformats.org/officeDocument/2006/relationships/image" Target="../media/image112.jpeg"/><Relationship Id="rId4" Type="http://schemas.openxmlformats.org/officeDocument/2006/relationships/image" Target="../media/image113.jpeg"/><Relationship Id="rId5" Type="http://schemas.openxmlformats.org/officeDocument/2006/relationships/image" Target="../media/image114.png"/><Relationship Id="rId6" Type="http://schemas.openxmlformats.org/officeDocument/2006/relationships/image" Target="../media/image115.png"/><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116.jpeg"/></Relationships>
</file>

<file path=ppt/slides/_rels/slide53.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jpe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Bild 1" descr="sitzendeOhreule.psd"/>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57200"/>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Picture 12" descr="Waldohreule freigestellt"/>
          <p:cNvSpPr>
            <a:spLocks noChangeAspect="1" noChangeArrowheads="1"/>
          </p:cNvSpPr>
          <p:nvPr/>
        </p:nvSpPr>
        <p:spPr bwMode="auto">
          <a:xfrm rot="3419" flipH="1">
            <a:off x="5689600" y="3079750"/>
            <a:ext cx="3452813"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5364" name="Rectangle 2"/>
          <p:cNvSpPr>
            <a:spLocks noGrp="1" noChangeArrowheads="1"/>
          </p:cNvSpPr>
          <p:nvPr>
            <p:ph type="title" idx="4294967295"/>
          </p:nvPr>
        </p:nvSpPr>
        <p:spPr>
          <a:xfrm>
            <a:off x="1770063" y="836613"/>
            <a:ext cx="4249737" cy="533400"/>
          </a:xfrm>
          <a:noFill/>
        </p:spPr>
        <p:txBody>
          <a:bodyPr/>
          <a:lstStyle/>
          <a:p>
            <a:pPr eaLnBrk="1" hangingPunct="1"/>
            <a:r>
              <a:rPr lang="de-CH">
                <a:cs typeface="ＭＳ Ｐゴシック" charset="0"/>
              </a:rPr>
              <a:t>Kennzeichen </a:t>
            </a:r>
          </a:p>
        </p:txBody>
      </p:sp>
      <p:sp>
        <p:nvSpPr>
          <p:cNvPr id="15365" name="Rectangle 3"/>
          <p:cNvSpPr>
            <a:spLocks noGrp="1" noChangeArrowheads="1"/>
          </p:cNvSpPr>
          <p:nvPr>
            <p:ph type="body" idx="4294967295"/>
          </p:nvPr>
        </p:nvSpPr>
        <p:spPr>
          <a:xfrm>
            <a:off x="6457950" y="996950"/>
            <a:ext cx="3600450" cy="527050"/>
          </a:xfrm>
        </p:spPr>
        <p:txBody>
          <a:bodyPr/>
          <a:lstStyle/>
          <a:p>
            <a:pPr marL="0" indent="0" eaLnBrk="1" hangingPunct="1">
              <a:lnSpc>
                <a:spcPct val="90000"/>
              </a:lnSpc>
              <a:buFontTx/>
              <a:buNone/>
            </a:pPr>
            <a:r>
              <a:rPr lang="de-CH" sz="2200">
                <a:solidFill>
                  <a:schemeClr val="tx1"/>
                </a:solidFill>
                <a:cs typeface="Arial" charset="0"/>
              </a:rPr>
              <a:t>lange Federohren</a:t>
            </a:r>
            <a:r>
              <a:rPr lang="de-CH" sz="2000">
                <a:cs typeface="Arial" charset="0"/>
              </a:rPr>
              <a:t>	</a:t>
            </a:r>
          </a:p>
        </p:txBody>
      </p:sp>
      <p:sp>
        <p:nvSpPr>
          <p:cNvPr id="15366" name="Rectangle 4"/>
          <p:cNvSpPr>
            <a:spLocks noChangeArrowheads="1"/>
          </p:cNvSpPr>
          <p:nvPr/>
        </p:nvSpPr>
        <p:spPr bwMode="auto">
          <a:xfrm>
            <a:off x="2005013" y="196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sp>
        <p:nvSpPr>
          <p:cNvPr id="15367" name="Rectangle 3"/>
          <p:cNvSpPr txBox="1">
            <a:spLocks noChangeArrowheads="1"/>
          </p:cNvSpPr>
          <p:nvPr/>
        </p:nvSpPr>
        <p:spPr bwMode="auto">
          <a:xfrm>
            <a:off x="6569075" y="1636713"/>
            <a:ext cx="28797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lnSpc>
                <a:spcPct val="90000"/>
              </a:lnSpc>
              <a:spcBef>
                <a:spcPct val="20000"/>
              </a:spcBef>
            </a:pPr>
            <a:r>
              <a:rPr lang="de-CH" sz="2200">
                <a:cs typeface="Arial" charset="0"/>
              </a:rPr>
              <a:t>orangegelbe Augen</a:t>
            </a:r>
          </a:p>
          <a:p>
            <a:pPr eaLnBrk="1" hangingPunct="1">
              <a:lnSpc>
                <a:spcPct val="90000"/>
              </a:lnSpc>
              <a:spcBef>
                <a:spcPct val="20000"/>
              </a:spcBef>
            </a:pPr>
            <a:r>
              <a:rPr lang="de-CH" sz="2200">
                <a:cs typeface="Arial" charset="0"/>
              </a:rPr>
              <a:t>Gesichtsschleier</a:t>
            </a:r>
          </a:p>
        </p:txBody>
      </p:sp>
      <p:sp>
        <p:nvSpPr>
          <p:cNvPr id="15368" name="Rectangle 3"/>
          <p:cNvSpPr txBox="1">
            <a:spLocks noChangeArrowheads="1"/>
          </p:cNvSpPr>
          <p:nvPr/>
        </p:nvSpPr>
        <p:spPr bwMode="auto">
          <a:xfrm>
            <a:off x="2971800" y="2743200"/>
            <a:ext cx="24479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lnSpc>
                <a:spcPct val="90000"/>
              </a:lnSpc>
              <a:spcBef>
                <a:spcPct val="20000"/>
              </a:spcBef>
            </a:pPr>
            <a:r>
              <a:rPr lang="de-CH" sz="2200">
                <a:cs typeface="Arial" charset="0"/>
              </a:rPr>
              <a:t>gelblichbraune </a:t>
            </a:r>
          </a:p>
          <a:p>
            <a:pPr eaLnBrk="1" hangingPunct="1">
              <a:lnSpc>
                <a:spcPct val="90000"/>
              </a:lnSpc>
              <a:spcBef>
                <a:spcPct val="20000"/>
              </a:spcBef>
            </a:pPr>
            <a:r>
              <a:rPr lang="de-CH" sz="2200">
                <a:cs typeface="Arial" charset="0"/>
              </a:rPr>
              <a:t>Gefiederfärbung</a:t>
            </a:r>
          </a:p>
        </p:txBody>
      </p:sp>
      <p:sp>
        <p:nvSpPr>
          <p:cNvPr id="15369" name="Rectangle 3"/>
          <p:cNvSpPr txBox="1">
            <a:spLocks noChangeArrowheads="1"/>
          </p:cNvSpPr>
          <p:nvPr/>
        </p:nvSpPr>
        <p:spPr bwMode="auto">
          <a:xfrm>
            <a:off x="209550" y="5489575"/>
            <a:ext cx="360045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marL="38122225" indent="-50787300"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lnSpc>
                <a:spcPct val="90000"/>
              </a:lnSpc>
              <a:spcBef>
                <a:spcPct val="20000"/>
              </a:spcBef>
            </a:pPr>
            <a:endParaRPr lang="de-CH" sz="2400">
              <a:cs typeface="Arial" charset="0"/>
            </a:endParaRPr>
          </a:p>
          <a:p>
            <a:pPr eaLnBrk="1" hangingPunct="1">
              <a:lnSpc>
                <a:spcPct val="90000"/>
              </a:lnSpc>
              <a:spcBef>
                <a:spcPct val="20000"/>
              </a:spcBef>
            </a:pPr>
            <a:r>
              <a:rPr lang="de-CH" sz="2200">
                <a:cs typeface="Arial" charset="0"/>
              </a:rPr>
              <a:t>Mittelgrosse, schlanke Eule (30 – 38 cm)</a:t>
            </a:r>
          </a:p>
          <a:p>
            <a:pPr eaLnBrk="1" hangingPunct="1">
              <a:lnSpc>
                <a:spcPct val="90000"/>
              </a:lnSpc>
              <a:spcBef>
                <a:spcPct val="20000"/>
              </a:spcBef>
            </a:pPr>
            <a:r>
              <a:rPr lang="de-CH" sz="2400">
                <a:cs typeface="Arial" charset="0"/>
              </a:rPr>
              <a:t>   </a:t>
            </a:r>
            <a:endParaRPr lang="de-CH" sz="2400">
              <a:solidFill>
                <a:srgbClr val="000000"/>
              </a:solidFill>
              <a:cs typeface="Arial" charset="0"/>
            </a:endParaRPr>
          </a:p>
          <a:p>
            <a:pPr lvl="2" eaLnBrk="1" hangingPunct="1">
              <a:spcBef>
                <a:spcPct val="20000"/>
              </a:spcBef>
            </a:pPr>
            <a:r>
              <a:rPr lang="de-CH" sz="2000">
                <a:solidFill>
                  <a:srgbClr val="000000"/>
                </a:solidFill>
                <a:cs typeface="Arial" charset="0"/>
              </a:rPr>
              <a:t>	</a:t>
            </a:r>
          </a:p>
        </p:txBody>
      </p:sp>
      <p:sp>
        <p:nvSpPr>
          <p:cNvPr id="15370" name="Rectangle 3"/>
          <p:cNvSpPr txBox="1">
            <a:spLocks noChangeArrowheads="1"/>
          </p:cNvSpPr>
          <p:nvPr/>
        </p:nvSpPr>
        <p:spPr bwMode="auto">
          <a:xfrm>
            <a:off x="3132138" y="5013325"/>
            <a:ext cx="19446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lnSpc>
                <a:spcPct val="90000"/>
              </a:lnSpc>
              <a:spcBef>
                <a:spcPct val="20000"/>
              </a:spcBef>
            </a:pPr>
            <a:r>
              <a:rPr lang="de-CH" sz="2200">
                <a:cs typeface="Arial" charset="0"/>
              </a:rPr>
              <a:t>kräftige Fänge</a:t>
            </a:r>
          </a:p>
        </p:txBody>
      </p:sp>
      <p:pic>
        <p:nvPicPr>
          <p:cNvPr id="15371" name="Bild 10" descr="IMG_2027.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68580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2" name="Textfeld 12"/>
          <p:cNvSpPr txBox="1">
            <a:spLocks noChangeArrowheads="1"/>
          </p:cNvSpPr>
          <p:nvPr/>
        </p:nvSpPr>
        <p:spPr bwMode="auto">
          <a:xfrm>
            <a:off x="3581400" y="2349500"/>
            <a:ext cx="586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r>
              <a:rPr lang="de-CH" sz="4800" b="1">
                <a:solidFill>
                  <a:srgbClr val="FFFF00"/>
                </a:solidFill>
              </a:rPr>
              <a:t>Die Waldohreule - </a:t>
            </a:r>
          </a:p>
          <a:p>
            <a:pPr eaLnBrk="1" hangingPunct="1"/>
            <a:r>
              <a:rPr lang="de-CH" sz="3600" b="1">
                <a:solidFill>
                  <a:srgbClr val="FFFF00"/>
                </a:solidFill>
              </a:rPr>
              <a:t>Vogel des Jahres 2014</a:t>
            </a:r>
          </a:p>
        </p:txBody>
      </p:sp>
      <p:pic>
        <p:nvPicPr>
          <p:cNvPr id="15373" name="Bild 13" descr="Waldohreule 019 Michi Gerber.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0" y="685800"/>
            <a:ext cx="3144838"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4" name="Picture 8"/>
          <p:cNvPicPr>
            <a:picLocks noChangeAspect="1" noChangeArrowheads="1"/>
          </p:cNvPicPr>
          <p:nvPr/>
        </p:nvPicPr>
        <p:blipFill>
          <a:blip r:embed="rId6" cstate="print">
            <a:extLst>
              <a:ext uri="{28A0092B-C50C-407E-A947-70E740481C1C}">
                <a14:useLocalDpi xmlns:a14="http://schemas.microsoft.com/office/drawing/2010/main"/>
              </a:ext>
            </a:extLst>
          </a:blip>
          <a:stretch>
            <a:fillRect/>
          </a:stretch>
        </p:blipFill>
        <p:spPr bwMode="auto">
          <a:xfrm>
            <a:off x="7261464" y="5357514"/>
            <a:ext cx="1631016"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5"/>
          <p:cNvSpPr>
            <a:spLocks noChangeArrowheads="1"/>
          </p:cNvSpPr>
          <p:nvPr/>
        </p:nvSpPr>
        <p:spPr bwMode="auto">
          <a:xfrm>
            <a:off x="2005013" y="196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sp>
        <p:nvSpPr>
          <p:cNvPr id="33795" name="Rectangle 6"/>
          <p:cNvSpPr>
            <a:spLocks noChangeArrowheads="1"/>
          </p:cNvSpPr>
          <p:nvPr/>
        </p:nvSpPr>
        <p:spPr bwMode="auto">
          <a:xfrm>
            <a:off x="6096000" y="838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pic>
        <p:nvPicPr>
          <p:cNvPr id="33796" name="Bild 8" descr="Waldohreule11042916105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85800"/>
            <a:ext cx="397986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feld 9"/>
          <p:cNvSpPr txBox="1">
            <a:spLocks noChangeArrowheads="1"/>
          </p:cNvSpPr>
          <p:nvPr/>
        </p:nvSpPr>
        <p:spPr bwMode="auto">
          <a:xfrm>
            <a:off x="4648200" y="1143000"/>
            <a:ext cx="3886200" cy="379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endParaRPr lang="de-CH"/>
          </a:p>
          <a:p>
            <a:pPr eaLnBrk="1" hangingPunct="1"/>
            <a:endParaRPr lang="de-CH"/>
          </a:p>
          <a:p>
            <a:pPr eaLnBrk="1" hangingPunct="1"/>
            <a:r>
              <a:rPr lang="de-CH"/>
              <a:t>Nachtaktive Eule</a:t>
            </a:r>
          </a:p>
          <a:p>
            <a:pPr eaLnBrk="1" hangingPunct="1"/>
            <a:endParaRPr lang="de-CH"/>
          </a:p>
          <a:p>
            <a:pPr eaLnBrk="1" hangingPunct="1"/>
            <a:r>
              <a:rPr lang="de-CH"/>
              <a:t>Tagsüber auf Einstandsplätzen am Waldrand oder in Feldgehölzen im Kulturland</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noFill/>
        </p:spPr>
        <p:txBody>
          <a:bodyPr/>
          <a:lstStyle/>
          <a:p>
            <a:pPr eaLnBrk="1" hangingPunct="1"/>
            <a:r>
              <a:rPr lang="de-CH">
                <a:cs typeface="ＭＳ Ｐゴシック" charset="0"/>
              </a:rPr>
              <a:t>Mimik</a:t>
            </a:r>
          </a:p>
        </p:txBody>
      </p:sp>
      <p:sp>
        <p:nvSpPr>
          <p:cNvPr id="35843" name="Rectangle 4"/>
          <p:cNvSpPr>
            <a:spLocks noChangeArrowheads="1"/>
          </p:cNvSpPr>
          <p:nvPr/>
        </p:nvSpPr>
        <p:spPr bwMode="auto">
          <a:xfrm>
            <a:off x="2005013" y="196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sp>
        <p:nvSpPr>
          <p:cNvPr id="3" name="Pfeil nach rechts 2"/>
          <p:cNvSpPr/>
          <p:nvPr/>
        </p:nvSpPr>
        <p:spPr>
          <a:xfrm>
            <a:off x="3276600" y="1989138"/>
            <a:ext cx="649288" cy="431800"/>
          </a:xfrm>
          <a:prstGeom prst="rightArrow">
            <a:avLst/>
          </a:prstGeom>
          <a:solidFill>
            <a:schemeClr val="bg2">
              <a:lumMod val="60000"/>
              <a:lumOff val="40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sz="1800"/>
          </a:p>
        </p:txBody>
      </p:sp>
      <p:sp>
        <p:nvSpPr>
          <p:cNvPr id="14" name="Pfeil nach rechts 13"/>
          <p:cNvSpPr/>
          <p:nvPr/>
        </p:nvSpPr>
        <p:spPr>
          <a:xfrm rot="2150309">
            <a:off x="2552700" y="4645025"/>
            <a:ext cx="601663" cy="431800"/>
          </a:xfrm>
          <a:prstGeom prst="rightArrow">
            <a:avLst/>
          </a:prstGeom>
          <a:solidFill>
            <a:schemeClr val="bg2">
              <a:lumMod val="60000"/>
              <a:lumOff val="40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sz="1800"/>
          </a:p>
        </p:txBody>
      </p:sp>
      <p:sp>
        <p:nvSpPr>
          <p:cNvPr id="15" name="Pfeil nach rechts 14"/>
          <p:cNvSpPr/>
          <p:nvPr/>
        </p:nvSpPr>
        <p:spPr>
          <a:xfrm rot="10800000">
            <a:off x="3779838" y="3644900"/>
            <a:ext cx="576262" cy="433388"/>
          </a:xfrm>
          <a:prstGeom prst="rightArrow">
            <a:avLst/>
          </a:prstGeom>
          <a:solidFill>
            <a:schemeClr val="bg2">
              <a:lumMod val="60000"/>
              <a:lumOff val="40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sz="1800"/>
          </a:p>
        </p:txBody>
      </p:sp>
      <p:sp>
        <p:nvSpPr>
          <p:cNvPr id="16" name="Pfeil nach rechts 15"/>
          <p:cNvSpPr/>
          <p:nvPr/>
        </p:nvSpPr>
        <p:spPr>
          <a:xfrm rot="8676603">
            <a:off x="6218238" y="3152775"/>
            <a:ext cx="677862" cy="431800"/>
          </a:xfrm>
          <a:prstGeom prst="rightArrow">
            <a:avLst/>
          </a:prstGeom>
          <a:solidFill>
            <a:schemeClr val="bg2">
              <a:lumMod val="60000"/>
              <a:lumOff val="40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sz="1800"/>
          </a:p>
        </p:txBody>
      </p:sp>
      <p:sp>
        <p:nvSpPr>
          <p:cNvPr id="17" name="Pfeil nach rechts 16"/>
          <p:cNvSpPr/>
          <p:nvPr/>
        </p:nvSpPr>
        <p:spPr>
          <a:xfrm rot="1061849">
            <a:off x="6134100" y="2147888"/>
            <a:ext cx="636588" cy="431800"/>
          </a:xfrm>
          <a:prstGeom prst="rightArrow">
            <a:avLst/>
          </a:prstGeom>
          <a:solidFill>
            <a:schemeClr val="bg2">
              <a:lumMod val="60000"/>
              <a:lumOff val="40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sz="1800"/>
          </a:p>
        </p:txBody>
      </p:sp>
      <p:sp>
        <p:nvSpPr>
          <p:cNvPr id="19" name="Pfeil nach rechts 18"/>
          <p:cNvSpPr/>
          <p:nvPr/>
        </p:nvSpPr>
        <p:spPr>
          <a:xfrm>
            <a:off x="5003800" y="5373688"/>
            <a:ext cx="647700" cy="431800"/>
          </a:xfrm>
          <a:prstGeom prst="rightArrow">
            <a:avLst/>
          </a:prstGeom>
          <a:solidFill>
            <a:schemeClr val="bg2">
              <a:lumMod val="60000"/>
              <a:lumOff val="40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sz="1800"/>
          </a:p>
        </p:txBody>
      </p:sp>
      <p:sp>
        <p:nvSpPr>
          <p:cNvPr id="35850" name="Textfeld 3"/>
          <p:cNvSpPr txBox="1">
            <a:spLocks noChangeArrowheads="1"/>
          </p:cNvSpPr>
          <p:nvPr/>
        </p:nvSpPr>
        <p:spPr bwMode="auto">
          <a:xfrm>
            <a:off x="2843213" y="2276475"/>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r>
              <a:rPr lang="de-DE" sz="1800"/>
              <a:t>1</a:t>
            </a:r>
          </a:p>
        </p:txBody>
      </p:sp>
      <p:sp>
        <p:nvSpPr>
          <p:cNvPr id="35851" name="Textfeld 20"/>
          <p:cNvSpPr txBox="1">
            <a:spLocks noChangeArrowheads="1"/>
          </p:cNvSpPr>
          <p:nvPr/>
        </p:nvSpPr>
        <p:spPr bwMode="auto">
          <a:xfrm>
            <a:off x="7596188" y="5589588"/>
            <a:ext cx="279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r>
              <a:rPr lang="de-DE" sz="1800"/>
              <a:t>7</a:t>
            </a:r>
          </a:p>
        </p:txBody>
      </p:sp>
      <p:sp>
        <p:nvSpPr>
          <p:cNvPr id="35852" name="Textfeld 21"/>
          <p:cNvSpPr txBox="1">
            <a:spLocks noChangeArrowheads="1"/>
          </p:cNvSpPr>
          <p:nvPr/>
        </p:nvSpPr>
        <p:spPr bwMode="auto">
          <a:xfrm>
            <a:off x="4716463" y="6021388"/>
            <a:ext cx="360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r>
              <a:rPr lang="de-DE" sz="1800"/>
              <a:t>6</a:t>
            </a:r>
          </a:p>
        </p:txBody>
      </p:sp>
      <p:sp>
        <p:nvSpPr>
          <p:cNvPr id="35853" name="Textfeld 22"/>
          <p:cNvSpPr txBox="1">
            <a:spLocks noChangeArrowheads="1"/>
          </p:cNvSpPr>
          <p:nvPr/>
        </p:nvSpPr>
        <p:spPr bwMode="auto">
          <a:xfrm>
            <a:off x="6011863" y="4149725"/>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r>
              <a:rPr lang="de-DE" sz="1800"/>
              <a:t>4</a:t>
            </a:r>
          </a:p>
        </p:txBody>
      </p:sp>
      <p:sp>
        <p:nvSpPr>
          <p:cNvPr id="35854" name="Textfeld 23"/>
          <p:cNvSpPr txBox="1">
            <a:spLocks noChangeArrowheads="1"/>
          </p:cNvSpPr>
          <p:nvPr/>
        </p:nvSpPr>
        <p:spPr bwMode="auto">
          <a:xfrm>
            <a:off x="3276600" y="4292600"/>
            <a:ext cx="2873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r>
              <a:rPr lang="de-DE" sz="1800"/>
              <a:t>5</a:t>
            </a:r>
          </a:p>
        </p:txBody>
      </p:sp>
      <p:sp>
        <p:nvSpPr>
          <p:cNvPr id="35855" name="Textfeld 24"/>
          <p:cNvSpPr txBox="1">
            <a:spLocks noChangeArrowheads="1"/>
          </p:cNvSpPr>
          <p:nvPr/>
        </p:nvSpPr>
        <p:spPr bwMode="auto">
          <a:xfrm>
            <a:off x="8316913" y="2852738"/>
            <a:ext cx="358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r>
              <a:rPr lang="de-DE" sz="1800"/>
              <a:t>3</a:t>
            </a:r>
          </a:p>
        </p:txBody>
      </p:sp>
      <p:sp>
        <p:nvSpPr>
          <p:cNvPr id="35856" name="Textfeld 25"/>
          <p:cNvSpPr txBox="1">
            <a:spLocks noChangeArrowheads="1"/>
          </p:cNvSpPr>
          <p:nvPr/>
        </p:nvSpPr>
        <p:spPr bwMode="auto">
          <a:xfrm>
            <a:off x="5508625" y="2349500"/>
            <a:ext cx="358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r>
              <a:rPr lang="de-DE" sz="1800"/>
              <a:t>2</a:t>
            </a:r>
          </a:p>
        </p:txBody>
      </p:sp>
      <p:pic>
        <p:nvPicPr>
          <p:cNvPr id="35857" name="Bild 1" descr="Gesicht1 kompr.psd"/>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66800" y="1143000"/>
            <a:ext cx="1584325"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8" name="Bild 3" descr="Gesicht2kompr.psd"/>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72000" y="3124200"/>
            <a:ext cx="1295400"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9" name="Bild 1" descr="Gesicht3kompr.psd"/>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267200" y="1295400"/>
            <a:ext cx="1335088"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0" name="Bild 1" descr="Gesicht4kompr.psd"/>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858000" y="1219200"/>
            <a:ext cx="1846263"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1" name="Bild 1" descr="Gesicht5kompr.psd"/>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1676400" y="3276600"/>
            <a:ext cx="159702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2" name="Bild 3" descr="Gesicht6 kompr.psd"/>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3059113" y="4797425"/>
            <a:ext cx="165735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3" name="Bild 4" descr="Gesicht7kompr.psd"/>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5724525" y="4581525"/>
            <a:ext cx="1800225"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noFill/>
        </p:spPr>
        <p:txBody>
          <a:bodyPr/>
          <a:lstStyle/>
          <a:p>
            <a:pPr eaLnBrk="1" hangingPunct="1"/>
            <a:r>
              <a:rPr lang="de-CH">
                <a:cs typeface="ＭＳ Ｐゴシック" charset="0"/>
              </a:rPr>
              <a:t>Kopfbewegungen</a:t>
            </a:r>
          </a:p>
        </p:txBody>
      </p:sp>
      <p:sp>
        <p:nvSpPr>
          <p:cNvPr id="37891" name="Rectangle 3"/>
          <p:cNvSpPr>
            <a:spLocks noGrp="1" noChangeArrowheads="1"/>
          </p:cNvSpPr>
          <p:nvPr>
            <p:ph type="body" idx="4294967295"/>
          </p:nvPr>
        </p:nvSpPr>
        <p:spPr>
          <a:xfrm>
            <a:off x="539750" y="2349500"/>
            <a:ext cx="5029200" cy="2519363"/>
          </a:xfrm>
        </p:spPr>
        <p:txBody>
          <a:bodyPr/>
          <a:lstStyle/>
          <a:p>
            <a:pPr eaLnBrk="1" hangingPunct="1">
              <a:lnSpc>
                <a:spcPct val="90000"/>
              </a:lnSpc>
            </a:pPr>
            <a:r>
              <a:rPr lang="de-CH">
                <a:cs typeface="Arial" charset="0"/>
              </a:rPr>
              <a:t>Lage der Augen vorne, kleiner Blickwinkel</a:t>
            </a:r>
          </a:p>
          <a:p>
            <a:pPr eaLnBrk="1" hangingPunct="1">
              <a:lnSpc>
                <a:spcPct val="90000"/>
              </a:lnSpc>
              <a:buFontTx/>
              <a:buNone/>
            </a:pPr>
            <a:endParaRPr lang="de-CH">
              <a:cs typeface="Arial" charset="0"/>
            </a:endParaRPr>
          </a:p>
          <a:p>
            <a:pPr eaLnBrk="1" hangingPunct="1">
              <a:lnSpc>
                <a:spcPct val="90000"/>
              </a:lnSpc>
            </a:pPr>
            <a:r>
              <a:rPr lang="de-CH">
                <a:cs typeface="Arial" charset="0"/>
              </a:rPr>
              <a:t>Kompensation dank Beweglichkeit der Halswirbel</a:t>
            </a:r>
          </a:p>
        </p:txBody>
      </p:sp>
      <p:sp>
        <p:nvSpPr>
          <p:cNvPr id="37892" name="Rectangle 4"/>
          <p:cNvSpPr>
            <a:spLocks noChangeArrowheads="1"/>
          </p:cNvSpPr>
          <p:nvPr/>
        </p:nvSpPr>
        <p:spPr bwMode="auto">
          <a:xfrm>
            <a:off x="2005013" y="196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pic>
        <p:nvPicPr>
          <p:cNvPr id="37893" name="Picture 17" descr="Körper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flipH="1">
            <a:off x="6156325" y="620713"/>
            <a:ext cx="2708275" cy="636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noFill/>
        </p:spPr>
        <p:txBody>
          <a:bodyPr/>
          <a:lstStyle/>
          <a:p>
            <a:pPr eaLnBrk="1" hangingPunct="1"/>
            <a:r>
              <a:rPr lang="de-CH">
                <a:cs typeface="ＭＳ Ｐゴシック" charset="0"/>
              </a:rPr>
              <a:t>Halswirbel und Kopf</a:t>
            </a:r>
          </a:p>
        </p:txBody>
      </p:sp>
      <p:sp>
        <p:nvSpPr>
          <p:cNvPr id="39939" name="Rectangle 3"/>
          <p:cNvSpPr>
            <a:spLocks noGrp="1" noChangeArrowheads="1"/>
          </p:cNvSpPr>
          <p:nvPr>
            <p:ph type="body" idx="4294967295"/>
          </p:nvPr>
        </p:nvSpPr>
        <p:spPr>
          <a:xfrm>
            <a:off x="2819400" y="1600200"/>
            <a:ext cx="5867400" cy="4824413"/>
          </a:xfrm>
          <a:noFill/>
        </p:spPr>
        <p:txBody>
          <a:bodyPr/>
          <a:lstStyle/>
          <a:p>
            <a:pPr eaLnBrk="1" hangingPunct="1">
              <a:lnSpc>
                <a:spcPct val="90000"/>
              </a:lnSpc>
            </a:pPr>
            <a:r>
              <a:rPr lang="de-CH">
                <a:cs typeface="Arial" charset="0"/>
              </a:rPr>
              <a:t>enorme Flexibilität des Halses ist  typisch für Eulen</a:t>
            </a:r>
          </a:p>
          <a:p>
            <a:pPr eaLnBrk="1" hangingPunct="1">
              <a:lnSpc>
                <a:spcPct val="90000"/>
              </a:lnSpc>
            </a:pPr>
            <a:r>
              <a:rPr lang="de-CH">
                <a:cs typeface="Arial" charset="0"/>
              </a:rPr>
              <a:t>14 Halswirbel (Mensch 7 Halswirbel)</a:t>
            </a:r>
          </a:p>
          <a:p>
            <a:pPr eaLnBrk="1" hangingPunct="1">
              <a:lnSpc>
                <a:spcPct val="90000"/>
              </a:lnSpc>
            </a:pPr>
            <a:endParaRPr lang="de-CH">
              <a:cs typeface="Arial" charset="0"/>
            </a:endParaRPr>
          </a:p>
          <a:p>
            <a:pPr eaLnBrk="1" hangingPunct="1">
              <a:lnSpc>
                <a:spcPct val="90000"/>
              </a:lnSpc>
              <a:buFontTx/>
              <a:buNone/>
            </a:pPr>
            <a:endParaRPr lang="de-CH">
              <a:cs typeface="Arial" charset="0"/>
            </a:endParaRPr>
          </a:p>
          <a:p>
            <a:pPr marL="38122225" lvl="2" indent="-50787300" eaLnBrk="1" hangingPunct="1">
              <a:buFontTx/>
              <a:buNone/>
            </a:pPr>
            <a:r>
              <a:rPr lang="de-CH" sz="2000">
                <a:ea typeface="Arial" charset="0"/>
              </a:rPr>
              <a:t>	</a:t>
            </a:r>
          </a:p>
        </p:txBody>
      </p:sp>
      <p:sp>
        <p:nvSpPr>
          <p:cNvPr id="39940" name="Rectangle 4"/>
          <p:cNvSpPr>
            <a:spLocks noChangeArrowheads="1"/>
          </p:cNvSpPr>
          <p:nvPr/>
        </p:nvSpPr>
        <p:spPr bwMode="auto">
          <a:xfrm>
            <a:off x="2005013" y="196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pic>
        <p:nvPicPr>
          <p:cNvPr id="39941" name="Picture 12" descr="Pouletkarkasse"/>
          <p:cNvPicPr>
            <a:picLocks noChangeAspect="1" noChangeArrowheads="1"/>
          </p:cNvPicPr>
          <p:nvPr/>
        </p:nvPicPr>
        <p:blipFill>
          <a:blip r:embed="rId3">
            <a:clrChange>
              <a:clrFrom>
                <a:srgbClr val="FFFFFF"/>
              </a:clrFrom>
              <a:clrTo>
                <a:srgbClr val="FFFFFF">
                  <a:alpha val="0"/>
                </a:srgbClr>
              </a:clrTo>
            </a:clrChange>
            <a:lum bright="-30000"/>
            <a:extLst>
              <a:ext uri="{28A0092B-C50C-407E-A947-70E740481C1C}">
                <a14:useLocalDpi xmlns:a14="http://schemas.microsoft.com/office/drawing/2010/main"/>
              </a:ext>
            </a:extLst>
          </a:blip>
          <a:srcRect/>
          <a:stretch>
            <a:fillRect/>
          </a:stretch>
        </p:blipFill>
        <p:spPr bwMode="auto">
          <a:xfrm flipH="1">
            <a:off x="0" y="2667000"/>
            <a:ext cx="2971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Oval 13" descr="Unbenannt-1"/>
          <p:cNvSpPr>
            <a:spLocks noChangeArrowheads="1"/>
          </p:cNvSpPr>
          <p:nvPr/>
        </p:nvSpPr>
        <p:spPr bwMode="auto">
          <a:xfrm>
            <a:off x="3352800" y="2819400"/>
            <a:ext cx="4114800" cy="3124200"/>
          </a:xfrm>
          <a:prstGeom prst="ellipse">
            <a:avLst/>
          </a:prstGeom>
          <a:blipFill dpi="0" rotWithShape="0">
            <a:blip r:embed="rId4"/>
            <a:srcRect/>
            <a:stretch>
              <a:fillRect/>
            </a:stretch>
          </a:blipFill>
          <a:ln w="9525">
            <a:solidFill>
              <a:schemeClr val="tx1"/>
            </a:solidFill>
            <a:round/>
            <a:headEnd/>
            <a:tailEnd/>
          </a:ln>
        </p:spPr>
        <p:txBody>
          <a:bodyPr wrap="none" anchor="ctr"/>
          <a:lstStyle/>
          <a:p>
            <a:endParaRPr lang="de-DE" sz="1800">
              <a:cs typeface="Arial" charset="0"/>
            </a:endParaRPr>
          </a:p>
        </p:txBody>
      </p:sp>
      <p:cxnSp>
        <p:nvCxnSpPr>
          <p:cNvPr id="39943" name="AutoShape 14"/>
          <p:cNvCxnSpPr>
            <a:cxnSpLocks noChangeShapeType="1"/>
          </p:cNvCxnSpPr>
          <p:nvPr/>
        </p:nvCxnSpPr>
        <p:spPr bwMode="auto">
          <a:xfrm flipH="1" flipV="1">
            <a:off x="1574800" y="4038600"/>
            <a:ext cx="1816100" cy="5715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Waldohreule auf Jagdwarte.m4v" descr="/Volumes/Public2008/Public 33/Waldohreulenprojekt, Arbeit 16.09.2013/Powerpoint/Audio- und Videodatei/Waldohreule auf Jagdwarte.m4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2033588" y="3357563"/>
            <a:ext cx="4457700" cy="2808287"/>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987" name="Rectangle 2"/>
          <p:cNvSpPr>
            <a:spLocks noGrp="1" noChangeArrowheads="1"/>
          </p:cNvSpPr>
          <p:nvPr>
            <p:ph type="title" idx="4294967295"/>
          </p:nvPr>
        </p:nvSpPr>
        <p:spPr>
          <a:noFill/>
        </p:spPr>
        <p:txBody>
          <a:bodyPr/>
          <a:lstStyle/>
          <a:p>
            <a:pPr eaLnBrk="1" hangingPunct="1"/>
            <a:r>
              <a:rPr lang="de-CH">
                <a:cs typeface="ＭＳ Ｐゴシック" charset="0"/>
              </a:rPr>
              <a:t>Kopfbewegungen</a:t>
            </a:r>
          </a:p>
        </p:txBody>
      </p:sp>
      <p:sp>
        <p:nvSpPr>
          <p:cNvPr id="41988" name="Rectangle 3"/>
          <p:cNvSpPr>
            <a:spLocks noGrp="1" noChangeArrowheads="1"/>
          </p:cNvSpPr>
          <p:nvPr>
            <p:ph type="body" idx="4294967295"/>
          </p:nvPr>
        </p:nvSpPr>
        <p:spPr>
          <a:xfrm>
            <a:off x="2555875" y="1773238"/>
            <a:ext cx="4608513" cy="1431925"/>
          </a:xfrm>
          <a:noFill/>
        </p:spPr>
        <p:txBody>
          <a:bodyPr/>
          <a:lstStyle/>
          <a:p>
            <a:pPr eaLnBrk="1" hangingPunct="1">
              <a:lnSpc>
                <a:spcPct val="90000"/>
              </a:lnSpc>
            </a:pPr>
            <a:r>
              <a:rPr lang="de-CH">
                <a:cs typeface="Arial" charset="0"/>
              </a:rPr>
              <a:t>Kopfdrehungen bis zu 270°</a:t>
            </a:r>
          </a:p>
        </p:txBody>
      </p:sp>
      <p:sp>
        <p:nvSpPr>
          <p:cNvPr id="41989" name="Rectangle 4"/>
          <p:cNvSpPr>
            <a:spLocks noChangeArrowheads="1"/>
          </p:cNvSpPr>
          <p:nvPr/>
        </p:nvSpPr>
        <p:spPr bwMode="auto">
          <a:xfrm>
            <a:off x="2005013" y="196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pic>
        <p:nvPicPr>
          <p:cNvPr id="41990" name="Picture 12" descr="Körper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43663" y="549275"/>
            <a:ext cx="28194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13" descr="Körper3"/>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9388" y="836613"/>
            <a:ext cx="2111375" cy="499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198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1986"/>
                                        </p:tgtEl>
                                      </p:cBhvr>
                                    </p:cmd>
                                  </p:childTnLst>
                                </p:cTn>
                              </p:par>
                            </p:childTnLst>
                          </p:cTn>
                        </p:par>
                      </p:childTnLst>
                    </p:cTn>
                  </p:par>
                </p:childTnLst>
              </p:cTn>
              <p:nextCondLst>
                <p:cond evt="onClick" delay="0">
                  <p:tgtEl>
                    <p:spTgt spid="41986"/>
                  </p:tgtEl>
                </p:cond>
              </p:nextCondLst>
            </p:seq>
            <p:video>
              <p:cMediaNode vol="80000">
                <p:cTn id="7" fill="hold" display="0">
                  <p:stCondLst>
                    <p:cond delay="indefinite"/>
                  </p:stCondLst>
                </p:cTn>
                <p:tgtEl>
                  <p:spTgt spid="4198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noFill/>
        </p:spPr>
        <p:txBody>
          <a:bodyPr/>
          <a:lstStyle/>
          <a:p>
            <a:pPr eaLnBrk="1" hangingPunct="1"/>
            <a:r>
              <a:rPr lang="de-CH">
                <a:cs typeface="ＭＳ Ｐゴシック" charset="0"/>
              </a:rPr>
              <a:t>Verwandschaft</a:t>
            </a:r>
          </a:p>
        </p:txBody>
      </p:sp>
      <p:sp>
        <p:nvSpPr>
          <p:cNvPr id="44035" name="Rectangle 3"/>
          <p:cNvSpPr>
            <a:spLocks noGrp="1" noChangeArrowheads="1"/>
          </p:cNvSpPr>
          <p:nvPr>
            <p:ph type="body" idx="4294967295"/>
          </p:nvPr>
        </p:nvSpPr>
        <p:spPr>
          <a:xfrm>
            <a:off x="457200" y="1600200"/>
            <a:ext cx="8229600" cy="4824413"/>
          </a:xfrm>
          <a:noFill/>
        </p:spPr>
        <p:txBody>
          <a:bodyPr/>
          <a:lstStyle/>
          <a:p>
            <a:pPr eaLnBrk="1" hangingPunct="1">
              <a:lnSpc>
                <a:spcPct val="90000"/>
              </a:lnSpc>
              <a:buFontTx/>
              <a:buNone/>
            </a:pPr>
            <a:endParaRPr lang="de-CH">
              <a:cs typeface="Arial" charset="0"/>
            </a:endParaRPr>
          </a:p>
          <a:p>
            <a:pPr eaLnBrk="1" hangingPunct="1">
              <a:lnSpc>
                <a:spcPct val="90000"/>
              </a:lnSpc>
            </a:pPr>
            <a:endParaRPr lang="de-CH">
              <a:cs typeface="Arial" charset="0"/>
            </a:endParaRPr>
          </a:p>
          <a:p>
            <a:pPr marL="38122225" lvl="2" indent="-50787300" eaLnBrk="1" hangingPunct="1">
              <a:buFontTx/>
              <a:buNone/>
            </a:pPr>
            <a:r>
              <a:rPr lang="de-CH" sz="2000">
                <a:ea typeface="Arial" charset="0"/>
              </a:rPr>
              <a:t>	</a:t>
            </a:r>
          </a:p>
        </p:txBody>
      </p:sp>
      <p:sp>
        <p:nvSpPr>
          <p:cNvPr id="44036" name="Rectangle 4"/>
          <p:cNvSpPr>
            <a:spLocks noChangeArrowheads="1"/>
          </p:cNvSpPr>
          <p:nvPr/>
        </p:nvSpPr>
        <p:spPr bwMode="auto">
          <a:xfrm>
            <a:off x="2005013" y="196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sp>
        <p:nvSpPr>
          <p:cNvPr id="44037" name="Textfeld 1"/>
          <p:cNvSpPr txBox="1">
            <a:spLocks noChangeArrowheads="1"/>
          </p:cNvSpPr>
          <p:nvPr/>
        </p:nvSpPr>
        <p:spPr bwMode="auto">
          <a:xfrm>
            <a:off x="3419475" y="3933825"/>
            <a:ext cx="28733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r>
              <a:rPr lang="de-DE"/>
              <a:t>1</a:t>
            </a:r>
          </a:p>
        </p:txBody>
      </p:sp>
      <p:sp>
        <p:nvSpPr>
          <p:cNvPr id="44038" name="Textfeld 11"/>
          <p:cNvSpPr txBox="1">
            <a:spLocks noChangeArrowheads="1"/>
          </p:cNvSpPr>
          <p:nvPr/>
        </p:nvSpPr>
        <p:spPr bwMode="auto">
          <a:xfrm>
            <a:off x="4643438" y="4724400"/>
            <a:ext cx="28892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r>
              <a:rPr lang="de-DE"/>
              <a:t>2</a:t>
            </a:r>
          </a:p>
        </p:txBody>
      </p:sp>
      <p:sp>
        <p:nvSpPr>
          <p:cNvPr id="44039" name="Textfeld 13"/>
          <p:cNvSpPr txBox="1">
            <a:spLocks noChangeArrowheads="1"/>
          </p:cNvSpPr>
          <p:nvPr/>
        </p:nvSpPr>
        <p:spPr bwMode="auto">
          <a:xfrm>
            <a:off x="7019925" y="1700213"/>
            <a:ext cx="288925"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r>
              <a:rPr lang="de-DE"/>
              <a:t>3</a:t>
            </a:r>
          </a:p>
        </p:txBody>
      </p:sp>
      <p:pic>
        <p:nvPicPr>
          <p:cNvPr id="44040" name="Bild 1" descr="Raufusskauz auf V-Ast.psd"/>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519988" y="4076700"/>
            <a:ext cx="162401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1" name="Textfeld 1"/>
          <p:cNvSpPr txBox="1">
            <a:spLocks noChangeArrowheads="1"/>
          </p:cNvSpPr>
          <p:nvPr/>
        </p:nvSpPr>
        <p:spPr bwMode="auto">
          <a:xfrm>
            <a:off x="7097713" y="4937125"/>
            <a:ext cx="37465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r>
              <a:rPr lang="de-DE"/>
              <a:t>4</a:t>
            </a:r>
          </a:p>
        </p:txBody>
      </p:sp>
      <p:pic>
        <p:nvPicPr>
          <p:cNvPr id="44042" name="Bild 1" descr="576px-Bubo_bubo_winter_1.psd"/>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09600" y="1508125"/>
            <a:ext cx="2997200"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3" name="Bild 2" descr="2012-03-07_Sperlingskauz_Ochsattel-NOe_WTR3.psd"/>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3203575" y="2997200"/>
            <a:ext cx="3151188" cy="36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4" name="Bild 3" descr="waldkauz_bg_160409_2.psd"/>
          <p:cNvPicPr>
            <a:picLocks noChangeAspect="1"/>
          </p:cNvPicPr>
          <p:nvPr/>
        </p:nvPicPr>
        <p:blipFill>
          <a:blip r:embed="rId6" cstate="print">
            <a:extLst>
              <a:ext uri="{28A0092B-C50C-407E-A947-70E740481C1C}">
                <a14:useLocalDpi xmlns:a14="http://schemas.microsoft.com/office/drawing/2010/main"/>
              </a:ext>
            </a:extLst>
          </a:blip>
          <a:srcRect t="4529"/>
          <a:stretch>
            <a:fillRect/>
          </a:stretch>
        </p:blipFill>
        <p:spPr bwMode="auto">
          <a:xfrm>
            <a:off x="4862513" y="762000"/>
            <a:ext cx="4281487"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5" name="Textfeld 12"/>
          <p:cNvSpPr txBox="1">
            <a:spLocks noChangeArrowheads="1"/>
          </p:cNvSpPr>
          <p:nvPr/>
        </p:nvSpPr>
        <p:spPr bwMode="auto">
          <a:xfrm>
            <a:off x="6019800" y="1295400"/>
            <a:ext cx="37465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r>
              <a:rPr lang="de-CH"/>
              <a:t>3</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3059113" y="836613"/>
            <a:ext cx="3313112" cy="509587"/>
          </a:xfrm>
          <a:noFill/>
        </p:spPr>
        <p:txBody>
          <a:bodyPr/>
          <a:lstStyle/>
          <a:p>
            <a:pPr eaLnBrk="1" hangingPunct="1"/>
            <a:r>
              <a:rPr lang="de-CH">
                <a:cs typeface="ＭＳ Ｐゴシック" charset="0"/>
              </a:rPr>
              <a:t>Verwandtschaft</a:t>
            </a:r>
          </a:p>
        </p:txBody>
      </p:sp>
      <p:sp>
        <p:nvSpPr>
          <p:cNvPr id="46083" name="Rectangle 4"/>
          <p:cNvSpPr>
            <a:spLocks noChangeArrowheads="1"/>
          </p:cNvSpPr>
          <p:nvPr/>
        </p:nvSpPr>
        <p:spPr bwMode="auto">
          <a:xfrm>
            <a:off x="2005013" y="196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sp>
        <p:nvSpPr>
          <p:cNvPr id="46084" name="Textfeld 12"/>
          <p:cNvSpPr txBox="1">
            <a:spLocks noChangeArrowheads="1"/>
          </p:cNvSpPr>
          <p:nvPr/>
        </p:nvSpPr>
        <p:spPr bwMode="auto">
          <a:xfrm>
            <a:off x="2627313" y="5445125"/>
            <a:ext cx="2873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r>
              <a:rPr lang="de-DE"/>
              <a:t>5</a:t>
            </a:r>
          </a:p>
        </p:txBody>
      </p:sp>
      <p:sp>
        <p:nvSpPr>
          <p:cNvPr id="46085" name="Textfeld 12"/>
          <p:cNvSpPr txBox="1">
            <a:spLocks noChangeArrowheads="1"/>
          </p:cNvSpPr>
          <p:nvPr/>
        </p:nvSpPr>
        <p:spPr bwMode="auto">
          <a:xfrm>
            <a:off x="1476375" y="2133600"/>
            <a:ext cx="28733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r>
              <a:rPr lang="de-DE"/>
              <a:t>6</a:t>
            </a:r>
          </a:p>
        </p:txBody>
      </p:sp>
      <p:sp>
        <p:nvSpPr>
          <p:cNvPr id="46086" name="Textfeld 12"/>
          <p:cNvSpPr txBox="1">
            <a:spLocks noChangeArrowheads="1"/>
          </p:cNvSpPr>
          <p:nvPr/>
        </p:nvSpPr>
        <p:spPr bwMode="auto">
          <a:xfrm>
            <a:off x="7812088" y="5300663"/>
            <a:ext cx="28733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r>
              <a:rPr lang="de-DE"/>
              <a:t>7</a:t>
            </a:r>
          </a:p>
        </p:txBody>
      </p:sp>
      <p:pic>
        <p:nvPicPr>
          <p:cNvPr id="46087" name="Picture 17" descr="zwergohreule_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flipH="1">
            <a:off x="0" y="685800"/>
            <a:ext cx="3860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13" descr="Unbenannt-9"/>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81200" y="2093913"/>
            <a:ext cx="3081338" cy="461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Bild 1" descr="3070_0.psd"/>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5724525" y="1993900"/>
            <a:ext cx="3419475"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0" name="Textfeld 9"/>
          <p:cNvSpPr txBox="1">
            <a:spLocks noChangeArrowheads="1"/>
          </p:cNvSpPr>
          <p:nvPr/>
        </p:nvSpPr>
        <p:spPr bwMode="auto">
          <a:xfrm>
            <a:off x="2438400" y="3810000"/>
            <a:ext cx="2286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r>
              <a:rPr lang="de-CH"/>
              <a:t>5</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noFill/>
        </p:spPr>
        <p:txBody>
          <a:bodyPr/>
          <a:lstStyle/>
          <a:p>
            <a:pPr eaLnBrk="1" hangingPunct="1"/>
            <a:r>
              <a:rPr lang="de-CH">
                <a:cs typeface="ＭＳ Ｐゴシック" charset="0"/>
              </a:rPr>
              <a:t>Verbreitung der Waldohreule weltweit</a:t>
            </a:r>
          </a:p>
        </p:txBody>
      </p:sp>
      <p:sp>
        <p:nvSpPr>
          <p:cNvPr id="48131" name="Rectangle 4"/>
          <p:cNvSpPr>
            <a:spLocks noChangeArrowheads="1"/>
          </p:cNvSpPr>
          <p:nvPr/>
        </p:nvSpPr>
        <p:spPr bwMode="auto">
          <a:xfrm>
            <a:off x="2005013" y="196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sp>
        <p:nvSpPr>
          <p:cNvPr id="48132" name="Text Box 10"/>
          <p:cNvSpPr txBox="1">
            <a:spLocks noChangeArrowheads="1"/>
          </p:cNvSpPr>
          <p:nvPr/>
        </p:nvSpPr>
        <p:spPr bwMode="auto">
          <a:xfrm>
            <a:off x="609600" y="1676400"/>
            <a:ext cx="160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spcBef>
                <a:spcPct val="50000"/>
              </a:spcBef>
            </a:pPr>
            <a:endParaRPr lang="de-DE" sz="1800">
              <a:cs typeface="Arial" charset="0"/>
            </a:endParaRPr>
          </a:p>
        </p:txBody>
      </p:sp>
      <p:sp>
        <p:nvSpPr>
          <p:cNvPr id="48133" name="Rectangle 24"/>
          <p:cNvSpPr>
            <a:spLocks noChangeArrowheads="1"/>
          </p:cNvSpPr>
          <p:nvPr/>
        </p:nvSpPr>
        <p:spPr bwMode="auto">
          <a:xfrm>
            <a:off x="30837188" y="11430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pic>
        <p:nvPicPr>
          <p:cNvPr id="48134" name="Picture 27" descr="800px-Asio_otus_dis Kopie"/>
          <p:cNvPicPr>
            <a:picLocks noChangeAspect="1" noChangeArrowheads="1"/>
          </p:cNvPicPr>
          <p:nvPr/>
        </p:nvPicPr>
        <p:blipFill>
          <a:blip r:embed="rId3">
            <a:lum bright="-12000" contrast="-24000"/>
            <a:extLst>
              <a:ext uri="{28A0092B-C50C-407E-A947-70E740481C1C}">
                <a14:useLocalDpi xmlns:a14="http://schemas.microsoft.com/office/drawing/2010/main"/>
              </a:ext>
            </a:extLst>
          </a:blip>
          <a:srcRect/>
          <a:stretch>
            <a:fillRect/>
          </a:stretch>
        </p:blipFill>
        <p:spPr bwMode="auto">
          <a:xfrm>
            <a:off x="457200" y="1703388"/>
            <a:ext cx="7823200" cy="408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Text Box 32"/>
          <p:cNvSpPr txBox="1">
            <a:spLocks noChangeArrowheads="1"/>
          </p:cNvSpPr>
          <p:nvPr/>
        </p:nvSpPr>
        <p:spPr bwMode="auto">
          <a:xfrm>
            <a:off x="533400" y="5791200"/>
            <a:ext cx="830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spcBef>
                <a:spcPct val="50000"/>
              </a:spcBef>
            </a:pPr>
            <a:endParaRPr lang="de-DE" sz="1800">
              <a:cs typeface="Arial" charset="0"/>
            </a:endParaRPr>
          </a:p>
        </p:txBody>
      </p:sp>
      <p:sp>
        <p:nvSpPr>
          <p:cNvPr id="48136" name="Rectangle 33"/>
          <p:cNvSpPr>
            <a:spLocks noChangeArrowheads="1"/>
          </p:cNvSpPr>
          <p:nvPr/>
        </p:nvSpPr>
        <p:spPr bwMode="auto">
          <a:xfrm>
            <a:off x="152400" y="5429250"/>
            <a:ext cx="228600" cy="228600"/>
          </a:xfrm>
          <a:prstGeom prst="rect">
            <a:avLst/>
          </a:prstGeom>
          <a:solidFill>
            <a:srgbClr val="C5C503"/>
          </a:solidFill>
          <a:ln w="9525">
            <a:solidFill>
              <a:schemeClr val="tx1"/>
            </a:solidFill>
            <a:miter lim="800000"/>
            <a:headEnd/>
            <a:tailEnd/>
          </a:ln>
        </p:spPr>
        <p:txBody>
          <a:bodyPr wrap="none" anchor="ctr"/>
          <a:lstStyle/>
          <a:p>
            <a:endParaRPr lang="de-DE" sz="1800">
              <a:cs typeface="Arial" charset="0"/>
            </a:endParaRPr>
          </a:p>
        </p:txBody>
      </p:sp>
      <p:sp>
        <p:nvSpPr>
          <p:cNvPr id="48137" name="Rectangle 36"/>
          <p:cNvSpPr>
            <a:spLocks noChangeArrowheads="1"/>
          </p:cNvSpPr>
          <p:nvPr/>
        </p:nvSpPr>
        <p:spPr bwMode="auto">
          <a:xfrm>
            <a:off x="152400" y="6076950"/>
            <a:ext cx="228600" cy="228600"/>
          </a:xfrm>
          <a:prstGeom prst="rect">
            <a:avLst/>
          </a:prstGeom>
          <a:solidFill>
            <a:srgbClr val="0364C5"/>
          </a:solidFill>
          <a:ln w="9525">
            <a:solidFill>
              <a:schemeClr val="tx1"/>
            </a:solidFill>
            <a:miter lim="800000"/>
            <a:headEnd/>
            <a:tailEnd/>
          </a:ln>
        </p:spPr>
        <p:txBody>
          <a:bodyPr wrap="none" anchor="ctr"/>
          <a:lstStyle/>
          <a:p>
            <a:endParaRPr lang="de-DE" sz="1800">
              <a:cs typeface="Arial" charset="0"/>
            </a:endParaRPr>
          </a:p>
        </p:txBody>
      </p:sp>
      <p:sp>
        <p:nvSpPr>
          <p:cNvPr id="48138" name="Rectangle 37"/>
          <p:cNvSpPr>
            <a:spLocks noChangeArrowheads="1"/>
          </p:cNvSpPr>
          <p:nvPr/>
        </p:nvSpPr>
        <p:spPr bwMode="auto">
          <a:xfrm>
            <a:off x="152400" y="5759450"/>
            <a:ext cx="228600" cy="228600"/>
          </a:xfrm>
          <a:prstGeom prst="rect">
            <a:avLst/>
          </a:prstGeom>
          <a:solidFill>
            <a:srgbClr val="038240"/>
          </a:solidFill>
          <a:ln w="9525">
            <a:solidFill>
              <a:schemeClr val="tx1"/>
            </a:solidFill>
            <a:miter lim="800000"/>
            <a:headEnd/>
            <a:tailEnd/>
          </a:ln>
        </p:spPr>
        <p:txBody>
          <a:bodyPr wrap="none" anchor="ctr"/>
          <a:lstStyle/>
          <a:p>
            <a:endParaRPr lang="de-DE" sz="1800">
              <a:cs typeface="Arial" charset="0"/>
            </a:endParaRPr>
          </a:p>
        </p:txBody>
      </p:sp>
      <p:sp>
        <p:nvSpPr>
          <p:cNvPr id="48139" name="Text Box 38"/>
          <p:cNvSpPr txBox="1">
            <a:spLocks noChangeArrowheads="1"/>
          </p:cNvSpPr>
          <p:nvPr/>
        </p:nvSpPr>
        <p:spPr bwMode="auto">
          <a:xfrm>
            <a:off x="381000" y="5410200"/>
            <a:ext cx="35052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spcBef>
                <a:spcPct val="50000"/>
              </a:spcBef>
            </a:pPr>
            <a:r>
              <a:rPr lang="de-DE" sz="1400">
                <a:cs typeface="Arial" charset="0"/>
              </a:rPr>
              <a:t>Nur in der Brutzeit</a:t>
            </a:r>
          </a:p>
          <a:p>
            <a:pPr eaLnBrk="1" hangingPunct="1">
              <a:spcBef>
                <a:spcPct val="50000"/>
              </a:spcBef>
            </a:pPr>
            <a:r>
              <a:rPr lang="de-DE" sz="1400">
                <a:cs typeface="Arial" charset="0"/>
              </a:rPr>
              <a:t>Ganzjährig</a:t>
            </a:r>
          </a:p>
          <a:p>
            <a:pPr eaLnBrk="1" hangingPunct="1">
              <a:spcBef>
                <a:spcPct val="50000"/>
              </a:spcBef>
            </a:pPr>
            <a:r>
              <a:rPr lang="de-DE" sz="1400">
                <a:cs typeface="Arial" charset="0"/>
              </a:rPr>
              <a:t>Nur im Winter</a:t>
            </a:r>
            <a:endParaRPr lang="de-DE" sz="240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idx="4294967295"/>
          </p:nvPr>
        </p:nvSpPr>
        <p:spPr>
          <a:noFill/>
        </p:spPr>
        <p:txBody>
          <a:bodyPr/>
          <a:lstStyle/>
          <a:p>
            <a:pPr eaLnBrk="1" hangingPunct="1"/>
            <a:r>
              <a:rPr lang="de-CH">
                <a:cs typeface="ＭＳ Ｐゴシック" charset="0"/>
              </a:rPr>
              <a:t>Verbreitung in der Schweiz</a:t>
            </a:r>
          </a:p>
        </p:txBody>
      </p:sp>
      <p:sp>
        <p:nvSpPr>
          <p:cNvPr id="50179" name="Rectangle 3"/>
          <p:cNvSpPr>
            <a:spLocks noGrp="1" noChangeArrowheads="1"/>
          </p:cNvSpPr>
          <p:nvPr>
            <p:ph type="body" idx="4294967295"/>
          </p:nvPr>
        </p:nvSpPr>
        <p:spPr>
          <a:xfrm>
            <a:off x="457200" y="1600200"/>
            <a:ext cx="8229600" cy="4824413"/>
          </a:xfrm>
          <a:noFill/>
        </p:spPr>
        <p:txBody>
          <a:bodyPr/>
          <a:lstStyle/>
          <a:p>
            <a:pPr eaLnBrk="1" hangingPunct="1">
              <a:lnSpc>
                <a:spcPct val="90000"/>
              </a:lnSpc>
            </a:pPr>
            <a:r>
              <a:rPr lang="de-CH">
                <a:cs typeface="Arial" charset="0"/>
              </a:rPr>
              <a:t>Standvogel im Jura und Mittelland</a:t>
            </a:r>
          </a:p>
          <a:p>
            <a:pPr eaLnBrk="1" hangingPunct="1">
              <a:lnSpc>
                <a:spcPct val="90000"/>
              </a:lnSpc>
            </a:pPr>
            <a:r>
              <a:rPr lang="de-CH">
                <a:cs typeface="Arial" charset="0"/>
              </a:rPr>
              <a:t>Hauptverbreitung unter 1</a:t>
            </a:r>
            <a:r>
              <a:rPr lang="ja-JP" altLang="de-CH">
                <a:cs typeface="Arial" charset="0"/>
              </a:rPr>
              <a:t>‘</a:t>
            </a:r>
            <a:r>
              <a:rPr lang="de-CH" altLang="ja-JP">
                <a:cs typeface="Arial" charset="0"/>
              </a:rPr>
              <a:t>200 Meter</a:t>
            </a:r>
          </a:p>
          <a:p>
            <a:pPr eaLnBrk="1" hangingPunct="1">
              <a:lnSpc>
                <a:spcPct val="90000"/>
              </a:lnSpc>
            </a:pPr>
            <a:r>
              <a:rPr lang="de-CH">
                <a:cs typeface="Arial" charset="0"/>
              </a:rPr>
              <a:t>rund 2</a:t>
            </a:r>
            <a:r>
              <a:rPr lang="ja-JP" altLang="de-CH">
                <a:cs typeface="Arial" charset="0"/>
              </a:rPr>
              <a:t>‘</a:t>
            </a:r>
            <a:r>
              <a:rPr lang="de-CH" altLang="ja-JP">
                <a:cs typeface="Arial" charset="0"/>
              </a:rPr>
              <a:t>500 bis 3</a:t>
            </a:r>
            <a:r>
              <a:rPr lang="ja-JP" altLang="de-CH">
                <a:cs typeface="Arial" charset="0"/>
              </a:rPr>
              <a:t>‘</a:t>
            </a:r>
            <a:r>
              <a:rPr lang="de-CH" altLang="ja-JP">
                <a:cs typeface="Arial" charset="0"/>
              </a:rPr>
              <a:t>000 Brutpaare in der Schweiz</a:t>
            </a:r>
            <a:r>
              <a:rPr lang="de-CH" altLang="ja-JP" sz="2000">
                <a:cs typeface="Arial" charset="0"/>
              </a:rPr>
              <a:t>	</a:t>
            </a:r>
            <a:endParaRPr lang="de-CH" sz="2000">
              <a:cs typeface="Arial" charset="0"/>
            </a:endParaRPr>
          </a:p>
        </p:txBody>
      </p:sp>
      <p:sp>
        <p:nvSpPr>
          <p:cNvPr id="50180" name="Rectangle 6"/>
          <p:cNvSpPr>
            <a:spLocks noChangeArrowheads="1"/>
          </p:cNvSpPr>
          <p:nvPr/>
        </p:nvSpPr>
        <p:spPr bwMode="auto">
          <a:xfrm>
            <a:off x="2005013" y="196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sp>
        <p:nvSpPr>
          <p:cNvPr id="50181" name="Text Box 7"/>
          <p:cNvSpPr txBox="1">
            <a:spLocks noChangeArrowheads="1"/>
          </p:cNvSpPr>
          <p:nvPr/>
        </p:nvSpPr>
        <p:spPr bwMode="auto">
          <a:xfrm>
            <a:off x="609600" y="1676400"/>
            <a:ext cx="160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spcBef>
                <a:spcPct val="50000"/>
              </a:spcBef>
            </a:pPr>
            <a:endParaRPr lang="de-DE" sz="1800">
              <a:cs typeface="Arial" charset="0"/>
            </a:endParaRPr>
          </a:p>
        </p:txBody>
      </p:sp>
      <p:pic>
        <p:nvPicPr>
          <p:cNvPr id="50182" name="Picture 21" descr="3170_20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87450" y="2636838"/>
            <a:ext cx="5614988"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noFill/>
        </p:spPr>
        <p:txBody>
          <a:bodyPr/>
          <a:lstStyle/>
          <a:p>
            <a:pPr eaLnBrk="1" hangingPunct="1"/>
            <a:r>
              <a:rPr lang="de-CH" sz="3200">
                <a:cs typeface="ＭＳ Ｐゴシック" charset="0"/>
              </a:rPr>
              <a:t>Ernährung </a:t>
            </a:r>
          </a:p>
        </p:txBody>
      </p:sp>
      <p:sp>
        <p:nvSpPr>
          <p:cNvPr id="52227" name="Rectangle 3"/>
          <p:cNvSpPr>
            <a:spLocks noGrp="1" noChangeArrowheads="1"/>
          </p:cNvSpPr>
          <p:nvPr>
            <p:ph type="body" idx="4294967295"/>
          </p:nvPr>
        </p:nvSpPr>
        <p:spPr>
          <a:xfrm>
            <a:off x="457200" y="1600200"/>
            <a:ext cx="8229600" cy="4824413"/>
          </a:xfrm>
          <a:noFill/>
        </p:spPr>
        <p:txBody>
          <a:bodyPr/>
          <a:lstStyle/>
          <a:p>
            <a:pPr eaLnBrk="1" hangingPunct="1">
              <a:lnSpc>
                <a:spcPct val="90000"/>
              </a:lnSpc>
            </a:pPr>
            <a:endParaRPr lang="de-CH">
              <a:cs typeface="Arial" charset="0"/>
            </a:endParaRPr>
          </a:p>
          <a:p>
            <a:pPr eaLnBrk="1" hangingPunct="1">
              <a:lnSpc>
                <a:spcPct val="90000"/>
              </a:lnSpc>
            </a:pPr>
            <a:r>
              <a:rPr lang="de-CH">
                <a:cs typeface="Arial" charset="0"/>
              </a:rPr>
              <a:t>hauptsächlich Feldmäuse (83%)</a:t>
            </a:r>
          </a:p>
          <a:p>
            <a:pPr eaLnBrk="1" hangingPunct="1">
              <a:lnSpc>
                <a:spcPct val="90000"/>
              </a:lnSpc>
            </a:pPr>
            <a:r>
              <a:rPr lang="de-CH">
                <a:cs typeface="Arial" charset="0"/>
              </a:rPr>
              <a:t>wenige Langschwanzmäuse (10%), wenige Kleinvögel (7%)</a:t>
            </a:r>
            <a:r>
              <a:rPr lang="de-CH" sz="2800">
                <a:cs typeface="Arial" charset="0"/>
              </a:rPr>
              <a:t>	</a:t>
            </a:r>
          </a:p>
        </p:txBody>
      </p:sp>
      <p:sp>
        <p:nvSpPr>
          <p:cNvPr id="52228" name="Rectangle 4"/>
          <p:cNvSpPr>
            <a:spLocks noChangeArrowheads="1"/>
          </p:cNvSpPr>
          <p:nvPr/>
        </p:nvSpPr>
        <p:spPr bwMode="auto">
          <a:xfrm>
            <a:off x="2005013" y="196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pic>
        <p:nvPicPr>
          <p:cNvPr id="52229" name="Bild 1" descr="Haselmaus___Muscardinus_avellanarius__3.psd"/>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419475" y="3716338"/>
            <a:ext cx="2319338" cy="136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Bild 2" descr="image007.psd"/>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3924300" y="4941888"/>
            <a:ext cx="2160588"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Bild 3" descr="grosse-wuhlmaus,-schermaus-32592.psd"/>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611188" y="4005263"/>
            <a:ext cx="1719262"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Bild 4" descr="Zilpzalp.psd"/>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6807200" y="3213100"/>
            <a:ext cx="1912938"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3" name="Textfeld 5"/>
          <p:cNvSpPr txBox="1">
            <a:spLocks noChangeArrowheads="1"/>
          </p:cNvSpPr>
          <p:nvPr/>
        </p:nvSpPr>
        <p:spPr bwMode="auto">
          <a:xfrm>
            <a:off x="1476375" y="5300663"/>
            <a:ext cx="10080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r>
              <a:rPr lang="de-DE"/>
              <a:t>83%</a:t>
            </a:r>
          </a:p>
        </p:txBody>
      </p:sp>
      <p:sp>
        <p:nvSpPr>
          <p:cNvPr id="52234" name="Textfeld 12"/>
          <p:cNvSpPr txBox="1">
            <a:spLocks noChangeArrowheads="1"/>
          </p:cNvSpPr>
          <p:nvPr/>
        </p:nvSpPr>
        <p:spPr bwMode="auto">
          <a:xfrm>
            <a:off x="3779838" y="4437063"/>
            <a:ext cx="1008062"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r>
              <a:rPr lang="de-DE"/>
              <a:t>10%</a:t>
            </a:r>
          </a:p>
        </p:txBody>
      </p:sp>
      <p:sp>
        <p:nvSpPr>
          <p:cNvPr id="52235" name="Textfeld 13"/>
          <p:cNvSpPr txBox="1">
            <a:spLocks noChangeArrowheads="1"/>
          </p:cNvSpPr>
          <p:nvPr/>
        </p:nvSpPr>
        <p:spPr bwMode="auto">
          <a:xfrm>
            <a:off x="7740650" y="3933825"/>
            <a:ext cx="1008063"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r>
              <a:rPr lang="de-DE"/>
              <a:t>7%</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noFill/>
        </p:spPr>
        <p:txBody>
          <a:bodyPr/>
          <a:lstStyle/>
          <a:p>
            <a:pPr eaLnBrk="1" hangingPunct="1"/>
            <a:r>
              <a:rPr lang="de-CH">
                <a:cs typeface="ＭＳ Ｐゴシック" charset="0"/>
              </a:rPr>
              <a:t>Übersicht</a:t>
            </a:r>
          </a:p>
        </p:txBody>
      </p:sp>
      <p:sp>
        <p:nvSpPr>
          <p:cNvPr id="17411" name="Rectangle 3"/>
          <p:cNvSpPr>
            <a:spLocks noGrp="1" noChangeArrowheads="1"/>
          </p:cNvSpPr>
          <p:nvPr>
            <p:ph type="body" idx="1"/>
          </p:nvPr>
        </p:nvSpPr>
        <p:spPr>
          <a:xfrm>
            <a:off x="395288" y="1628775"/>
            <a:ext cx="8229600" cy="4824413"/>
          </a:xfrm>
          <a:noFill/>
        </p:spPr>
        <p:txBody>
          <a:bodyPr/>
          <a:lstStyle/>
          <a:p>
            <a:pPr eaLnBrk="1" hangingPunct="1">
              <a:lnSpc>
                <a:spcPct val="90000"/>
              </a:lnSpc>
            </a:pPr>
            <a:r>
              <a:rPr lang="de-CH">
                <a:cs typeface="Arial" charset="0"/>
              </a:rPr>
              <a:t>Steckbrief/Biologie</a:t>
            </a:r>
          </a:p>
          <a:p>
            <a:pPr lvl="1" eaLnBrk="1" hangingPunct="1">
              <a:lnSpc>
                <a:spcPct val="90000"/>
              </a:lnSpc>
            </a:pPr>
            <a:r>
              <a:rPr lang="de-CH" sz="1600"/>
              <a:t>Vogel des Jahres – wieso eigentlich?</a:t>
            </a:r>
          </a:p>
          <a:p>
            <a:pPr lvl="1" eaLnBrk="1" hangingPunct="1">
              <a:lnSpc>
                <a:spcPct val="90000"/>
              </a:lnSpc>
            </a:pPr>
            <a:r>
              <a:rPr lang="de-CH" sz="1600"/>
              <a:t>optische Kennzeichen</a:t>
            </a:r>
          </a:p>
          <a:p>
            <a:pPr lvl="1" eaLnBrk="1" hangingPunct="1">
              <a:lnSpc>
                <a:spcPct val="90000"/>
              </a:lnSpc>
            </a:pPr>
            <a:r>
              <a:rPr lang="de-CH" sz="1600"/>
              <a:t>Federkleid, Federkleid als Hauptjagdvorteil</a:t>
            </a:r>
          </a:p>
          <a:p>
            <a:pPr lvl="1" eaLnBrk="1" hangingPunct="1">
              <a:lnSpc>
                <a:spcPct val="90000"/>
              </a:lnSpc>
            </a:pPr>
            <a:r>
              <a:rPr lang="de-CH" sz="1600"/>
              <a:t>Lebensräume</a:t>
            </a:r>
          </a:p>
          <a:p>
            <a:pPr lvl="1" eaLnBrk="1" hangingPunct="1">
              <a:lnSpc>
                <a:spcPct val="90000"/>
              </a:lnSpc>
            </a:pPr>
            <a:r>
              <a:rPr lang="de-CH" sz="1600"/>
              <a:t>Mimik</a:t>
            </a:r>
          </a:p>
          <a:p>
            <a:pPr lvl="1" eaLnBrk="1" hangingPunct="1">
              <a:lnSpc>
                <a:spcPct val="90000"/>
              </a:lnSpc>
            </a:pPr>
            <a:r>
              <a:rPr lang="de-CH" sz="1600"/>
              <a:t>Kopfbewegungen</a:t>
            </a:r>
          </a:p>
          <a:p>
            <a:pPr lvl="1" eaLnBrk="1" hangingPunct="1">
              <a:lnSpc>
                <a:spcPct val="90000"/>
              </a:lnSpc>
            </a:pPr>
            <a:r>
              <a:rPr lang="de-CH" sz="1600"/>
              <a:t>Verwandtschaft</a:t>
            </a:r>
          </a:p>
          <a:p>
            <a:pPr lvl="1" eaLnBrk="1" hangingPunct="1">
              <a:lnSpc>
                <a:spcPct val="90000"/>
              </a:lnSpc>
            </a:pPr>
            <a:r>
              <a:rPr lang="de-CH" sz="1600"/>
              <a:t>Verbreitung</a:t>
            </a:r>
          </a:p>
          <a:p>
            <a:pPr lvl="1" eaLnBrk="1" hangingPunct="1">
              <a:lnSpc>
                <a:spcPct val="90000"/>
              </a:lnSpc>
            </a:pPr>
            <a:r>
              <a:rPr lang="de-CH" sz="1600"/>
              <a:t>Nahrung</a:t>
            </a:r>
          </a:p>
          <a:p>
            <a:pPr lvl="1" eaLnBrk="1" hangingPunct="1">
              <a:lnSpc>
                <a:spcPct val="90000"/>
              </a:lnSpc>
            </a:pPr>
            <a:r>
              <a:rPr lang="de-CH" sz="1600"/>
              <a:t>Rufe</a:t>
            </a:r>
          </a:p>
          <a:p>
            <a:pPr lvl="1" eaLnBrk="1" hangingPunct="1">
              <a:lnSpc>
                <a:spcPct val="90000"/>
              </a:lnSpc>
            </a:pPr>
            <a:r>
              <a:rPr lang="de-CH" sz="1600"/>
              <a:t>Fortpflanzung </a:t>
            </a:r>
            <a:endParaRPr lang="de-CH" sz="1400"/>
          </a:p>
          <a:p>
            <a:pPr eaLnBrk="1" hangingPunct="1">
              <a:lnSpc>
                <a:spcPct val="90000"/>
              </a:lnSpc>
            </a:pPr>
            <a:r>
              <a:rPr lang="de-CH">
                <a:cs typeface="Arial" charset="0"/>
              </a:rPr>
              <a:t>Gefährdung</a:t>
            </a:r>
          </a:p>
          <a:p>
            <a:pPr eaLnBrk="1" hangingPunct="1">
              <a:lnSpc>
                <a:spcPct val="90000"/>
              </a:lnSpc>
            </a:pPr>
            <a:r>
              <a:rPr lang="de-CH">
                <a:cs typeface="Arial" charset="0"/>
              </a:rPr>
              <a:t>Schutzmassnahmen</a:t>
            </a:r>
          </a:p>
        </p:txBody>
      </p:sp>
      <p:sp>
        <p:nvSpPr>
          <p:cNvPr id="17412" name="Rectangle 5"/>
          <p:cNvSpPr>
            <a:spLocks noChangeArrowheads="1"/>
          </p:cNvSpPr>
          <p:nvPr/>
        </p:nvSpPr>
        <p:spPr bwMode="auto">
          <a:xfrm>
            <a:off x="2005013" y="196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descr="gewoelle"/>
          <p:cNvPicPr>
            <a:picLocks noChangeAspect="1" noChangeArrowheads="1"/>
          </p:cNvPicPr>
          <p:nvPr/>
        </p:nvPicPr>
        <p:blipFill>
          <a:blip r:embed="rId3">
            <a:clrChange>
              <a:clrFrom>
                <a:srgbClr val="FBFBFB"/>
              </a:clrFrom>
              <a:clrTo>
                <a:srgbClr val="FBFBFB">
                  <a:alpha val="0"/>
                </a:srgbClr>
              </a:clrTo>
            </a:clrChange>
            <a:extLst>
              <a:ext uri="{28A0092B-C50C-407E-A947-70E740481C1C}">
                <a14:useLocalDpi xmlns:a14="http://schemas.microsoft.com/office/drawing/2010/main"/>
              </a:ext>
            </a:extLst>
          </a:blip>
          <a:srcRect/>
          <a:stretch>
            <a:fillRect/>
          </a:stretch>
        </p:blipFill>
        <p:spPr bwMode="auto">
          <a:xfrm>
            <a:off x="2819400" y="2559050"/>
            <a:ext cx="6324600" cy="421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2"/>
          <p:cNvSpPr>
            <a:spLocks noGrp="1" noChangeArrowheads="1"/>
          </p:cNvSpPr>
          <p:nvPr>
            <p:ph type="title" idx="4294967295"/>
          </p:nvPr>
        </p:nvSpPr>
        <p:spPr>
          <a:noFill/>
        </p:spPr>
        <p:txBody>
          <a:bodyPr/>
          <a:lstStyle/>
          <a:p>
            <a:pPr eaLnBrk="1" hangingPunct="1"/>
            <a:r>
              <a:rPr lang="de-CH" sz="3200">
                <a:cs typeface="ＭＳ Ｐゴシック" charset="0"/>
              </a:rPr>
              <a:t>Ernährung, </a:t>
            </a:r>
          </a:p>
        </p:txBody>
      </p:sp>
      <p:sp>
        <p:nvSpPr>
          <p:cNvPr id="54276" name="Rectangle 3"/>
          <p:cNvSpPr>
            <a:spLocks noGrp="1" noChangeArrowheads="1"/>
          </p:cNvSpPr>
          <p:nvPr>
            <p:ph type="body" idx="4294967295"/>
          </p:nvPr>
        </p:nvSpPr>
        <p:spPr>
          <a:xfrm>
            <a:off x="457200" y="1600200"/>
            <a:ext cx="7696200" cy="2438400"/>
          </a:xfrm>
        </p:spPr>
        <p:txBody>
          <a:bodyPr/>
          <a:lstStyle/>
          <a:p>
            <a:pPr eaLnBrk="1" hangingPunct="1">
              <a:lnSpc>
                <a:spcPct val="90000"/>
              </a:lnSpc>
            </a:pPr>
            <a:r>
              <a:rPr lang="de-CH">
                <a:cs typeface="Arial" charset="0"/>
              </a:rPr>
              <a:t>Beuteüberschuss wird vor allem während der Brutzeit deponiert</a:t>
            </a:r>
          </a:p>
          <a:p>
            <a:pPr eaLnBrk="1" hangingPunct="1">
              <a:lnSpc>
                <a:spcPct val="90000"/>
              </a:lnSpc>
            </a:pPr>
            <a:r>
              <a:rPr lang="de-CH">
                <a:cs typeface="Arial" charset="0"/>
              </a:rPr>
              <a:t>Unverdauliches wird mit dem                                      Gewölle ausgewürgt</a:t>
            </a:r>
            <a:r>
              <a:rPr lang="de-CH" sz="2000">
                <a:cs typeface="Arial" charset="0"/>
              </a:rPr>
              <a:t>	</a:t>
            </a:r>
          </a:p>
        </p:txBody>
      </p:sp>
      <p:sp>
        <p:nvSpPr>
          <p:cNvPr id="54277" name="Rectangle 7"/>
          <p:cNvSpPr>
            <a:spLocks noChangeArrowheads="1"/>
          </p:cNvSpPr>
          <p:nvPr/>
        </p:nvSpPr>
        <p:spPr bwMode="auto">
          <a:xfrm>
            <a:off x="2005013" y="196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sp>
        <p:nvSpPr>
          <p:cNvPr id="54278" name="Rectangle 9"/>
          <p:cNvSpPr>
            <a:spLocks noChangeArrowheads="1"/>
          </p:cNvSpPr>
          <p:nvPr/>
        </p:nvSpPr>
        <p:spPr bwMode="auto">
          <a:xfrm>
            <a:off x="29778325" y="33194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8" descr="greifende Eul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65125" y="3500438"/>
            <a:ext cx="4911725" cy="312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p:cNvSpPr>
            <a:spLocks noGrp="1" noChangeArrowheads="1"/>
          </p:cNvSpPr>
          <p:nvPr>
            <p:ph type="title" idx="4294967295"/>
          </p:nvPr>
        </p:nvSpPr>
        <p:spPr>
          <a:noFill/>
        </p:spPr>
        <p:txBody>
          <a:bodyPr/>
          <a:lstStyle/>
          <a:p>
            <a:pPr eaLnBrk="1" hangingPunct="1"/>
            <a:r>
              <a:rPr lang="de-CH" sz="3200">
                <a:cs typeface="ＭＳ Ｐゴシック" charset="0"/>
              </a:rPr>
              <a:t>Jagdverhalten</a:t>
            </a:r>
          </a:p>
        </p:txBody>
      </p:sp>
      <p:sp>
        <p:nvSpPr>
          <p:cNvPr id="56324" name="Rectangle 3"/>
          <p:cNvSpPr>
            <a:spLocks noGrp="1" noChangeArrowheads="1"/>
          </p:cNvSpPr>
          <p:nvPr>
            <p:ph type="body" idx="4294967295"/>
          </p:nvPr>
        </p:nvSpPr>
        <p:spPr>
          <a:xfrm>
            <a:off x="457200" y="1600200"/>
            <a:ext cx="8229600" cy="4824413"/>
          </a:xfrm>
          <a:noFill/>
        </p:spPr>
        <p:txBody>
          <a:bodyPr/>
          <a:lstStyle/>
          <a:p>
            <a:pPr marL="0" indent="0" eaLnBrk="1" hangingPunct="1">
              <a:lnSpc>
                <a:spcPct val="90000"/>
              </a:lnSpc>
              <a:buFontTx/>
              <a:buNone/>
            </a:pPr>
            <a:r>
              <a:rPr lang="de-CH" sz="2000">
                <a:cs typeface="Arial" charset="0"/>
              </a:rPr>
              <a:t>	</a:t>
            </a:r>
          </a:p>
        </p:txBody>
      </p:sp>
      <p:sp>
        <p:nvSpPr>
          <p:cNvPr id="56325" name="Rectangle 4"/>
          <p:cNvSpPr>
            <a:spLocks noChangeArrowheads="1"/>
          </p:cNvSpPr>
          <p:nvPr/>
        </p:nvSpPr>
        <p:spPr bwMode="auto">
          <a:xfrm>
            <a:off x="2005013" y="196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pic>
        <p:nvPicPr>
          <p:cNvPr id="56326" name="Picture 9" descr="wuehlmaus"/>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58888" y="6092825"/>
            <a:ext cx="509587"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ild 1" descr="Nachtflug Kopie.psd"/>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4605064" y="1524000"/>
            <a:ext cx="4615136" cy="2895600"/>
          </a:xfrm>
          <a:prstGeom prst="rect">
            <a:avLst/>
          </a:prstGeom>
          <a:effectLst>
            <a:softEdge rad="50800"/>
          </a:effectLst>
        </p:spPr>
      </p:pic>
      <p:pic>
        <p:nvPicPr>
          <p:cNvPr id="56328" name="Bild 2" descr="Tagesflug.psd"/>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7950" y="1268413"/>
            <a:ext cx="5091113"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9" name="Textfeld 3"/>
          <p:cNvSpPr txBox="1">
            <a:spLocks noChangeArrowheads="1"/>
          </p:cNvSpPr>
          <p:nvPr/>
        </p:nvSpPr>
        <p:spPr bwMode="auto">
          <a:xfrm>
            <a:off x="16027400" y="1244600"/>
            <a:ext cx="18415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endParaRPr lang="de-DE"/>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a:noFill/>
        </p:spPr>
        <p:txBody>
          <a:bodyPr/>
          <a:lstStyle/>
          <a:p>
            <a:pPr eaLnBrk="1" hangingPunct="1"/>
            <a:r>
              <a:rPr lang="de-CH">
                <a:cs typeface="ＭＳ Ｐゴシック" charset="0"/>
              </a:rPr>
              <a:t>Rufe der Waldohreule</a:t>
            </a:r>
          </a:p>
        </p:txBody>
      </p:sp>
      <p:sp>
        <p:nvSpPr>
          <p:cNvPr id="58371" name="Rectangle 3"/>
          <p:cNvSpPr>
            <a:spLocks noGrp="1" noChangeArrowheads="1"/>
          </p:cNvSpPr>
          <p:nvPr>
            <p:ph type="body" idx="4294967295"/>
          </p:nvPr>
        </p:nvSpPr>
        <p:spPr>
          <a:xfrm>
            <a:off x="457200" y="1600200"/>
            <a:ext cx="8229600" cy="4824413"/>
          </a:xfrm>
          <a:noFill/>
        </p:spPr>
        <p:txBody>
          <a:bodyPr/>
          <a:lstStyle/>
          <a:p>
            <a:pPr eaLnBrk="1" hangingPunct="1">
              <a:lnSpc>
                <a:spcPct val="90000"/>
              </a:lnSpc>
              <a:buFontTx/>
              <a:buNone/>
            </a:pPr>
            <a:endParaRPr lang="de-CH">
              <a:cs typeface="Arial" charset="0"/>
            </a:endParaRPr>
          </a:p>
          <a:p>
            <a:pPr lvl="2" eaLnBrk="1" hangingPunct="1"/>
            <a:r>
              <a:rPr lang="de-CH" sz="2000">
                <a:ea typeface="Arial" charset="0"/>
              </a:rPr>
              <a:t>	</a:t>
            </a:r>
          </a:p>
          <a:p>
            <a:pPr lvl="2" eaLnBrk="1" hangingPunct="1"/>
            <a:r>
              <a:rPr lang="de-CH" sz="2000">
                <a:ea typeface="Arial" charset="0"/>
              </a:rPr>
              <a:t>	</a:t>
            </a:r>
          </a:p>
        </p:txBody>
      </p:sp>
      <p:sp>
        <p:nvSpPr>
          <p:cNvPr id="58372" name="Rectangle 4"/>
          <p:cNvSpPr>
            <a:spLocks noChangeArrowheads="1"/>
          </p:cNvSpPr>
          <p:nvPr/>
        </p:nvSpPr>
        <p:spPr bwMode="auto">
          <a:xfrm>
            <a:off x="2005013" y="196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graphicFrame>
        <p:nvGraphicFramePr>
          <p:cNvPr id="276558" name="Group 78"/>
          <p:cNvGraphicFramePr>
            <a:graphicFrameLocks noGrp="1"/>
          </p:cNvGraphicFramePr>
          <p:nvPr/>
        </p:nvGraphicFramePr>
        <p:xfrm>
          <a:off x="468313" y="1700213"/>
          <a:ext cx="8207375" cy="4175127"/>
        </p:xfrm>
        <a:graphic>
          <a:graphicData uri="http://schemas.openxmlformats.org/drawingml/2006/table">
            <a:tbl>
              <a:tblPr/>
              <a:tblGrid>
                <a:gridCol w="2052637"/>
                <a:gridCol w="2051050"/>
                <a:gridCol w="2052638"/>
                <a:gridCol w="2051050"/>
              </a:tblGrid>
              <a:tr h="5207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1" i="0" u="sng" strike="noStrike" cap="none" normalizeH="0" baseline="0">
                          <a:ln>
                            <a:noFill/>
                          </a:ln>
                          <a:solidFill>
                            <a:schemeClr val="bg1"/>
                          </a:solidFill>
                          <a:effectLst/>
                          <a:latin typeface="Arial" charset="0"/>
                          <a:ea typeface="ＭＳ Ｐゴシック" charset="0"/>
                          <a:cs typeface="Arial" charset="0"/>
                        </a:rPr>
                        <a:t>Lautäusserung</a:t>
                      </a:r>
                    </a:p>
                  </a:txBody>
                  <a:tcPr marL="91423" marR="91423"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475A4"/>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1" i="0" u="sng" strike="noStrike" cap="none" normalizeH="0" baseline="0">
                          <a:ln>
                            <a:noFill/>
                          </a:ln>
                          <a:solidFill>
                            <a:schemeClr val="bg1"/>
                          </a:solidFill>
                          <a:effectLst/>
                          <a:latin typeface="Arial" charset="0"/>
                          <a:ea typeface="ＭＳ Ｐゴシック" charset="0"/>
                          <a:cs typeface="Arial" charset="0"/>
                        </a:rPr>
                        <a:t>Männchen</a:t>
                      </a:r>
                    </a:p>
                  </a:txBody>
                  <a:tcPr marL="91423" marR="91423"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475A4"/>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1" i="0" u="sng" strike="noStrike" cap="none" normalizeH="0" baseline="0">
                          <a:ln>
                            <a:noFill/>
                          </a:ln>
                          <a:solidFill>
                            <a:schemeClr val="bg1"/>
                          </a:solidFill>
                          <a:effectLst/>
                          <a:latin typeface="Arial" charset="0"/>
                          <a:ea typeface="ＭＳ Ｐゴシック" charset="0"/>
                          <a:cs typeface="Arial" charset="0"/>
                        </a:rPr>
                        <a:t>Weibchen</a:t>
                      </a:r>
                    </a:p>
                  </a:txBody>
                  <a:tcPr marL="91423" marR="91423"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475A4"/>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1" i="0" u="sng" strike="noStrike" cap="none" normalizeH="0" baseline="0">
                          <a:ln>
                            <a:noFill/>
                          </a:ln>
                          <a:solidFill>
                            <a:schemeClr val="bg1"/>
                          </a:solidFill>
                          <a:effectLst/>
                          <a:latin typeface="Arial" charset="0"/>
                          <a:ea typeface="ＭＳ Ｐゴシック" charset="0"/>
                          <a:cs typeface="Arial" charset="0"/>
                        </a:rPr>
                        <a:t>Nestling, Ästling</a:t>
                      </a:r>
                    </a:p>
                  </a:txBody>
                  <a:tcPr marL="91423" marR="91423"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475A4"/>
                    </a:solidFill>
                  </a:tcPr>
                </a:tc>
              </a:tr>
              <a:tr h="6746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a:ln>
                            <a:noFill/>
                          </a:ln>
                          <a:solidFill>
                            <a:schemeClr val="bg1"/>
                          </a:solidFill>
                          <a:effectLst/>
                          <a:latin typeface="Arial" charset="0"/>
                          <a:ea typeface="ＭＳ Ｐゴシック" charset="0"/>
                          <a:cs typeface="Arial" charset="0"/>
                        </a:rPr>
                        <a:t>Reviermarkierung, Balzzeit</a:t>
                      </a:r>
                    </a:p>
                  </a:txBody>
                  <a:tcPr marL="91423" marR="91423"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475A4"/>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a:ln>
                            <a:noFill/>
                          </a:ln>
                          <a:solidFill>
                            <a:srgbClr val="456B8F"/>
                          </a:solidFill>
                          <a:effectLst/>
                          <a:latin typeface="Arial" charset="0"/>
                          <a:ea typeface="ＭＳ Ｐゴシック" charset="0"/>
                          <a:cs typeface="Arial" charset="0"/>
                        </a:rPr>
                        <a:t>hohl „</a:t>
                      </a:r>
                      <a:r>
                        <a:rPr kumimoji="0" lang="de-DE" sz="1200" b="0" i="1" u="none" strike="noStrike" cap="none" normalizeH="0" baseline="0">
                          <a:ln>
                            <a:noFill/>
                          </a:ln>
                          <a:solidFill>
                            <a:srgbClr val="456B8F"/>
                          </a:solidFill>
                          <a:effectLst/>
                          <a:latin typeface="Arial" charset="0"/>
                          <a:ea typeface="ＭＳ Ｐゴシック" charset="0"/>
                          <a:cs typeface="Arial" charset="0"/>
                        </a:rPr>
                        <a:t>huh.huh.huh“ in zwei Tonlagen, </a:t>
                      </a:r>
                      <a:r>
                        <a:rPr kumimoji="0" lang="de-DE" sz="1200" b="0" i="0" u="none" strike="noStrike" cap="none" normalizeH="0" baseline="0">
                          <a:ln>
                            <a:noFill/>
                          </a:ln>
                          <a:solidFill>
                            <a:srgbClr val="456B8F"/>
                          </a:solidFill>
                          <a:effectLst/>
                          <a:latin typeface="Arial" charset="0"/>
                          <a:ea typeface="ＭＳ Ｐゴシック" charset="0"/>
                          <a:cs typeface="Arial" charset="0"/>
                        </a:rPr>
                        <a:t>Flügelklatschen</a:t>
                      </a:r>
                    </a:p>
                  </a:txBody>
                  <a:tcPr marL="91423" marR="91423"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a:ln>
                            <a:noFill/>
                          </a:ln>
                          <a:solidFill>
                            <a:srgbClr val="456B8F"/>
                          </a:solidFill>
                          <a:effectLst/>
                          <a:latin typeface="Arial" charset="0"/>
                          <a:ea typeface="ＭＳ Ｐゴシック" charset="0"/>
                          <a:cs typeface="Arial" charset="0"/>
                        </a:rPr>
                        <a:t>Flügelklatschen</a:t>
                      </a:r>
                    </a:p>
                  </a:txBody>
                  <a:tcPr marL="91423" marR="91423"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de-DE" sz="1200" b="0" i="0" u="none" strike="noStrike" cap="none" normalizeH="0" baseline="0">
                        <a:ln>
                          <a:noFill/>
                        </a:ln>
                        <a:solidFill>
                          <a:srgbClr val="456B8F"/>
                        </a:solidFill>
                        <a:effectLst/>
                        <a:latin typeface="Arial" charset="0"/>
                        <a:ea typeface="ＭＳ Ｐゴシック" charset="0"/>
                        <a:cs typeface="Arial" charset="0"/>
                      </a:endParaRPr>
                    </a:p>
                  </a:txBody>
                  <a:tcPr marL="91423" marR="91423"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5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a:ln>
                            <a:noFill/>
                          </a:ln>
                          <a:solidFill>
                            <a:schemeClr val="bg1"/>
                          </a:solidFill>
                          <a:effectLst/>
                          <a:latin typeface="Arial" charset="0"/>
                          <a:ea typeface="ＭＳ Ｐゴシック" charset="0"/>
                          <a:cs typeface="Arial" charset="0"/>
                        </a:rPr>
                        <a:t>Reviermarkierung Herbst</a:t>
                      </a:r>
                    </a:p>
                  </a:txBody>
                  <a:tcPr marL="91423" marR="91423"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475A4"/>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de-DE" sz="1200" b="0" i="0" u="none" strike="noStrike" cap="none" normalizeH="0" baseline="0">
                        <a:ln>
                          <a:noFill/>
                        </a:ln>
                        <a:solidFill>
                          <a:srgbClr val="456B8F"/>
                        </a:solidFill>
                        <a:effectLst/>
                        <a:latin typeface="Arial" charset="0"/>
                        <a:ea typeface="ＭＳ Ｐゴシック" charset="0"/>
                        <a:cs typeface="Arial" charset="0"/>
                      </a:endParaRPr>
                    </a:p>
                  </a:txBody>
                  <a:tcPr marL="91423" marR="91423"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de-DE" sz="1200" b="0" i="0" u="none" strike="noStrike" cap="none" normalizeH="0" baseline="0">
                        <a:ln>
                          <a:noFill/>
                        </a:ln>
                        <a:solidFill>
                          <a:srgbClr val="456B8F"/>
                        </a:solidFill>
                        <a:effectLst/>
                        <a:latin typeface="Arial" charset="0"/>
                        <a:ea typeface="ＭＳ Ｐゴシック" charset="0"/>
                        <a:cs typeface="Arial" charset="0"/>
                      </a:endParaRPr>
                    </a:p>
                  </a:txBody>
                  <a:tcPr marL="91423" marR="91423"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de-DE" sz="1200" b="0" i="0" u="none" strike="noStrike" cap="none" normalizeH="0" baseline="0">
                        <a:ln>
                          <a:noFill/>
                        </a:ln>
                        <a:solidFill>
                          <a:srgbClr val="456B8F"/>
                        </a:solidFill>
                        <a:effectLst/>
                        <a:latin typeface="Arial" charset="0"/>
                        <a:ea typeface="ＭＳ Ｐゴシック" charset="0"/>
                        <a:cs typeface="Arial" charset="0"/>
                      </a:endParaRPr>
                    </a:p>
                  </a:txBody>
                  <a:tcPr marL="91423" marR="91423"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46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a:ln>
                            <a:noFill/>
                          </a:ln>
                          <a:solidFill>
                            <a:schemeClr val="bg1"/>
                          </a:solidFill>
                          <a:effectLst/>
                          <a:latin typeface="Arial" charset="0"/>
                          <a:ea typeface="ＭＳ Ｐゴシック" charset="0"/>
                          <a:cs typeface="Arial" charset="0"/>
                        </a:rPr>
                        <a:t>Alarm</a:t>
                      </a:r>
                    </a:p>
                  </a:txBody>
                  <a:tcPr marL="91423" marR="91423"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475A4"/>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a:ln>
                            <a:noFill/>
                          </a:ln>
                          <a:solidFill>
                            <a:srgbClr val="456B8F"/>
                          </a:solidFill>
                          <a:effectLst/>
                          <a:latin typeface="Arial" charset="0"/>
                          <a:ea typeface="ＭＳ Ｐゴシック" charset="0"/>
                          <a:cs typeface="Arial" charset="0"/>
                        </a:rPr>
                        <a:t>kläffend „</a:t>
                      </a:r>
                      <a:r>
                        <a:rPr kumimoji="0" lang="de-DE" sz="1200" b="0" i="1" u="none" strike="noStrike" cap="none" normalizeH="0" baseline="0">
                          <a:ln>
                            <a:noFill/>
                          </a:ln>
                          <a:solidFill>
                            <a:srgbClr val="456B8F"/>
                          </a:solidFill>
                          <a:effectLst/>
                          <a:latin typeface="Arial" charset="0"/>
                          <a:ea typeface="ＭＳ Ｐゴシック" charset="0"/>
                          <a:cs typeface="Arial" charset="0"/>
                        </a:rPr>
                        <a:t>uäk.uäk“</a:t>
                      </a:r>
                      <a:r>
                        <a:rPr kumimoji="0" lang="de-DE" altLang="ja-JP" sz="1200" b="0" i="0" u="none" strike="noStrike" cap="none" normalizeH="0" baseline="0">
                          <a:ln>
                            <a:noFill/>
                          </a:ln>
                          <a:solidFill>
                            <a:srgbClr val="456B8F"/>
                          </a:solidFill>
                          <a:effectLst/>
                          <a:latin typeface="Arial" charset="0"/>
                          <a:ea typeface="ＭＳ Ｐゴシック" charset="0"/>
                          <a:cs typeface="Arial" charset="0"/>
                        </a:rPr>
                        <a:t>, katzenartiges „</a:t>
                      </a:r>
                      <a:r>
                        <a:rPr kumimoji="0" lang="de-DE" altLang="ja-JP" sz="1200" b="0" i="1" u="none" strike="noStrike" cap="none" normalizeH="0" baseline="0">
                          <a:ln>
                            <a:noFill/>
                          </a:ln>
                          <a:solidFill>
                            <a:srgbClr val="456B8F"/>
                          </a:solidFill>
                          <a:effectLst/>
                          <a:latin typeface="Arial" charset="0"/>
                          <a:ea typeface="ＭＳ Ｐゴシック" charset="0"/>
                          <a:cs typeface="Arial" charset="0"/>
                        </a:rPr>
                        <a:t>kjiiiau</a:t>
                      </a:r>
                      <a:r>
                        <a:rPr kumimoji="0" lang="de-DE" sz="1200" b="0" i="1" u="none" strike="noStrike" cap="none" normalizeH="0" baseline="0">
                          <a:ln>
                            <a:noFill/>
                          </a:ln>
                          <a:solidFill>
                            <a:srgbClr val="456B8F"/>
                          </a:solidFill>
                          <a:effectLst/>
                          <a:latin typeface="Arial" charset="0"/>
                          <a:ea typeface="ＭＳ Ｐゴシック" charset="0"/>
                          <a:cs typeface="Arial" charset="0"/>
                        </a:rPr>
                        <a:t>“</a:t>
                      </a:r>
                      <a:endParaRPr kumimoji="0" lang="de-DE" sz="1200" b="0" i="0" u="none" strike="noStrike" cap="none" normalizeH="0" baseline="0">
                        <a:ln>
                          <a:noFill/>
                        </a:ln>
                        <a:solidFill>
                          <a:srgbClr val="456B8F"/>
                        </a:solidFill>
                        <a:effectLst/>
                        <a:latin typeface="Arial" charset="0"/>
                        <a:ea typeface="ＭＳ Ｐゴシック" charset="0"/>
                        <a:cs typeface="Arial" charset="0"/>
                      </a:endParaRPr>
                    </a:p>
                  </a:txBody>
                  <a:tcPr marL="91423" marR="91423"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200" b="0" i="1" u="none" strike="noStrike" cap="none" normalizeH="0" baseline="0">
                          <a:ln>
                            <a:noFill/>
                          </a:ln>
                          <a:solidFill>
                            <a:srgbClr val="456B8F"/>
                          </a:solidFill>
                          <a:effectLst/>
                          <a:latin typeface="Arial" charset="0"/>
                          <a:ea typeface="ＭＳ Ｐゴシック" charset="0"/>
                          <a:cs typeface="Arial" charset="0"/>
                        </a:rPr>
                        <a:t>„uäk.uäk“</a:t>
                      </a:r>
                      <a:endParaRPr kumimoji="0" lang="de-DE" altLang="ja-JP" sz="1200" b="0" i="0" u="none" strike="noStrike" cap="none" normalizeH="0" baseline="0">
                        <a:ln>
                          <a:noFill/>
                        </a:ln>
                        <a:solidFill>
                          <a:srgbClr val="456B8F"/>
                        </a:solidFill>
                        <a:effectLst/>
                        <a:latin typeface="Arial" charset="0"/>
                        <a:ea typeface="ＭＳ Ｐゴシック" charset="0"/>
                        <a:cs typeface="Arial"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a:ln>
                            <a:noFill/>
                          </a:ln>
                          <a:solidFill>
                            <a:srgbClr val="456B8F"/>
                          </a:solidFill>
                          <a:effectLst/>
                          <a:latin typeface="Arial" charset="0"/>
                          <a:ea typeface="ＭＳ Ｐゴシック" charset="0"/>
                          <a:cs typeface="Arial" charset="0"/>
                        </a:rPr>
                        <a:t>winselnd-fiebend</a:t>
                      </a:r>
                    </a:p>
                  </a:txBody>
                  <a:tcPr marL="91423" marR="91423"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de-DE" sz="1200" b="0" i="0" u="none" strike="noStrike" cap="none" normalizeH="0" baseline="0">
                        <a:ln>
                          <a:noFill/>
                        </a:ln>
                        <a:solidFill>
                          <a:srgbClr val="456B8F"/>
                        </a:solidFill>
                        <a:effectLst/>
                        <a:latin typeface="Arial" charset="0"/>
                        <a:ea typeface="ＭＳ Ｐゴシック" charset="0"/>
                        <a:cs typeface="Arial" charset="0"/>
                      </a:endParaRPr>
                    </a:p>
                  </a:txBody>
                  <a:tcPr marL="91423" marR="91423"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46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a:ln>
                            <a:noFill/>
                          </a:ln>
                          <a:solidFill>
                            <a:schemeClr val="bg1"/>
                          </a:solidFill>
                          <a:effectLst/>
                          <a:latin typeface="Arial" charset="0"/>
                          <a:ea typeface="ＭＳ Ｐゴシック" charset="0"/>
                          <a:cs typeface="Arial" charset="0"/>
                        </a:rPr>
                        <a:t>Nestzeigen</a:t>
                      </a:r>
                    </a:p>
                  </a:txBody>
                  <a:tcPr marL="91423" marR="91423"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475A4"/>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200" b="0" i="1" u="none" strike="noStrike" cap="none" normalizeH="0" baseline="0">
                          <a:ln>
                            <a:noFill/>
                          </a:ln>
                          <a:solidFill>
                            <a:srgbClr val="456B8F"/>
                          </a:solidFill>
                          <a:effectLst/>
                          <a:latin typeface="Arial" charset="0"/>
                          <a:ea typeface="ＭＳ Ｐゴシック" charset="0"/>
                          <a:cs typeface="Arial" charset="0"/>
                        </a:rPr>
                        <a:t>„bwuh.bwuh“</a:t>
                      </a:r>
                      <a:endParaRPr kumimoji="0" lang="de-DE" altLang="ja-JP" sz="1200" b="0" i="0" u="none" strike="noStrike" cap="none" normalizeH="0" baseline="0">
                        <a:ln>
                          <a:noFill/>
                        </a:ln>
                        <a:solidFill>
                          <a:srgbClr val="456B8F"/>
                        </a:solidFill>
                        <a:effectLst/>
                        <a:latin typeface="Arial" charset="0"/>
                        <a:ea typeface="ＭＳ Ｐゴシック" charset="0"/>
                        <a:cs typeface="Arial"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a:ln>
                            <a:noFill/>
                          </a:ln>
                          <a:solidFill>
                            <a:srgbClr val="456B8F"/>
                          </a:solidFill>
                          <a:effectLst/>
                          <a:latin typeface="Arial" charset="0"/>
                          <a:ea typeface="ＭＳ Ｐゴシック" charset="0"/>
                          <a:cs typeface="Arial" charset="0"/>
                        </a:rPr>
                        <a:t>in Serie</a:t>
                      </a:r>
                    </a:p>
                  </a:txBody>
                  <a:tcPr marL="91423" marR="91423"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200" b="0" i="1" u="none" strike="noStrike" cap="none" normalizeH="0" baseline="0">
                          <a:ln>
                            <a:noFill/>
                          </a:ln>
                          <a:solidFill>
                            <a:srgbClr val="456B8F"/>
                          </a:solidFill>
                          <a:effectLst/>
                          <a:latin typeface="Arial" charset="0"/>
                          <a:ea typeface="ＭＳ Ｐゴシック" charset="0"/>
                          <a:cs typeface="Arial" charset="0"/>
                        </a:rPr>
                        <a:t>„bwuh.bwuh“</a:t>
                      </a:r>
                      <a:endParaRPr kumimoji="0" lang="de-DE" altLang="ja-JP" sz="1200" b="0" i="0" u="none" strike="noStrike" cap="none" normalizeH="0" baseline="0">
                        <a:ln>
                          <a:noFill/>
                        </a:ln>
                        <a:solidFill>
                          <a:srgbClr val="456B8F"/>
                        </a:solidFill>
                        <a:effectLst/>
                        <a:latin typeface="Arial" charset="0"/>
                        <a:ea typeface="ＭＳ Ｐゴシック" charset="0"/>
                        <a:cs typeface="Arial"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a:ln>
                            <a:noFill/>
                          </a:ln>
                          <a:solidFill>
                            <a:srgbClr val="456B8F"/>
                          </a:solidFill>
                          <a:effectLst/>
                          <a:latin typeface="Arial" charset="0"/>
                          <a:ea typeface="ＭＳ Ｐゴシック" charset="0"/>
                          <a:cs typeface="Arial" charset="0"/>
                        </a:rPr>
                        <a:t>in Serie</a:t>
                      </a:r>
                    </a:p>
                  </a:txBody>
                  <a:tcPr marL="91423" marR="91423"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de-DE" sz="1200" b="0" i="0" u="none" strike="noStrike" cap="none" normalizeH="0" baseline="0">
                        <a:ln>
                          <a:noFill/>
                        </a:ln>
                        <a:solidFill>
                          <a:srgbClr val="456B8F"/>
                        </a:solidFill>
                        <a:effectLst/>
                        <a:latin typeface="Arial" charset="0"/>
                        <a:ea typeface="ＭＳ Ｐゴシック" charset="0"/>
                        <a:cs typeface="Arial" charset="0"/>
                      </a:endParaRPr>
                    </a:p>
                  </a:txBody>
                  <a:tcPr marL="91423" marR="91423"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94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a:ln>
                            <a:noFill/>
                          </a:ln>
                          <a:solidFill>
                            <a:schemeClr val="bg1"/>
                          </a:solidFill>
                          <a:effectLst/>
                          <a:latin typeface="Arial" charset="0"/>
                          <a:ea typeface="ＭＳ Ｐゴシック" charset="0"/>
                          <a:cs typeface="Arial" charset="0"/>
                        </a:rPr>
                        <a:t>Fütterungslaut</a:t>
                      </a:r>
                    </a:p>
                  </a:txBody>
                  <a:tcPr marL="91423" marR="91423"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475A4"/>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de-DE" sz="1200" b="0" i="0" u="none" strike="noStrike" cap="none" normalizeH="0" baseline="0">
                        <a:ln>
                          <a:noFill/>
                        </a:ln>
                        <a:solidFill>
                          <a:srgbClr val="456B8F"/>
                        </a:solidFill>
                        <a:effectLst/>
                        <a:latin typeface="Arial" charset="0"/>
                        <a:ea typeface="ＭＳ Ｐゴシック" charset="0"/>
                        <a:cs typeface="Arial" charset="0"/>
                      </a:endParaRPr>
                    </a:p>
                  </a:txBody>
                  <a:tcPr marL="91423" marR="91423"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a:ln>
                            <a:noFill/>
                          </a:ln>
                          <a:solidFill>
                            <a:srgbClr val="456B8F"/>
                          </a:solidFill>
                          <a:effectLst/>
                          <a:latin typeface="Arial" charset="0"/>
                          <a:ea typeface="ＭＳ Ｐゴシック" charset="0"/>
                          <a:cs typeface="Arial" charset="0"/>
                        </a:rPr>
                        <a:t>gluckendes Tuckern</a:t>
                      </a:r>
                    </a:p>
                  </a:txBody>
                  <a:tcPr marL="91423" marR="91423"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de-DE" sz="1200" b="0" i="0" u="none" strike="noStrike" cap="none" normalizeH="0" baseline="0">
                        <a:ln>
                          <a:noFill/>
                        </a:ln>
                        <a:solidFill>
                          <a:srgbClr val="456B8F"/>
                        </a:solidFill>
                        <a:effectLst/>
                        <a:latin typeface="Arial" charset="0"/>
                        <a:ea typeface="ＭＳ Ｐゴシック" charset="0"/>
                        <a:cs typeface="Arial" charset="0"/>
                      </a:endParaRPr>
                    </a:p>
                  </a:txBody>
                  <a:tcPr marL="91423" marR="91423"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5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a:ln>
                            <a:noFill/>
                          </a:ln>
                          <a:solidFill>
                            <a:schemeClr val="bg1"/>
                          </a:solidFill>
                          <a:effectLst/>
                          <a:latin typeface="Arial" charset="0"/>
                          <a:ea typeface="ＭＳ Ｐゴシック" charset="0"/>
                          <a:cs typeface="Arial" charset="0"/>
                        </a:rPr>
                        <a:t>Betteln, Standortlaut</a:t>
                      </a:r>
                    </a:p>
                  </a:txBody>
                  <a:tcPr marL="91423" marR="91423"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5475A4"/>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200" b="0" i="1" u="none" strike="noStrike" cap="none" normalizeH="0" baseline="0">
                          <a:ln>
                            <a:noFill/>
                          </a:ln>
                          <a:solidFill>
                            <a:srgbClr val="456B8F"/>
                          </a:solidFill>
                          <a:effectLst/>
                          <a:latin typeface="Arial" charset="0"/>
                          <a:ea typeface="ＭＳ Ｐゴシック" charset="0"/>
                          <a:cs typeface="Arial" charset="0"/>
                        </a:rPr>
                        <a:t>„chwüjü“</a:t>
                      </a:r>
                      <a:endParaRPr kumimoji="0" lang="de-DE" sz="1200" b="0" i="0" u="none" strike="noStrike" cap="none" normalizeH="0" baseline="0">
                        <a:ln>
                          <a:noFill/>
                        </a:ln>
                        <a:solidFill>
                          <a:srgbClr val="456B8F"/>
                        </a:solidFill>
                        <a:effectLst/>
                        <a:latin typeface="Arial" charset="0"/>
                        <a:ea typeface="ＭＳ Ｐゴシック" charset="0"/>
                        <a:cs typeface="Arial" charset="0"/>
                      </a:endParaRPr>
                    </a:p>
                  </a:txBody>
                  <a:tcPr marL="91423" marR="91423"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a:ln>
                            <a:noFill/>
                          </a:ln>
                          <a:solidFill>
                            <a:srgbClr val="456B8F"/>
                          </a:solidFill>
                          <a:effectLst/>
                          <a:latin typeface="Arial" charset="0"/>
                          <a:ea typeface="ＭＳ Ｐゴシック" charset="0"/>
                          <a:cs typeface="Arial" charset="0"/>
                        </a:rPr>
                        <a:t>nasal-knautschig „</a:t>
                      </a:r>
                      <a:r>
                        <a:rPr kumimoji="0" lang="de-DE" sz="1200" b="0" i="1" u="none" strike="noStrike" cap="none" normalizeH="0" baseline="0">
                          <a:ln>
                            <a:noFill/>
                          </a:ln>
                          <a:solidFill>
                            <a:srgbClr val="456B8F"/>
                          </a:solidFill>
                          <a:effectLst/>
                          <a:latin typeface="Arial" charset="0"/>
                          <a:ea typeface="ＭＳ Ｐゴシック" charset="0"/>
                          <a:cs typeface="Arial" charset="0"/>
                        </a:rPr>
                        <a:t>chwän“</a:t>
                      </a:r>
                      <a:endParaRPr kumimoji="0" lang="de-DE" sz="1200" b="0" i="0" u="none" strike="noStrike" cap="none" normalizeH="0" baseline="0">
                        <a:ln>
                          <a:noFill/>
                        </a:ln>
                        <a:solidFill>
                          <a:srgbClr val="456B8F"/>
                        </a:solidFill>
                        <a:effectLst/>
                        <a:latin typeface="Arial" charset="0"/>
                        <a:ea typeface="ＭＳ Ｐゴシック" charset="0"/>
                        <a:cs typeface="Arial" charset="0"/>
                      </a:endParaRPr>
                    </a:p>
                  </a:txBody>
                  <a:tcPr marL="91423" marR="91423"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200" b="0" i="1" u="none" strike="noStrike" cap="none" normalizeH="0" baseline="0">
                          <a:ln>
                            <a:noFill/>
                          </a:ln>
                          <a:solidFill>
                            <a:srgbClr val="456B8F"/>
                          </a:solidFill>
                          <a:effectLst/>
                          <a:latin typeface="Arial" charset="0"/>
                          <a:ea typeface="ＭＳ Ｐゴシック" charset="0"/>
                          <a:cs typeface="Arial" charset="0"/>
                        </a:rPr>
                        <a:t>„szi“</a:t>
                      </a:r>
                      <a:r>
                        <a:rPr kumimoji="0" lang="de-DE" altLang="ja-JP" sz="1200" b="0" i="0" u="none" strike="noStrike" cap="none" normalizeH="0" baseline="0">
                          <a:ln>
                            <a:noFill/>
                          </a:ln>
                          <a:solidFill>
                            <a:srgbClr val="456B8F"/>
                          </a:solidFill>
                          <a:effectLst/>
                          <a:latin typeface="Arial" charset="0"/>
                          <a:ea typeface="ＭＳ Ｐゴシック" charset="0"/>
                          <a:cs typeface="Arial" charset="0"/>
                        </a:rPr>
                        <a:t>, dünnes Fiepen</a:t>
                      </a:r>
                      <a:endParaRPr kumimoji="0" lang="de-DE" sz="1200" b="0" i="0" u="none" strike="noStrike" cap="none" normalizeH="0" baseline="0">
                        <a:ln>
                          <a:noFill/>
                        </a:ln>
                        <a:solidFill>
                          <a:srgbClr val="456B8F"/>
                        </a:solidFill>
                        <a:effectLst/>
                        <a:latin typeface="Arial" charset="0"/>
                        <a:ea typeface="ＭＳ Ｐゴシック" charset="0"/>
                        <a:cs typeface="Arial" charset="0"/>
                      </a:endParaRPr>
                    </a:p>
                  </a:txBody>
                  <a:tcPr marL="91423" marR="91423"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26011" name="chwän.wav">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13">
            <a:extLst>
              <a:ext uri="{28A0092B-C50C-407E-A947-70E740481C1C}">
                <a14:useLocalDpi xmlns:a14="http://schemas.microsoft.com/office/drawing/2010/main" val="0"/>
              </a:ext>
            </a:extLst>
          </a:blip>
          <a:srcRect/>
          <a:stretch>
            <a:fillRect/>
          </a:stretch>
        </p:blipFill>
        <p:spPr bwMode="auto">
          <a:xfrm>
            <a:off x="6305550" y="5562600"/>
            <a:ext cx="323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012" name="240 Asio otus.wav">
            <a:hlinkClick r:id="" action="ppaction://media"/>
          </p:cNvPr>
          <p:cNvPicPr>
            <a:picLocks noRot="1" noChangeAspect="1" noChangeArrowheads="1"/>
          </p:cNvPicPr>
          <p:nvPr>
            <a:audioFile r:link="rId4"/>
            <p:extLst>
              <p:ext uri="{DAA4B4D4-6D71-4841-9C94-3DE7FCFB9230}">
                <p14:media xmlns:p14="http://schemas.microsoft.com/office/powerpoint/2010/main" r:link="rId3"/>
              </p:ext>
            </p:extLst>
          </p:nvPr>
        </p:nvPicPr>
        <p:blipFill>
          <a:blip r:embed="rId13">
            <a:extLst>
              <a:ext uri="{28A0092B-C50C-407E-A947-70E740481C1C}">
                <a14:useLocalDpi xmlns:a14="http://schemas.microsoft.com/office/drawing/2010/main" val="0"/>
              </a:ext>
            </a:extLst>
          </a:blip>
          <a:srcRect/>
          <a:stretch>
            <a:fillRect/>
          </a:stretch>
        </p:blipFill>
        <p:spPr bwMode="auto">
          <a:xfrm>
            <a:off x="4248150" y="2571750"/>
            <a:ext cx="323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013" name="Asio otus Tuckern.wav">
            <a:hlinkClick r:id="" action="ppaction://media"/>
          </p:cNvPr>
          <p:cNvPicPr>
            <a:picLocks noRot="1" noChangeAspect="1" noChangeArrowheads="1"/>
          </p:cNvPicPr>
          <p:nvPr>
            <a:audioFile r:link="rId6"/>
            <p:extLst>
              <p:ext uri="{DAA4B4D4-6D71-4841-9C94-3DE7FCFB9230}">
                <p14:media xmlns:p14="http://schemas.microsoft.com/office/powerpoint/2010/main" r:link="rId5"/>
              </p:ext>
            </p:extLst>
          </p:nvPr>
        </p:nvPicPr>
        <p:blipFill>
          <a:blip r:embed="rId13">
            <a:extLst>
              <a:ext uri="{28A0092B-C50C-407E-A947-70E740481C1C}">
                <a14:useLocalDpi xmlns:a14="http://schemas.microsoft.com/office/drawing/2010/main" val="0"/>
              </a:ext>
            </a:extLst>
          </a:blip>
          <a:srcRect/>
          <a:stretch>
            <a:fillRect/>
          </a:stretch>
        </p:blipFill>
        <p:spPr bwMode="auto">
          <a:xfrm>
            <a:off x="6305550" y="4933950"/>
            <a:ext cx="323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014" name="240 Asio otus 3.wav">
            <a:hlinkClick r:id="" action="ppaction://media"/>
          </p:cNvPr>
          <p:cNvPicPr>
            <a:picLocks noRot="1" noChangeAspect="1" noChangeArrowheads="1"/>
          </p:cNvPicPr>
          <p:nvPr>
            <a:audioFile r:link="rId8"/>
            <p:extLst>
              <p:ext uri="{DAA4B4D4-6D71-4841-9C94-3DE7FCFB9230}">
                <p14:media xmlns:p14="http://schemas.microsoft.com/office/powerpoint/2010/main" r:link="rId7"/>
              </p:ext>
            </p:extLst>
          </p:nvPr>
        </p:nvPicPr>
        <p:blipFill>
          <a:blip r:embed="rId13">
            <a:extLst>
              <a:ext uri="{28A0092B-C50C-407E-A947-70E740481C1C}">
                <a14:useLocalDpi xmlns:a14="http://schemas.microsoft.com/office/drawing/2010/main" val="0"/>
              </a:ext>
            </a:extLst>
          </a:blip>
          <a:srcRect/>
          <a:stretch>
            <a:fillRect/>
          </a:stretch>
        </p:blipFill>
        <p:spPr bwMode="auto">
          <a:xfrm>
            <a:off x="4248150" y="3867150"/>
            <a:ext cx="323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015" name="240 Asio otus 2.wav">
            <a:hlinkClick r:id="" action="ppaction://media"/>
          </p:cNvPr>
          <p:cNvPicPr>
            <a:picLocks noRot="1" noChangeAspect="1" noChangeArrowheads="1"/>
          </p:cNvPicPr>
          <p:nvPr>
            <a:audioFile r:link="rId10"/>
            <p:extLst>
              <p:ext uri="{DAA4B4D4-6D71-4841-9C94-3DE7FCFB9230}">
                <p14:media xmlns:p14="http://schemas.microsoft.com/office/powerpoint/2010/main" r:link="rId9"/>
              </p:ext>
            </p:extLst>
          </p:nvPr>
        </p:nvPicPr>
        <p:blipFill>
          <a:blip r:embed="rId13">
            <a:extLst>
              <a:ext uri="{28A0092B-C50C-407E-A947-70E740481C1C}">
                <a14:useLocalDpi xmlns:a14="http://schemas.microsoft.com/office/drawing/2010/main" val="0"/>
              </a:ext>
            </a:extLst>
          </a:blip>
          <a:srcRect/>
          <a:stretch>
            <a:fillRect/>
          </a:stretch>
        </p:blipFill>
        <p:spPr bwMode="auto">
          <a:xfrm>
            <a:off x="8286750" y="5543550"/>
            <a:ext cx="323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26011"/>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8226" fill="hold"/>
                                        <p:tgtEl>
                                          <p:spTgt spid="126011"/>
                                        </p:tgtEl>
                                      </p:cBhvr>
                                    </p:cmd>
                                  </p:childTnLst>
                                </p:cTn>
                              </p:par>
                            </p:childTnLst>
                          </p:cTn>
                        </p:par>
                      </p:childTnLst>
                    </p:cTn>
                  </p:par>
                </p:childTnLst>
              </p:cTn>
              <p:nextCondLst>
                <p:cond evt="onClick" delay="0">
                  <p:tgtEl>
                    <p:spTgt spid="126011"/>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26011"/>
                </p:tgtEl>
              </p:cMediaNode>
            </p:audio>
            <p:seq concurrent="1" nextAc="seek">
              <p:cTn id="8" restart="whenNotActive" fill="hold" evtFilter="cancelBubble" nodeType="interactiveSeq">
                <p:stCondLst>
                  <p:cond evt="onClick" delay="0">
                    <p:tgtEl>
                      <p:spTgt spid="12601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55352" fill="hold"/>
                                        <p:tgtEl>
                                          <p:spTgt spid="126012"/>
                                        </p:tgtEl>
                                      </p:cBhvr>
                                    </p:cmd>
                                  </p:childTnLst>
                                </p:cTn>
                              </p:par>
                            </p:childTnLst>
                          </p:cTn>
                        </p:par>
                      </p:childTnLst>
                    </p:cTn>
                  </p:par>
                </p:childTnLst>
              </p:cTn>
              <p:nextCondLst>
                <p:cond evt="onClick" delay="0">
                  <p:tgtEl>
                    <p:spTgt spid="126012"/>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26012"/>
                </p:tgtEl>
              </p:cMediaNode>
            </p:audio>
            <p:seq concurrent="1" nextAc="seek">
              <p:cTn id="14" restart="whenNotActive" fill="hold" evtFilter="cancelBubble" nodeType="interactiveSeq">
                <p:stCondLst>
                  <p:cond evt="onClick" delay="0">
                    <p:tgtEl>
                      <p:spTgt spid="126013"/>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7847" fill="hold"/>
                                        <p:tgtEl>
                                          <p:spTgt spid="126013"/>
                                        </p:tgtEl>
                                      </p:cBhvr>
                                    </p:cmd>
                                  </p:childTnLst>
                                </p:cTn>
                              </p:par>
                            </p:childTnLst>
                          </p:cTn>
                        </p:par>
                      </p:childTnLst>
                    </p:cTn>
                  </p:par>
                </p:childTnLst>
              </p:cTn>
              <p:nextCondLst>
                <p:cond evt="onClick" delay="0">
                  <p:tgtEl>
                    <p:spTgt spid="126013"/>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26013"/>
                </p:tgtEl>
              </p:cMediaNode>
            </p:audio>
            <p:seq concurrent="1" nextAc="seek">
              <p:cTn id="20" restart="whenNotActive" fill="hold" evtFilter="cancelBubble" nodeType="interactiveSeq">
                <p:stCondLst>
                  <p:cond evt="onClick" delay="0">
                    <p:tgtEl>
                      <p:spTgt spid="126014"/>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 presetClass="mediacall" presetSubtype="0" fill="hold" nodeType="clickEffect">
                                  <p:stCondLst>
                                    <p:cond delay="0"/>
                                  </p:stCondLst>
                                  <p:childTnLst>
                                    <p:cmd type="call" cmd="playFrom(0.0)">
                                      <p:cBhvr>
                                        <p:cTn id="24" dur="27662" fill="hold"/>
                                        <p:tgtEl>
                                          <p:spTgt spid="126014"/>
                                        </p:tgtEl>
                                      </p:cBhvr>
                                    </p:cmd>
                                  </p:childTnLst>
                                </p:cTn>
                              </p:par>
                            </p:childTnLst>
                          </p:cTn>
                        </p:par>
                      </p:childTnLst>
                    </p:cTn>
                  </p:par>
                </p:childTnLst>
              </p:cTn>
              <p:nextCondLst>
                <p:cond evt="onClick" delay="0">
                  <p:tgtEl>
                    <p:spTgt spid="126014"/>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126014"/>
                </p:tgtEl>
              </p:cMediaNode>
            </p:audio>
            <p:seq concurrent="1" nextAc="seek">
              <p:cTn id="26" restart="whenNotActive" fill="hold" evtFilter="cancelBubble" nodeType="interactiveSeq">
                <p:stCondLst>
                  <p:cond evt="onClick" delay="0">
                    <p:tgtEl>
                      <p:spTgt spid="126015"/>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 presetClass="mediacall" presetSubtype="0" fill="hold" nodeType="clickEffect">
                                  <p:stCondLst>
                                    <p:cond delay="0"/>
                                  </p:stCondLst>
                                  <p:childTnLst>
                                    <p:cmd type="call" cmd="playFrom(0.0)">
                                      <p:cBhvr>
                                        <p:cTn id="30" dur="25076" fill="hold"/>
                                        <p:tgtEl>
                                          <p:spTgt spid="126015"/>
                                        </p:tgtEl>
                                      </p:cBhvr>
                                    </p:cmd>
                                  </p:childTnLst>
                                </p:cTn>
                              </p:par>
                            </p:childTnLst>
                          </p:cTn>
                        </p:par>
                      </p:childTnLst>
                    </p:cTn>
                  </p:par>
                </p:childTnLst>
              </p:cTn>
              <p:nextCondLst>
                <p:cond evt="onClick" delay="0">
                  <p:tgtEl>
                    <p:spTgt spid="126015"/>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12601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a:noFill/>
        </p:spPr>
        <p:txBody>
          <a:bodyPr/>
          <a:lstStyle/>
          <a:p>
            <a:pPr eaLnBrk="1" hangingPunct="1"/>
            <a:r>
              <a:rPr lang="de-CH" sz="3200">
                <a:cs typeface="ＭＳ Ｐゴシック" charset="0"/>
              </a:rPr>
              <a:t>Fortpflanzung - Allgemeines</a:t>
            </a:r>
          </a:p>
        </p:txBody>
      </p:sp>
      <p:sp>
        <p:nvSpPr>
          <p:cNvPr id="60419" name="Rectangle 3"/>
          <p:cNvSpPr>
            <a:spLocks noGrp="1" noChangeArrowheads="1"/>
          </p:cNvSpPr>
          <p:nvPr>
            <p:ph type="body" idx="4294967295"/>
          </p:nvPr>
        </p:nvSpPr>
        <p:spPr>
          <a:xfrm>
            <a:off x="457200" y="1600200"/>
            <a:ext cx="4343400" cy="4824413"/>
          </a:xfrm>
          <a:noFill/>
        </p:spPr>
        <p:txBody>
          <a:bodyPr/>
          <a:lstStyle/>
          <a:p>
            <a:pPr eaLnBrk="1" hangingPunct="1">
              <a:lnSpc>
                <a:spcPct val="90000"/>
              </a:lnSpc>
            </a:pPr>
            <a:r>
              <a:rPr lang="de-CH">
                <a:cs typeface="Arial" charset="0"/>
              </a:rPr>
              <a:t>Geschlechtsreif nach rund 11 Monaten</a:t>
            </a:r>
          </a:p>
          <a:p>
            <a:pPr eaLnBrk="1" hangingPunct="1">
              <a:lnSpc>
                <a:spcPct val="90000"/>
              </a:lnSpc>
            </a:pPr>
            <a:r>
              <a:rPr lang="de-CH">
                <a:cs typeface="Arial" charset="0"/>
              </a:rPr>
              <a:t>Nestinspektion durch Männchen im Herbst, Balz im Frühjahr</a:t>
            </a:r>
          </a:p>
          <a:p>
            <a:pPr eaLnBrk="1" hangingPunct="1">
              <a:lnSpc>
                <a:spcPct val="90000"/>
              </a:lnSpc>
            </a:pPr>
            <a:r>
              <a:rPr lang="de-CH">
                <a:cs typeface="Arial" charset="0"/>
              </a:rPr>
              <a:t>Wahl und Entscheid zum Nest durch das Weibchen</a:t>
            </a:r>
          </a:p>
          <a:p>
            <a:pPr eaLnBrk="1" hangingPunct="1">
              <a:lnSpc>
                <a:spcPct val="90000"/>
              </a:lnSpc>
            </a:pPr>
            <a:r>
              <a:rPr lang="de-CH">
                <a:cs typeface="Arial" charset="0"/>
              </a:rPr>
              <a:t>hauptsächlich monogame Saisonehe</a:t>
            </a:r>
          </a:p>
          <a:p>
            <a:pPr eaLnBrk="1" hangingPunct="1">
              <a:lnSpc>
                <a:spcPct val="90000"/>
              </a:lnSpc>
            </a:pPr>
            <a:r>
              <a:rPr lang="de-CH">
                <a:cs typeface="Arial" charset="0"/>
              </a:rPr>
              <a:t>Bigynie seitens des Männchen möglich</a:t>
            </a:r>
          </a:p>
          <a:p>
            <a:pPr eaLnBrk="1" hangingPunct="1">
              <a:lnSpc>
                <a:spcPct val="90000"/>
              </a:lnSpc>
            </a:pPr>
            <a:endParaRPr lang="de-CH" sz="2800">
              <a:cs typeface="Arial" charset="0"/>
            </a:endParaRPr>
          </a:p>
        </p:txBody>
      </p:sp>
      <p:sp>
        <p:nvSpPr>
          <p:cNvPr id="60420" name="Rectangle 4"/>
          <p:cNvSpPr>
            <a:spLocks noChangeArrowheads="1"/>
          </p:cNvSpPr>
          <p:nvPr/>
        </p:nvSpPr>
        <p:spPr bwMode="auto">
          <a:xfrm>
            <a:off x="2005013" y="196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pic>
        <p:nvPicPr>
          <p:cNvPr id="60421" name="Picture 8" descr="flügelklatschen"/>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flipH="1">
            <a:off x="4716463" y="1125538"/>
            <a:ext cx="4084637"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noFill/>
        </p:spPr>
        <p:txBody>
          <a:bodyPr/>
          <a:lstStyle/>
          <a:p>
            <a:pPr eaLnBrk="1" hangingPunct="1"/>
            <a:r>
              <a:rPr lang="de-CH" sz="3200">
                <a:cs typeface="ＭＳ Ｐゴシック" charset="0"/>
              </a:rPr>
              <a:t>Fortpflanzung – Paarung</a:t>
            </a:r>
          </a:p>
        </p:txBody>
      </p:sp>
      <p:sp>
        <p:nvSpPr>
          <p:cNvPr id="62467" name="Rectangle 3"/>
          <p:cNvSpPr>
            <a:spLocks noGrp="1" noChangeArrowheads="1"/>
          </p:cNvSpPr>
          <p:nvPr>
            <p:ph type="body" idx="4294967295"/>
          </p:nvPr>
        </p:nvSpPr>
        <p:spPr>
          <a:xfrm>
            <a:off x="457200" y="1600200"/>
            <a:ext cx="8001000" cy="4824413"/>
          </a:xfrm>
          <a:noFill/>
        </p:spPr>
        <p:txBody>
          <a:bodyPr/>
          <a:lstStyle/>
          <a:p>
            <a:pPr eaLnBrk="1" hangingPunct="1">
              <a:lnSpc>
                <a:spcPct val="90000"/>
              </a:lnSpc>
            </a:pPr>
            <a:r>
              <a:rPr lang="de-CH">
                <a:cs typeface="Arial" charset="0"/>
              </a:rPr>
              <a:t>Balz: Bewegen der Flügel</a:t>
            </a:r>
            <a:endParaRPr lang="de-CH" sz="2800">
              <a:cs typeface="Arial" charset="0"/>
            </a:endParaRPr>
          </a:p>
        </p:txBody>
      </p:sp>
      <p:sp>
        <p:nvSpPr>
          <p:cNvPr id="62468" name="Rectangle 4"/>
          <p:cNvSpPr>
            <a:spLocks noChangeArrowheads="1"/>
          </p:cNvSpPr>
          <p:nvPr/>
        </p:nvSpPr>
        <p:spPr bwMode="auto">
          <a:xfrm>
            <a:off x="2005013" y="196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pic>
        <p:nvPicPr>
          <p:cNvPr id="62469" name="Picture 10" descr="Balz1"/>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23850" y="2057400"/>
            <a:ext cx="4606925"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11" descr="Balz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72000" y="1989138"/>
            <a:ext cx="4495800"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a:noFill/>
        </p:spPr>
        <p:txBody>
          <a:bodyPr/>
          <a:lstStyle/>
          <a:p>
            <a:pPr eaLnBrk="1" hangingPunct="1"/>
            <a:r>
              <a:rPr lang="de-CH" sz="3200">
                <a:cs typeface="ＭＳ Ｐゴシック" charset="0"/>
              </a:rPr>
              <a:t>Fortpflanzung – Paarung </a:t>
            </a:r>
          </a:p>
        </p:txBody>
      </p:sp>
      <p:sp>
        <p:nvSpPr>
          <p:cNvPr id="64515" name="Rectangle 3"/>
          <p:cNvSpPr>
            <a:spLocks noGrp="1" noChangeArrowheads="1"/>
          </p:cNvSpPr>
          <p:nvPr>
            <p:ph type="body" idx="4294967295"/>
          </p:nvPr>
        </p:nvSpPr>
        <p:spPr>
          <a:xfrm>
            <a:off x="152400" y="1600200"/>
            <a:ext cx="3581400" cy="4824413"/>
          </a:xfrm>
          <a:noFill/>
        </p:spPr>
        <p:txBody>
          <a:bodyPr/>
          <a:lstStyle/>
          <a:p>
            <a:pPr eaLnBrk="1" hangingPunct="1">
              <a:lnSpc>
                <a:spcPct val="90000"/>
              </a:lnSpc>
            </a:pPr>
            <a:r>
              <a:rPr lang="de-CH">
                <a:cs typeface="Arial" charset="0"/>
              </a:rPr>
              <a:t>Weibchen fliegt nahe zum Männchen</a:t>
            </a:r>
          </a:p>
          <a:p>
            <a:pPr eaLnBrk="1" hangingPunct="1">
              <a:lnSpc>
                <a:spcPct val="90000"/>
              </a:lnSpc>
            </a:pPr>
            <a:r>
              <a:rPr lang="de-CH">
                <a:cs typeface="Arial" charset="0"/>
              </a:rPr>
              <a:t>duckt sich, hebt die Flügel schlaf an</a:t>
            </a:r>
          </a:p>
          <a:p>
            <a:pPr eaLnBrk="1" hangingPunct="1">
              <a:lnSpc>
                <a:spcPct val="90000"/>
              </a:lnSpc>
            </a:pPr>
            <a:r>
              <a:rPr lang="de-CH">
                <a:cs typeface="Arial" charset="0"/>
              </a:rPr>
              <a:t>starrt das Männchen einige Augenblicke an, bis dieses direkt auf das Weibchen springt.</a:t>
            </a:r>
          </a:p>
          <a:p>
            <a:pPr eaLnBrk="1" hangingPunct="1">
              <a:lnSpc>
                <a:spcPct val="90000"/>
              </a:lnSpc>
              <a:buFontTx/>
              <a:buNone/>
            </a:pPr>
            <a:endParaRPr lang="de-CH">
              <a:cs typeface="Arial" charset="0"/>
            </a:endParaRPr>
          </a:p>
          <a:p>
            <a:pPr eaLnBrk="1" hangingPunct="1">
              <a:lnSpc>
                <a:spcPct val="90000"/>
              </a:lnSpc>
              <a:buFontTx/>
              <a:buNone/>
            </a:pPr>
            <a:endParaRPr lang="de-CH">
              <a:cs typeface="Arial" charset="0"/>
            </a:endParaRPr>
          </a:p>
          <a:p>
            <a:pPr eaLnBrk="1" hangingPunct="1">
              <a:lnSpc>
                <a:spcPct val="90000"/>
              </a:lnSpc>
              <a:buFontTx/>
              <a:buNone/>
            </a:pPr>
            <a:endParaRPr lang="de-CH">
              <a:cs typeface="Arial" charset="0"/>
            </a:endParaRPr>
          </a:p>
          <a:p>
            <a:pPr eaLnBrk="1" hangingPunct="1">
              <a:lnSpc>
                <a:spcPct val="90000"/>
              </a:lnSpc>
            </a:pPr>
            <a:endParaRPr lang="de-CH">
              <a:cs typeface="Arial" charset="0"/>
            </a:endParaRPr>
          </a:p>
          <a:p>
            <a:pPr eaLnBrk="1" hangingPunct="1">
              <a:lnSpc>
                <a:spcPct val="90000"/>
              </a:lnSpc>
            </a:pPr>
            <a:endParaRPr lang="de-CH" sz="2800">
              <a:cs typeface="Arial" charset="0"/>
            </a:endParaRPr>
          </a:p>
        </p:txBody>
      </p:sp>
      <p:sp>
        <p:nvSpPr>
          <p:cNvPr id="64516" name="Rectangle 4"/>
          <p:cNvSpPr>
            <a:spLocks noChangeArrowheads="1"/>
          </p:cNvSpPr>
          <p:nvPr/>
        </p:nvSpPr>
        <p:spPr bwMode="auto">
          <a:xfrm>
            <a:off x="2005013" y="196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sp>
        <p:nvSpPr>
          <p:cNvPr id="64517" name="Rectangle 6"/>
          <p:cNvSpPr>
            <a:spLocks noChangeArrowheads="1"/>
          </p:cNvSpPr>
          <p:nvPr/>
        </p:nvSpPr>
        <p:spPr bwMode="auto">
          <a:xfrm>
            <a:off x="1427163" y="58388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pic>
        <p:nvPicPr>
          <p:cNvPr id="64518" name="Picture 9" descr="2Eulen"/>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05200" y="1287463"/>
            <a:ext cx="5935663" cy="55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idx="4294967295"/>
          </p:nvPr>
        </p:nvSpPr>
        <p:spPr>
          <a:noFill/>
        </p:spPr>
        <p:txBody>
          <a:bodyPr/>
          <a:lstStyle/>
          <a:p>
            <a:pPr eaLnBrk="1" hangingPunct="1"/>
            <a:r>
              <a:rPr lang="de-CH" sz="3200">
                <a:cs typeface="ＭＳ Ｐゴシック" charset="0"/>
              </a:rPr>
              <a:t>Fortpflanzung - Nest</a:t>
            </a:r>
          </a:p>
        </p:txBody>
      </p:sp>
      <p:sp>
        <p:nvSpPr>
          <p:cNvPr id="66563" name="Rectangle 3"/>
          <p:cNvSpPr>
            <a:spLocks noGrp="1" noChangeArrowheads="1"/>
          </p:cNvSpPr>
          <p:nvPr>
            <p:ph type="body" idx="4294967295"/>
          </p:nvPr>
        </p:nvSpPr>
        <p:spPr>
          <a:xfrm>
            <a:off x="457200" y="1600200"/>
            <a:ext cx="4267200" cy="2549525"/>
          </a:xfrm>
          <a:noFill/>
        </p:spPr>
        <p:txBody>
          <a:bodyPr/>
          <a:lstStyle/>
          <a:p>
            <a:pPr eaLnBrk="1" hangingPunct="1">
              <a:lnSpc>
                <a:spcPct val="90000"/>
              </a:lnSpc>
            </a:pPr>
            <a:r>
              <a:rPr lang="de-CH">
                <a:cs typeface="Arial" charset="0"/>
              </a:rPr>
              <a:t>kein eigener Nestbau, nur Nachverwendung von Krähen- oder Elsternnestern</a:t>
            </a:r>
          </a:p>
          <a:p>
            <a:pPr eaLnBrk="1" hangingPunct="1">
              <a:lnSpc>
                <a:spcPct val="90000"/>
              </a:lnSpc>
            </a:pPr>
            <a:endParaRPr lang="de-CH">
              <a:cs typeface="Arial" charset="0"/>
            </a:endParaRPr>
          </a:p>
          <a:p>
            <a:pPr eaLnBrk="1" hangingPunct="1">
              <a:lnSpc>
                <a:spcPct val="90000"/>
              </a:lnSpc>
            </a:pPr>
            <a:r>
              <a:rPr lang="de-CH">
                <a:cs typeface="Arial" charset="0"/>
              </a:rPr>
              <a:t>seltenes Eintragen von Nistmaterial</a:t>
            </a:r>
          </a:p>
        </p:txBody>
      </p:sp>
      <p:sp>
        <p:nvSpPr>
          <p:cNvPr id="66564" name="Rectangle 4"/>
          <p:cNvSpPr>
            <a:spLocks noChangeArrowheads="1"/>
          </p:cNvSpPr>
          <p:nvPr/>
        </p:nvSpPr>
        <p:spPr bwMode="auto">
          <a:xfrm>
            <a:off x="2005013" y="196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sp>
        <p:nvSpPr>
          <p:cNvPr id="66565" name="Rectangle 5"/>
          <p:cNvSpPr>
            <a:spLocks noChangeArrowheads="1"/>
          </p:cNvSpPr>
          <p:nvPr/>
        </p:nvSpPr>
        <p:spPr bwMode="auto">
          <a:xfrm>
            <a:off x="312738" y="43418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sp>
        <p:nvSpPr>
          <p:cNvPr id="66566" name="Picture 6" descr="Nest"/>
          <p:cNvSpPr>
            <a:spLocks noChangeAspect="1" noChangeArrowheads="1"/>
          </p:cNvSpPr>
          <p:nvPr/>
        </p:nvSpPr>
        <p:spPr bwMode="auto">
          <a:xfrm rot="-794720">
            <a:off x="4114800" y="2057400"/>
            <a:ext cx="4914900" cy="376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pic>
        <p:nvPicPr>
          <p:cNvPr id="66567" name="Picture 6" descr="Nes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794720">
            <a:off x="3365500" y="2160588"/>
            <a:ext cx="5707063" cy="376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a:xfrm>
            <a:off x="304800" y="908050"/>
            <a:ext cx="8229600" cy="509588"/>
          </a:xfrm>
          <a:noFill/>
        </p:spPr>
        <p:txBody>
          <a:bodyPr/>
          <a:lstStyle/>
          <a:p>
            <a:pPr eaLnBrk="1" hangingPunct="1"/>
            <a:r>
              <a:rPr lang="de-CH" sz="3200">
                <a:cs typeface="ＭＳ Ｐゴシック" charset="0"/>
              </a:rPr>
              <a:t>Fortpflanzung - Brut, Gelege</a:t>
            </a:r>
          </a:p>
        </p:txBody>
      </p:sp>
      <p:sp>
        <p:nvSpPr>
          <p:cNvPr id="68611" name="Rectangle 3"/>
          <p:cNvSpPr>
            <a:spLocks noGrp="1" noChangeArrowheads="1"/>
          </p:cNvSpPr>
          <p:nvPr>
            <p:ph type="body" idx="4294967295"/>
          </p:nvPr>
        </p:nvSpPr>
        <p:spPr>
          <a:xfrm>
            <a:off x="304800" y="1600200"/>
            <a:ext cx="8001000" cy="4824413"/>
          </a:xfrm>
          <a:noFill/>
        </p:spPr>
        <p:txBody>
          <a:bodyPr/>
          <a:lstStyle/>
          <a:p>
            <a:pPr eaLnBrk="1" hangingPunct="1">
              <a:lnSpc>
                <a:spcPct val="90000"/>
              </a:lnSpc>
              <a:buFontTx/>
              <a:buNone/>
            </a:pPr>
            <a:r>
              <a:rPr lang="de-CH">
                <a:cs typeface="Arial" charset="0"/>
              </a:rPr>
              <a:t>Legebeginn in Mitteleuropa </a:t>
            </a:r>
          </a:p>
          <a:p>
            <a:pPr eaLnBrk="1" hangingPunct="1">
              <a:lnSpc>
                <a:spcPct val="90000"/>
              </a:lnSpc>
              <a:buFontTx/>
              <a:buNone/>
            </a:pPr>
            <a:r>
              <a:rPr lang="de-CH">
                <a:cs typeface="Arial" charset="0"/>
              </a:rPr>
              <a:t>zwischen Ende März und Mitte April</a:t>
            </a:r>
          </a:p>
          <a:p>
            <a:pPr eaLnBrk="1" hangingPunct="1">
              <a:lnSpc>
                <a:spcPct val="90000"/>
              </a:lnSpc>
              <a:buFontTx/>
              <a:buNone/>
            </a:pPr>
            <a:endParaRPr lang="de-CH">
              <a:cs typeface="Arial" charset="0"/>
            </a:endParaRPr>
          </a:p>
          <a:p>
            <a:pPr eaLnBrk="1" hangingPunct="1">
              <a:lnSpc>
                <a:spcPct val="90000"/>
              </a:lnSpc>
              <a:buFontTx/>
              <a:buNone/>
            </a:pPr>
            <a:r>
              <a:rPr lang="de-CH">
                <a:cs typeface="Arial" charset="0"/>
              </a:rPr>
              <a:t>Gelegegrösse: 4-6 Eier</a:t>
            </a:r>
          </a:p>
          <a:p>
            <a:pPr eaLnBrk="1" hangingPunct="1">
              <a:lnSpc>
                <a:spcPct val="90000"/>
              </a:lnSpc>
              <a:buFontTx/>
              <a:buNone/>
            </a:pPr>
            <a:endParaRPr lang="de-CH">
              <a:cs typeface="Arial" charset="0"/>
            </a:endParaRPr>
          </a:p>
          <a:p>
            <a:pPr eaLnBrk="1" hangingPunct="1">
              <a:lnSpc>
                <a:spcPct val="90000"/>
              </a:lnSpc>
              <a:buFontTx/>
              <a:buNone/>
            </a:pPr>
            <a:r>
              <a:rPr lang="de-CH">
                <a:cs typeface="Arial" charset="0"/>
              </a:rPr>
              <a:t>Legeabstand: 2 Tage</a:t>
            </a:r>
          </a:p>
          <a:p>
            <a:pPr eaLnBrk="1" hangingPunct="1">
              <a:lnSpc>
                <a:spcPct val="90000"/>
              </a:lnSpc>
              <a:buFontTx/>
              <a:buNone/>
            </a:pPr>
            <a:endParaRPr lang="de-CH">
              <a:cs typeface="Arial" charset="0"/>
            </a:endParaRPr>
          </a:p>
          <a:p>
            <a:pPr eaLnBrk="1" hangingPunct="1">
              <a:lnSpc>
                <a:spcPct val="90000"/>
              </a:lnSpc>
              <a:buFontTx/>
              <a:buNone/>
            </a:pPr>
            <a:r>
              <a:rPr lang="de-CH">
                <a:cs typeface="Arial" charset="0"/>
              </a:rPr>
              <a:t>Brutdauer: 27-28 Tage</a:t>
            </a:r>
          </a:p>
          <a:p>
            <a:pPr eaLnBrk="1" hangingPunct="1">
              <a:lnSpc>
                <a:spcPct val="90000"/>
              </a:lnSpc>
            </a:pPr>
            <a:endParaRPr lang="de-CH" sz="2800">
              <a:cs typeface="Arial" charset="0"/>
            </a:endParaRPr>
          </a:p>
          <a:p>
            <a:pPr eaLnBrk="1" hangingPunct="1">
              <a:lnSpc>
                <a:spcPct val="90000"/>
              </a:lnSpc>
              <a:buFontTx/>
              <a:buNone/>
            </a:pPr>
            <a:r>
              <a:rPr lang="de-CH">
                <a:cs typeface="Arial" charset="0"/>
              </a:rPr>
              <a:t>Bebrütung ab dem ersten Ei</a:t>
            </a:r>
          </a:p>
          <a:p>
            <a:pPr eaLnBrk="1" hangingPunct="1">
              <a:lnSpc>
                <a:spcPct val="90000"/>
              </a:lnSpc>
            </a:pPr>
            <a:endParaRPr lang="de-CH" sz="2800">
              <a:cs typeface="Arial" charset="0"/>
            </a:endParaRPr>
          </a:p>
        </p:txBody>
      </p:sp>
      <p:sp>
        <p:nvSpPr>
          <p:cNvPr id="68612" name="Rectangle 4"/>
          <p:cNvSpPr>
            <a:spLocks noChangeArrowheads="1"/>
          </p:cNvSpPr>
          <p:nvPr/>
        </p:nvSpPr>
        <p:spPr bwMode="auto">
          <a:xfrm>
            <a:off x="2005013" y="196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pic>
        <p:nvPicPr>
          <p:cNvPr id="68613" name="Picture 7" descr="eier im nest"/>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427538" y="2552700"/>
            <a:ext cx="4716462"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a:noFill/>
        </p:spPr>
        <p:txBody>
          <a:bodyPr/>
          <a:lstStyle/>
          <a:p>
            <a:pPr eaLnBrk="1" hangingPunct="1"/>
            <a:r>
              <a:rPr lang="de-CH" sz="3200">
                <a:cs typeface="ＭＳ Ｐゴシック" charset="0"/>
              </a:rPr>
              <a:t>Brut</a:t>
            </a:r>
          </a:p>
        </p:txBody>
      </p:sp>
      <p:sp>
        <p:nvSpPr>
          <p:cNvPr id="70659" name="Rectangle 4"/>
          <p:cNvSpPr>
            <a:spLocks noChangeArrowheads="1"/>
          </p:cNvSpPr>
          <p:nvPr/>
        </p:nvSpPr>
        <p:spPr bwMode="auto">
          <a:xfrm>
            <a:off x="2005013" y="196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pic>
        <p:nvPicPr>
          <p:cNvPr id="70660" name="Bild 5" descr="Waldohreule12042810420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8580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p:cNvSpPr>
            <a:spLocks noGrp="1" noChangeArrowheads="1"/>
          </p:cNvSpPr>
          <p:nvPr>
            <p:ph type="body" idx="4294967295"/>
          </p:nvPr>
        </p:nvSpPr>
        <p:spPr>
          <a:xfrm>
            <a:off x="457200" y="1600200"/>
            <a:ext cx="8578850" cy="4824413"/>
          </a:xfrm>
          <a:noFill/>
        </p:spPr>
        <p:txBody>
          <a:bodyPr/>
          <a:lstStyle/>
          <a:p>
            <a:pPr eaLnBrk="1" hangingPunct="1">
              <a:lnSpc>
                <a:spcPct val="90000"/>
              </a:lnSpc>
            </a:pPr>
            <a:endParaRPr lang="de-CH">
              <a:cs typeface="Arial" charset="0"/>
            </a:endParaRPr>
          </a:p>
          <a:p>
            <a:pPr eaLnBrk="1" hangingPunct="1">
              <a:lnSpc>
                <a:spcPct val="90000"/>
              </a:lnSpc>
              <a:buFontTx/>
              <a:buNone/>
            </a:pPr>
            <a:endParaRPr lang="de-CH" sz="2800">
              <a:cs typeface="Arial" charset="0"/>
            </a:endParaRPr>
          </a:p>
        </p:txBody>
      </p:sp>
      <p:sp>
        <p:nvSpPr>
          <p:cNvPr id="72707" name="Rectangle 4"/>
          <p:cNvSpPr>
            <a:spLocks noChangeArrowheads="1"/>
          </p:cNvSpPr>
          <p:nvPr/>
        </p:nvSpPr>
        <p:spPr bwMode="auto">
          <a:xfrm>
            <a:off x="2005013" y="196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pic>
        <p:nvPicPr>
          <p:cNvPr id="72708" name="Bild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76400" y="0"/>
            <a:ext cx="10975975"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457200" y="908050"/>
            <a:ext cx="8229600" cy="996950"/>
          </a:xfrm>
          <a:noFill/>
        </p:spPr>
        <p:txBody>
          <a:bodyPr/>
          <a:lstStyle/>
          <a:p>
            <a:pPr eaLnBrk="1" hangingPunct="1"/>
            <a:r>
              <a:rPr lang="de-CH" sz="3200">
                <a:cs typeface="ＭＳ Ｐゴシック" charset="0"/>
              </a:rPr>
              <a:t>Vogel des Jahres - wieso eigentlich?</a:t>
            </a:r>
          </a:p>
        </p:txBody>
      </p:sp>
      <p:sp>
        <p:nvSpPr>
          <p:cNvPr id="19459" name="Rectangle 3"/>
          <p:cNvSpPr>
            <a:spLocks noGrp="1" noChangeArrowheads="1"/>
          </p:cNvSpPr>
          <p:nvPr>
            <p:ph type="body" idx="4294967295"/>
          </p:nvPr>
        </p:nvSpPr>
        <p:spPr>
          <a:xfrm>
            <a:off x="457200" y="1600200"/>
            <a:ext cx="8229600" cy="4824413"/>
          </a:xfrm>
          <a:noFill/>
        </p:spPr>
        <p:txBody>
          <a:bodyPr/>
          <a:lstStyle/>
          <a:p>
            <a:pPr eaLnBrk="1" hangingPunct="1">
              <a:lnSpc>
                <a:spcPct val="90000"/>
              </a:lnSpc>
            </a:pPr>
            <a:endParaRPr lang="de-CH">
              <a:cs typeface="Arial" charset="0"/>
            </a:endParaRPr>
          </a:p>
          <a:p>
            <a:pPr eaLnBrk="1" hangingPunct="1">
              <a:lnSpc>
                <a:spcPct val="90000"/>
              </a:lnSpc>
            </a:pPr>
            <a:endParaRPr lang="de-CH">
              <a:cs typeface="Arial" charset="0"/>
            </a:endParaRPr>
          </a:p>
          <a:p>
            <a:pPr eaLnBrk="1" hangingPunct="1">
              <a:lnSpc>
                <a:spcPct val="90000"/>
              </a:lnSpc>
            </a:pPr>
            <a:r>
              <a:rPr lang="de-CH">
                <a:cs typeface="Arial" charset="0"/>
              </a:rPr>
              <a:t>Die Waldohreule ist Botschafterin für die Übergangsbereiche Wald-Kulturland</a:t>
            </a:r>
          </a:p>
          <a:p>
            <a:pPr lvl="1" eaLnBrk="1" hangingPunct="1">
              <a:lnSpc>
                <a:spcPct val="90000"/>
              </a:lnSpc>
              <a:buFontTx/>
              <a:buNone/>
            </a:pPr>
            <a:r>
              <a:rPr lang="de-CH"/>
              <a:t>–  sie sucht Nahrung vorwiegend im Kulturland</a:t>
            </a:r>
          </a:p>
          <a:p>
            <a:pPr lvl="1" eaLnBrk="1" hangingPunct="1">
              <a:lnSpc>
                <a:spcPct val="90000"/>
              </a:lnSpc>
            </a:pPr>
            <a:r>
              <a:rPr lang="de-CH"/>
              <a:t>brütet aber oft im Waldrandbereich</a:t>
            </a:r>
          </a:p>
          <a:p>
            <a:pPr eaLnBrk="1" hangingPunct="1">
              <a:lnSpc>
                <a:spcPct val="90000"/>
              </a:lnSpc>
            </a:pPr>
            <a:endParaRPr lang="de-CH">
              <a:cs typeface="Arial" charset="0"/>
            </a:endParaRPr>
          </a:p>
          <a:p>
            <a:pPr eaLnBrk="1" hangingPunct="1">
              <a:lnSpc>
                <a:spcPct val="90000"/>
              </a:lnSpc>
            </a:pPr>
            <a:r>
              <a:rPr lang="de-CH">
                <a:cs typeface="Arial" charset="0"/>
              </a:rPr>
              <a:t>halboffene Lebensräume sind stark bedroht, fehlen heute oft gänzlich</a:t>
            </a:r>
          </a:p>
          <a:p>
            <a:pPr eaLnBrk="1" hangingPunct="1">
              <a:lnSpc>
                <a:spcPct val="90000"/>
              </a:lnSpc>
              <a:buFontTx/>
              <a:buNone/>
            </a:pPr>
            <a:endParaRPr lang="de-CH">
              <a:cs typeface="Arial" charset="0"/>
            </a:endParaRPr>
          </a:p>
          <a:p>
            <a:pPr marL="38122225" lvl="2" indent="-50787300" eaLnBrk="1" hangingPunct="1">
              <a:lnSpc>
                <a:spcPct val="90000"/>
              </a:lnSpc>
              <a:buFontTx/>
              <a:buNone/>
            </a:pPr>
            <a:r>
              <a:rPr lang="de-CH" sz="2000">
                <a:ea typeface="Arial" charset="0"/>
              </a:rPr>
              <a:t>	</a:t>
            </a:r>
            <a:endParaRPr lang="de-DE">
              <a:ea typeface="Arial" charset="0"/>
            </a:endParaRPr>
          </a:p>
        </p:txBody>
      </p:sp>
      <p:sp>
        <p:nvSpPr>
          <p:cNvPr id="19460" name="Rectangle 4"/>
          <p:cNvSpPr>
            <a:spLocks noChangeArrowheads="1"/>
          </p:cNvSpPr>
          <p:nvPr/>
        </p:nvSpPr>
        <p:spPr bwMode="auto">
          <a:xfrm>
            <a:off x="2005013" y="196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p:cNvSpPr>
            <a:spLocks noGrp="1" noChangeArrowheads="1"/>
          </p:cNvSpPr>
          <p:nvPr>
            <p:ph type="body" idx="4294967295"/>
          </p:nvPr>
        </p:nvSpPr>
        <p:spPr>
          <a:xfrm>
            <a:off x="457200" y="1600200"/>
            <a:ext cx="8578850" cy="4824413"/>
          </a:xfrm>
          <a:noFill/>
        </p:spPr>
        <p:txBody>
          <a:bodyPr/>
          <a:lstStyle/>
          <a:p>
            <a:pPr eaLnBrk="1" hangingPunct="1">
              <a:lnSpc>
                <a:spcPct val="90000"/>
              </a:lnSpc>
            </a:pPr>
            <a:endParaRPr lang="de-CH">
              <a:cs typeface="Arial" charset="0"/>
            </a:endParaRPr>
          </a:p>
          <a:p>
            <a:pPr eaLnBrk="1" hangingPunct="1">
              <a:lnSpc>
                <a:spcPct val="90000"/>
              </a:lnSpc>
              <a:buFontTx/>
              <a:buNone/>
            </a:pPr>
            <a:endParaRPr lang="de-CH" sz="2800">
              <a:cs typeface="Arial" charset="0"/>
            </a:endParaRPr>
          </a:p>
        </p:txBody>
      </p:sp>
      <p:sp>
        <p:nvSpPr>
          <p:cNvPr id="74755" name="Rectangle 4"/>
          <p:cNvSpPr>
            <a:spLocks noChangeArrowheads="1"/>
          </p:cNvSpPr>
          <p:nvPr/>
        </p:nvSpPr>
        <p:spPr bwMode="auto">
          <a:xfrm>
            <a:off x="2005013" y="196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pic>
        <p:nvPicPr>
          <p:cNvPr id="74756" name="Bild 4" descr="Waldohreule080429074616.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685800"/>
            <a:ext cx="96012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idx="4294967295"/>
          </p:nvPr>
        </p:nvSpPr>
        <p:spPr>
          <a:noFill/>
        </p:spPr>
        <p:txBody>
          <a:bodyPr/>
          <a:lstStyle/>
          <a:p>
            <a:pPr eaLnBrk="1" hangingPunct="1"/>
            <a:r>
              <a:rPr lang="de-CH" sz="3200">
                <a:cs typeface="ＭＳ Ｐゴシック" charset="0"/>
              </a:rPr>
              <a:t> Bruterfolg</a:t>
            </a:r>
          </a:p>
        </p:txBody>
      </p:sp>
      <p:sp>
        <p:nvSpPr>
          <p:cNvPr id="76803" name="Rectangle 3"/>
          <p:cNvSpPr>
            <a:spLocks noGrp="1" noChangeArrowheads="1"/>
          </p:cNvSpPr>
          <p:nvPr>
            <p:ph type="body" idx="4294967295"/>
          </p:nvPr>
        </p:nvSpPr>
        <p:spPr>
          <a:xfrm>
            <a:off x="457200" y="1600200"/>
            <a:ext cx="8001000" cy="4824413"/>
          </a:xfrm>
        </p:spPr>
        <p:txBody>
          <a:bodyPr/>
          <a:lstStyle/>
          <a:p>
            <a:pPr eaLnBrk="1" hangingPunct="1">
              <a:lnSpc>
                <a:spcPct val="90000"/>
              </a:lnSpc>
            </a:pPr>
            <a:endParaRPr lang="de-CH">
              <a:cs typeface="Arial" charset="0"/>
            </a:endParaRPr>
          </a:p>
          <a:p>
            <a:pPr eaLnBrk="1" hangingPunct="1">
              <a:lnSpc>
                <a:spcPct val="90000"/>
              </a:lnSpc>
            </a:pPr>
            <a:r>
              <a:rPr lang="de-CH">
                <a:cs typeface="Arial" charset="0"/>
              </a:rPr>
              <a:t>2 bis 4 flügge Junge pro Brut</a:t>
            </a:r>
            <a:endParaRPr lang="de-CH" altLang="ja-JP">
              <a:cs typeface="Arial" charset="0"/>
            </a:endParaRPr>
          </a:p>
          <a:p>
            <a:pPr eaLnBrk="1" hangingPunct="1">
              <a:lnSpc>
                <a:spcPct val="90000"/>
              </a:lnSpc>
            </a:pPr>
            <a:r>
              <a:rPr lang="de-CH" altLang="ja-JP">
                <a:cs typeface="Arial" charset="0"/>
              </a:rPr>
              <a:t>Vom Ausfliegen an gerechnet verenden 52% der Jungvögel</a:t>
            </a:r>
          </a:p>
          <a:p>
            <a:pPr eaLnBrk="1" hangingPunct="1">
              <a:lnSpc>
                <a:spcPct val="90000"/>
              </a:lnSpc>
            </a:pPr>
            <a:r>
              <a:rPr lang="de-CH" altLang="ja-JP">
                <a:cs typeface="Arial" charset="0"/>
              </a:rPr>
              <a:t>in den Folgejahren sterben 31%</a:t>
            </a:r>
            <a:endParaRPr lang="de-CH">
              <a:cs typeface="Arial" charset="0"/>
            </a:endParaRPr>
          </a:p>
          <a:p>
            <a:pPr eaLnBrk="1" hangingPunct="1">
              <a:lnSpc>
                <a:spcPct val="90000"/>
              </a:lnSpc>
            </a:pPr>
            <a:r>
              <a:rPr lang="de-CH">
                <a:cs typeface="Arial" charset="0"/>
              </a:rPr>
              <a:t>bekannte Haupttodesursache in rund 50% der Fälle sind Kollisionen mit Autos oder Zügen</a:t>
            </a:r>
          </a:p>
          <a:p>
            <a:pPr eaLnBrk="1" hangingPunct="1">
              <a:lnSpc>
                <a:spcPct val="90000"/>
              </a:lnSpc>
            </a:pPr>
            <a:endParaRPr lang="de-CH">
              <a:cs typeface="Arial" charset="0"/>
            </a:endParaRPr>
          </a:p>
          <a:p>
            <a:pPr eaLnBrk="1" hangingPunct="1">
              <a:lnSpc>
                <a:spcPct val="90000"/>
              </a:lnSpc>
              <a:buFontTx/>
              <a:buNone/>
            </a:pPr>
            <a:r>
              <a:rPr lang="de-CH">
                <a:cs typeface="Arial" charset="0"/>
              </a:rPr>
              <a:t>weniger als jede 5. Waldohreule erlebt ihr 2. Lebensjahr</a:t>
            </a:r>
          </a:p>
          <a:p>
            <a:pPr eaLnBrk="1" hangingPunct="1">
              <a:lnSpc>
                <a:spcPct val="90000"/>
              </a:lnSpc>
              <a:buFontTx/>
              <a:buNone/>
            </a:pPr>
            <a:endParaRPr lang="de-CH" sz="2800">
              <a:cs typeface="Arial" charset="0"/>
            </a:endParaRPr>
          </a:p>
        </p:txBody>
      </p:sp>
      <p:sp>
        <p:nvSpPr>
          <p:cNvPr id="76804" name="Rectangle 4"/>
          <p:cNvSpPr>
            <a:spLocks noChangeArrowheads="1"/>
          </p:cNvSpPr>
          <p:nvPr/>
        </p:nvSpPr>
        <p:spPr bwMode="auto">
          <a:xfrm>
            <a:off x="2005013" y="196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Bild 1" descr="DSC01106.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92150"/>
            <a:ext cx="9153525" cy="59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Picture 16" descr="endlich"/>
          <p:cNvSpPr>
            <a:spLocks noChangeAspect="1" noChangeArrowheads="1"/>
          </p:cNvSpPr>
          <p:nvPr/>
        </p:nvSpPr>
        <p:spPr bwMode="auto">
          <a:xfrm>
            <a:off x="0" y="692150"/>
            <a:ext cx="91440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78852" name="Picture 16" descr="endlich"/>
          <p:cNvSpPr>
            <a:spLocks noChangeAspect="1" noChangeArrowheads="1"/>
          </p:cNvSpPr>
          <p:nvPr/>
        </p:nvSpPr>
        <p:spPr bwMode="auto">
          <a:xfrm>
            <a:off x="0" y="692150"/>
            <a:ext cx="9144000" cy="597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78853" name="Picture 16" descr="endlich"/>
          <p:cNvSpPr>
            <a:spLocks noChangeAspect="1" noChangeArrowheads="1"/>
          </p:cNvSpPr>
          <p:nvPr/>
        </p:nvSpPr>
        <p:spPr bwMode="auto">
          <a:xfrm>
            <a:off x="0" y="685800"/>
            <a:ext cx="91440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78854" name="Rectangle 2"/>
          <p:cNvSpPr>
            <a:spLocks noGrp="1" noChangeArrowheads="1"/>
          </p:cNvSpPr>
          <p:nvPr>
            <p:ph type="title" idx="4294967295"/>
          </p:nvPr>
        </p:nvSpPr>
        <p:spPr>
          <a:xfrm>
            <a:off x="228600" y="838200"/>
            <a:ext cx="8229600" cy="509588"/>
          </a:xfrm>
          <a:noFill/>
        </p:spPr>
        <p:txBody>
          <a:bodyPr/>
          <a:lstStyle/>
          <a:p>
            <a:pPr eaLnBrk="1" hangingPunct="1"/>
            <a:r>
              <a:rPr lang="de-CH" sz="3200">
                <a:solidFill>
                  <a:schemeClr val="tx1"/>
                </a:solidFill>
                <a:cs typeface="ＭＳ Ｐゴシック" charset="0"/>
              </a:rPr>
              <a:t>Natürliche Feinde</a:t>
            </a:r>
            <a:endParaRPr lang="de-CH" sz="3200">
              <a:cs typeface="ＭＳ Ｐゴシック" charset="0"/>
            </a:endParaRPr>
          </a:p>
        </p:txBody>
      </p:sp>
      <p:sp>
        <p:nvSpPr>
          <p:cNvPr id="78855" name="Rectangle 4"/>
          <p:cNvSpPr>
            <a:spLocks noChangeArrowheads="1"/>
          </p:cNvSpPr>
          <p:nvPr/>
        </p:nvSpPr>
        <p:spPr bwMode="auto">
          <a:xfrm>
            <a:off x="2005013" y="196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pic>
        <p:nvPicPr>
          <p:cNvPr id="78856" name="Picture 15" descr="baummarder_ink"/>
          <p:cNvPicPr>
            <a:picLocks noChangeAspect="1" noChangeArrowheads="1"/>
          </p:cNvPicPr>
          <p:nvPr/>
        </p:nvPicPr>
        <p:blipFill>
          <a:blip r:embed="rId4" cstate="print">
            <a:lum bright="-12000" contrast="-18000"/>
            <a:extLst>
              <a:ext uri="{28A0092B-C50C-407E-A947-70E740481C1C}">
                <a14:useLocalDpi xmlns:a14="http://schemas.microsoft.com/office/drawing/2010/main"/>
              </a:ext>
            </a:extLst>
          </a:blip>
          <a:srcRect/>
          <a:stretch>
            <a:fillRect/>
          </a:stretch>
        </p:blipFill>
        <p:spPr bwMode="auto">
          <a:xfrm>
            <a:off x="1187450" y="5157788"/>
            <a:ext cx="53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7" name="Oval 25" descr="euro_dachs"/>
          <p:cNvSpPr>
            <a:spLocks noChangeArrowheads="1"/>
          </p:cNvSpPr>
          <p:nvPr/>
        </p:nvSpPr>
        <p:spPr bwMode="auto">
          <a:xfrm>
            <a:off x="6324600" y="4648200"/>
            <a:ext cx="1905000" cy="1447800"/>
          </a:xfrm>
          <a:prstGeom prst="ellipse">
            <a:avLst/>
          </a:prstGeom>
          <a:blipFill dpi="0" rotWithShape="0">
            <a:blip r:embed="rId5"/>
            <a:srcRect/>
            <a:stretch>
              <a:fillRect/>
            </a:stretch>
          </a:blipFill>
          <a:ln w="9525">
            <a:solidFill>
              <a:schemeClr val="tx1"/>
            </a:solidFill>
            <a:round/>
            <a:headEnd/>
            <a:tailEnd/>
          </a:ln>
        </p:spPr>
        <p:txBody>
          <a:bodyPr wrap="none" anchor="ctr"/>
          <a:lstStyle/>
          <a:p>
            <a:endParaRPr lang="de-DE" sz="1800">
              <a:cs typeface="Arial" charset="0"/>
            </a:endParaRPr>
          </a:p>
        </p:txBody>
      </p:sp>
      <p:sp>
        <p:nvSpPr>
          <p:cNvPr id="78858" name="Oval 23" descr="uhu"/>
          <p:cNvSpPr>
            <a:spLocks noChangeArrowheads="1"/>
          </p:cNvSpPr>
          <p:nvPr/>
        </p:nvSpPr>
        <p:spPr bwMode="auto">
          <a:xfrm>
            <a:off x="2411413" y="1557338"/>
            <a:ext cx="1905000" cy="1524000"/>
          </a:xfrm>
          <a:prstGeom prst="ellipse">
            <a:avLst/>
          </a:prstGeom>
          <a:blipFill dpi="0" rotWithShape="0">
            <a:blip r:embed="rId6"/>
            <a:srcRect/>
            <a:stretch>
              <a:fillRect/>
            </a:stretch>
          </a:blipFill>
          <a:ln w="9525">
            <a:solidFill>
              <a:schemeClr val="tx1"/>
            </a:solidFill>
            <a:round/>
            <a:headEnd/>
            <a:tailEnd/>
          </a:ln>
        </p:spPr>
        <p:txBody>
          <a:bodyPr wrap="none" anchor="ctr"/>
          <a:lstStyle/>
          <a:p>
            <a:endParaRPr lang="de-DE"/>
          </a:p>
        </p:txBody>
      </p:sp>
      <p:sp>
        <p:nvSpPr>
          <p:cNvPr id="78859" name="Oval 21" descr="Vulpes_vulpes_1_(Martin_Mecnarowski)"/>
          <p:cNvSpPr>
            <a:spLocks noChangeArrowheads="1"/>
          </p:cNvSpPr>
          <p:nvPr/>
        </p:nvSpPr>
        <p:spPr bwMode="auto">
          <a:xfrm>
            <a:off x="2743200" y="4800600"/>
            <a:ext cx="1905000" cy="1447800"/>
          </a:xfrm>
          <a:prstGeom prst="ellipse">
            <a:avLst/>
          </a:prstGeom>
          <a:blipFill dpi="0" rotWithShape="0">
            <a:blip r:embed="rId7" cstate="print">
              <a:extLst>
                <a:ext uri="{28A0092B-C50C-407E-A947-70E740481C1C}">
                  <a14:useLocalDpi xmlns:a14="http://schemas.microsoft.com/office/drawing/2010/main"/>
                </a:ext>
              </a:extLst>
            </a:blip>
            <a:srcRect/>
            <a:stretch>
              <a:fillRect/>
            </a:stretch>
          </a:blipFill>
          <a:ln w="9525">
            <a:solidFill>
              <a:schemeClr val="tx1"/>
            </a:solidFill>
            <a:round/>
            <a:headEnd/>
            <a:tailEnd/>
          </a:ln>
        </p:spPr>
        <p:txBody>
          <a:bodyPr wrap="none" anchor="ctr"/>
          <a:lstStyle/>
          <a:p>
            <a:endParaRPr lang="de-DE"/>
          </a:p>
        </p:txBody>
      </p:sp>
      <p:sp>
        <p:nvSpPr>
          <p:cNvPr id="78860" name="Oval 20" descr="Krähe_65(loz)"/>
          <p:cNvSpPr>
            <a:spLocks noChangeArrowheads="1"/>
          </p:cNvSpPr>
          <p:nvPr/>
        </p:nvSpPr>
        <p:spPr bwMode="auto">
          <a:xfrm>
            <a:off x="4140200" y="2924175"/>
            <a:ext cx="1905000" cy="1447800"/>
          </a:xfrm>
          <a:prstGeom prst="ellipse">
            <a:avLst/>
          </a:prstGeom>
          <a:blipFill dpi="0" rotWithShape="0">
            <a:blip r:embed="rId8" cstate="print">
              <a:extLst>
                <a:ext uri="{28A0092B-C50C-407E-A947-70E740481C1C}">
                  <a14:useLocalDpi xmlns:a14="http://schemas.microsoft.com/office/drawing/2010/main"/>
                </a:ext>
              </a:extLst>
            </a:blip>
            <a:srcRect/>
            <a:stretch>
              <a:fillRect/>
            </a:stretch>
          </a:blipFill>
          <a:ln w="9525">
            <a:solidFill>
              <a:schemeClr val="tx1"/>
            </a:solidFill>
            <a:round/>
            <a:headEnd/>
            <a:tailEnd/>
          </a:ln>
        </p:spPr>
        <p:txBody>
          <a:bodyPr wrap="none" anchor="ctr"/>
          <a:lstStyle/>
          <a:p>
            <a:endParaRPr lang="de-DE"/>
          </a:p>
        </p:txBody>
      </p:sp>
      <p:sp>
        <p:nvSpPr>
          <p:cNvPr id="78861" name="Oval 24" descr="Buteo_buteo_5_(Marek_Szczepanek)"/>
          <p:cNvSpPr>
            <a:spLocks noChangeArrowheads="1"/>
          </p:cNvSpPr>
          <p:nvPr/>
        </p:nvSpPr>
        <p:spPr bwMode="auto">
          <a:xfrm>
            <a:off x="6477000" y="1676400"/>
            <a:ext cx="1905000" cy="2209800"/>
          </a:xfrm>
          <a:prstGeom prst="ellipse">
            <a:avLst/>
          </a:prstGeom>
          <a:blipFill dpi="0" rotWithShape="0">
            <a:blip r:embed="rId9"/>
            <a:srcRect/>
            <a:stretch>
              <a:fillRect/>
            </a:stretch>
          </a:blipFill>
          <a:ln w="9525">
            <a:solidFill>
              <a:schemeClr val="tx1"/>
            </a:solidFill>
            <a:round/>
            <a:headEnd/>
            <a:tailEnd/>
          </a:ln>
        </p:spPr>
        <p:txBody>
          <a:bodyPr wrap="none" anchor="ctr"/>
          <a:lstStyle/>
          <a:p>
            <a:endParaRPr lang="de-DE"/>
          </a:p>
        </p:txBody>
      </p:sp>
      <p:sp>
        <p:nvSpPr>
          <p:cNvPr id="78862" name="Oval 18" descr="300px-Martes_martes_crop"/>
          <p:cNvSpPr>
            <a:spLocks noChangeArrowheads="1"/>
          </p:cNvSpPr>
          <p:nvPr/>
        </p:nvSpPr>
        <p:spPr bwMode="auto">
          <a:xfrm>
            <a:off x="684213" y="3141663"/>
            <a:ext cx="1905000" cy="1447800"/>
          </a:xfrm>
          <a:prstGeom prst="ellipse">
            <a:avLst/>
          </a:prstGeom>
          <a:blipFill dpi="0" rotWithShape="0">
            <a:blip r:embed="rId10"/>
            <a:srcRect/>
            <a:stretch>
              <a:fillRect/>
            </a:stretch>
          </a:blipFill>
          <a:ln w="9525">
            <a:solidFill>
              <a:schemeClr val="tx1"/>
            </a:solidFill>
            <a:round/>
            <a:headEnd/>
            <a:tailEnd/>
          </a:ln>
        </p:spPr>
        <p:txBody>
          <a:bodyPr wrap="none" anchor="ctr"/>
          <a:lstStyle/>
          <a:p>
            <a:endParaRPr lang="de-DE"/>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descr="Waldohreulen_Birke-000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0" y="685800"/>
            <a:ext cx="9194800" cy="599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ctangle 2"/>
          <p:cNvSpPr>
            <a:spLocks noGrp="1" noChangeArrowheads="1"/>
          </p:cNvSpPr>
          <p:nvPr>
            <p:ph type="title" idx="4294967295"/>
          </p:nvPr>
        </p:nvSpPr>
        <p:spPr>
          <a:noFill/>
        </p:spPr>
        <p:txBody>
          <a:bodyPr/>
          <a:lstStyle/>
          <a:p>
            <a:pPr eaLnBrk="1" hangingPunct="1"/>
            <a:r>
              <a:rPr lang="de-CH" sz="3200">
                <a:cs typeface="ＭＳ Ｐゴシック" charset="0"/>
              </a:rPr>
              <a:t>Schlafplätze im Winter</a:t>
            </a:r>
          </a:p>
        </p:txBody>
      </p:sp>
      <p:sp>
        <p:nvSpPr>
          <p:cNvPr id="80900" name="Rectangle 4"/>
          <p:cNvSpPr>
            <a:spLocks noChangeArrowheads="1"/>
          </p:cNvSpPr>
          <p:nvPr/>
        </p:nvSpPr>
        <p:spPr bwMode="auto">
          <a:xfrm>
            <a:off x="2005013" y="196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sp>
        <p:nvSpPr>
          <p:cNvPr id="80901" name="Rectangle 5"/>
          <p:cNvSpPr>
            <a:spLocks noChangeArrowheads="1"/>
          </p:cNvSpPr>
          <p:nvPr/>
        </p:nvSpPr>
        <p:spPr bwMode="auto">
          <a:xfrm>
            <a:off x="492125" y="1611313"/>
            <a:ext cx="18415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Bild 4" descr="Strommasten.t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11200"/>
            <a:ext cx="9144000"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Picture 14" descr="IMG_30481"/>
          <p:cNvSpPr>
            <a:spLocks noChangeAspect="1" noChangeArrowheads="1"/>
          </p:cNvSpPr>
          <p:nvPr/>
        </p:nvSpPr>
        <p:spPr bwMode="auto">
          <a:xfrm flipH="1">
            <a:off x="0" y="685800"/>
            <a:ext cx="9144000"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82948" name="Rectangle 2"/>
          <p:cNvSpPr>
            <a:spLocks noGrp="1" noChangeArrowheads="1"/>
          </p:cNvSpPr>
          <p:nvPr>
            <p:ph type="title" idx="4294967295"/>
          </p:nvPr>
        </p:nvSpPr>
        <p:spPr>
          <a:noFill/>
        </p:spPr>
        <p:txBody>
          <a:bodyPr/>
          <a:lstStyle/>
          <a:p>
            <a:pPr eaLnBrk="1" hangingPunct="1"/>
            <a:r>
              <a:rPr lang="de-CH" sz="3200">
                <a:cs typeface="ＭＳ Ｐゴシック" charset="0"/>
              </a:rPr>
              <a:t>Gefährdung durch Freileitungen und Zäune</a:t>
            </a:r>
          </a:p>
        </p:txBody>
      </p:sp>
      <p:sp>
        <p:nvSpPr>
          <p:cNvPr id="82949" name="Rectangle 4"/>
          <p:cNvSpPr>
            <a:spLocks noChangeArrowheads="1"/>
          </p:cNvSpPr>
          <p:nvPr/>
        </p:nvSpPr>
        <p:spPr bwMode="auto">
          <a:xfrm>
            <a:off x="2005013" y="196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sp>
        <p:nvSpPr>
          <p:cNvPr id="82950" name="Oval 18"/>
          <p:cNvSpPr>
            <a:spLocks noChangeArrowheads="1"/>
          </p:cNvSpPr>
          <p:nvPr/>
        </p:nvSpPr>
        <p:spPr bwMode="auto">
          <a:xfrm>
            <a:off x="1600200" y="2209800"/>
            <a:ext cx="304800" cy="3048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sz="1800">
              <a:cs typeface="Arial" charset="0"/>
            </a:endParaRPr>
          </a:p>
        </p:txBody>
      </p:sp>
      <p:sp>
        <p:nvSpPr>
          <p:cNvPr id="82951" name="Oval 19"/>
          <p:cNvSpPr>
            <a:spLocks noChangeArrowheads="1"/>
          </p:cNvSpPr>
          <p:nvPr/>
        </p:nvSpPr>
        <p:spPr bwMode="auto">
          <a:xfrm>
            <a:off x="3048000" y="2286000"/>
            <a:ext cx="304800" cy="3048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sz="1800">
              <a:cs typeface="Arial" charset="0"/>
            </a:endParaRPr>
          </a:p>
        </p:txBody>
      </p:sp>
      <p:sp>
        <p:nvSpPr>
          <p:cNvPr id="82952" name="Oval 20"/>
          <p:cNvSpPr>
            <a:spLocks noChangeArrowheads="1"/>
          </p:cNvSpPr>
          <p:nvPr/>
        </p:nvSpPr>
        <p:spPr bwMode="auto">
          <a:xfrm>
            <a:off x="2895600" y="2895600"/>
            <a:ext cx="685800" cy="3048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sz="1800">
              <a:cs typeface="Arial" charset="0"/>
            </a:endParaRPr>
          </a:p>
        </p:txBody>
      </p:sp>
      <p:sp>
        <p:nvSpPr>
          <p:cNvPr id="82953" name="Oval 22"/>
          <p:cNvSpPr>
            <a:spLocks noChangeArrowheads="1"/>
          </p:cNvSpPr>
          <p:nvPr/>
        </p:nvSpPr>
        <p:spPr bwMode="auto">
          <a:xfrm>
            <a:off x="1371600" y="2819400"/>
            <a:ext cx="685800" cy="3048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sz="1800">
              <a:cs typeface="Arial" charset="0"/>
            </a:endParaRPr>
          </a:p>
        </p:txBody>
      </p:sp>
      <p:sp>
        <p:nvSpPr>
          <p:cNvPr id="82954" name="Oval 23"/>
          <p:cNvSpPr>
            <a:spLocks noChangeArrowheads="1"/>
          </p:cNvSpPr>
          <p:nvPr/>
        </p:nvSpPr>
        <p:spPr bwMode="auto">
          <a:xfrm>
            <a:off x="2667000" y="3429000"/>
            <a:ext cx="685800" cy="3048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sz="1800">
              <a:cs typeface="Arial" charset="0"/>
            </a:endParaRPr>
          </a:p>
        </p:txBody>
      </p:sp>
      <p:sp>
        <p:nvSpPr>
          <p:cNvPr id="82955" name="Oval 24"/>
          <p:cNvSpPr>
            <a:spLocks noChangeArrowheads="1"/>
          </p:cNvSpPr>
          <p:nvPr/>
        </p:nvSpPr>
        <p:spPr bwMode="auto">
          <a:xfrm>
            <a:off x="1371600" y="3352800"/>
            <a:ext cx="685800" cy="3048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sz="1800">
              <a:cs typeface="Arial" charset="0"/>
            </a:endParaRPr>
          </a:p>
        </p:txBody>
      </p:sp>
      <p:sp>
        <p:nvSpPr>
          <p:cNvPr id="82956" name="Line 26"/>
          <p:cNvSpPr>
            <a:spLocks noChangeShapeType="1"/>
          </p:cNvSpPr>
          <p:nvPr/>
        </p:nvSpPr>
        <p:spPr bwMode="auto">
          <a:xfrm>
            <a:off x="1066800" y="5181600"/>
            <a:ext cx="533400" cy="8382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82957" name="Oval 15" descr="tote eule"/>
          <p:cNvSpPr>
            <a:spLocks noChangeArrowheads="1"/>
          </p:cNvSpPr>
          <p:nvPr/>
        </p:nvSpPr>
        <p:spPr bwMode="auto">
          <a:xfrm>
            <a:off x="533400" y="4114800"/>
            <a:ext cx="2743200" cy="2362200"/>
          </a:xfrm>
          <a:prstGeom prst="ellipse">
            <a:avLst/>
          </a:prstGeom>
          <a:blipFill dpi="0" rotWithShape="0">
            <a:blip r:embed="rId4"/>
            <a:srcRect/>
            <a:stretch>
              <a:fillRect/>
            </a:stretch>
          </a:blipFill>
          <a:ln w="9525">
            <a:solidFill>
              <a:schemeClr val="tx1"/>
            </a:solidFill>
            <a:round/>
            <a:headEnd/>
            <a:tailEnd/>
          </a:ln>
        </p:spPr>
        <p:txBody>
          <a:bodyPr wrap="none" anchor="ctr"/>
          <a:lstStyle/>
          <a:p>
            <a:endParaRPr lang="de-DE"/>
          </a:p>
        </p:txBody>
      </p:sp>
      <p:sp>
        <p:nvSpPr>
          <p:cNvPr id="82958" name="Oval 25" descr="030309"/>
          <p:cNvSpPr>
            <a:spLocks noChangeArrowheads="1"/>
          </p:cNvSpPr>
          <p:nvPr/>
        </p:nvSpPr>
        <p:spPr bwMode="auto">
          <a:xfrm>
            <a:off x="7239000" y="4572000"/>
            <a:ext cx="1752600" cy="1828800"/>
          </a:xfrm>
          <a:prstGeom prst="ellipse">
            <a:avLst/>
          </a:prstGeom>
          <a:blipFill dpi="0" rotWithShape="0">
            <a:blip r:embed="rId5"/>
            <a:srcRect/>
            <a:stretch>
              <a:fillRect/>
            </a:stretch>
          </a:blipFill>
          <a:ln w="9525">
            <a:solidFill>
              <a:schemeClr val="tx1"/>
            </a:solidFill>
            <a:round/>
            <a:headEnd/>
            <a:tailEnd/>
          </a:ln>
        </p:spPr>
        <p:txBody>
          <a:bodyPr wrap="none" anchor="ctr"/>
          <a:lstStyle/>
          <a:p>
            <a:endParaRPr lang="de-DE"/>
          </a:p>
        </p:txBody>
      </p:sp>
      <p:sp>
        <p:nvSpPr>
          <p:cNvPr id="82959" name="Oval 27" descr="stacheldraht_004O"/>
          <p:cNvSpPr>
            <a:spLocks noChangeArrowheads="1"/>
          </p:cNvSpPr>
          <p:nvPr/>
        </p:nvSpPr>
        <p:spPr bwMode="auto">
          <a:xfrm>
            <a:off x="4495800" y="4953000"/>
            <a:ext cx="2667000" cy="1524000"/>
          </a:xfrm>
          <a:prstGeom prst="ellipse">
            <a:avLst/>
          </a:prstGeom>
          <a:blipFill dpi="0" rotWithShape="0">
            <a:blip r:embed="rId6" cstate="print">
              <a:extLst>
                <a:ext uri="{28A0092B-C50C-407E-A947-70E740481C1C}">
                  <a14:useLocalDpi xmlns:a14="http://schemas.microsoft.com/office/drawing/2010/main"/>
                </a:ext>
              </a:extLst>
            </a:blip>
            <a:srcRect/>
            <a:stretch>
              <a:fillRect/>
            </a:stretch>
          </a:blipFill>
          <a:ln w="9525">
            <a:solidFill>
              <a:schemeClr val="tx1"/>
            </a:solidFill>
            <a:round/>
            <a:headEnd/>
            <a:tailEnd/>
          </a:ln>
        </p:spPr>
        <p:txBody>
          <a:bodyPr wrap="none" anchor="ctr"/>
          <a:lstStyle/>
          <a:p>
            <a:endParaRPr lang="de-DE"/>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7" descr="waldohreule_bg_291210_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8580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Rectangle 2"/>
          <p:cNvSpPr>
            <a:spLocks noGrp="1" noChangeArrowheads="1"/>
          </p:cNvSpPr>
          <p:nvPr>
            <p:ph type="title" idx="4294967295"/>
          </p:nvPr>
        </p:nvSpPr>
        <p:spPr>
          <a:noFill/>
        </p:spPr>
        <p:txBody>
          <a:bodyPr/>
          <a:lstStyle/>
          <a:p>
            <a:pPr eaLnBrk="1" hangingPunct="1"/>
            <a:r>
              <a:rPr lang="de-CH" sz="3200">
                <a:solidFill>
                  <a:schemeClr val="tx1"/>
                </a:solidFill>
                <a:cs typeface="ＭＳ Ｐゴシック" charset="0"/>
              </a:rPr>
              <a:t>Gefährdung Strassen- und Bahnverkehr</a:t>
            </a:r>
            <a:endParaRPr lang="de-CH" sz="3200">
              <a:cs typeface="ＭＳ Ｐゴシック" charset="0"/>
            </a:endParaRPr>
          </a:p>
        </p:txBody>
      </p:sp>
      <p:sp>
        <p:nvSpPr>
          <p:cNvPr id="84996" name="Rectangle 3"/>
          <p:cNvSpPr>
            <a:spLocks noGrp="1" noChangeArrowheads="1"/>
          </p:cNvSpPr>
          <p:nvPr>
            <p:ph type="body" idx="4294967295"/>
          </p:nvPr>
        </p:nvSpPr>
        <p:spPr>
          <a:xfrm>
            <a:off x="457200" y="1600200"/>
            <a:ext cx="8229600" cy="4824413"/>
          </a:xfrm>
          <a:noFill/>
        </p:spPr>
        <p:txBody>
          <a:bodyPr/>
          <a:lstStyle/>
          <a:p>
            <a:pPr marL="914400" lvl="2" indent="0" eaLnBrk="1" hangingPunct="1">
              <a:buFontTx/>
              <a:buNone/>
            </a:pPr>
            <a:r>
              <a:rPr lang="de-CH" sz="2000">
                <a:ea typeface="Arial" charset="0"/>
              </a:rPr>
              <a:t>	</a:t>
            </a:r>
          </a:p>
        </p:txBody>
      </p:sp>
      <p:sp>
        <p:nvSpPr>
          <p:cNvPr id="84997" name="Rectangle 4"/>
          <p:cNvSpPr>
            <a:spLocks noChangeArrowheads="1"/>
          </p:cNvSpPr>
          <p:nvPr/>
        </p:nvSpPr>
        <p:spPr bwMode="auto">
          <a:xfrm>
            <a:off x="2005013" y="196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3" descr="Schnett_vom_Eckartsberg_aus"/>
          <p:cNvPicPr>
            <a:picLocks noChangeAspect="1" noChangeArrowheads="1"/>
          </p:cNvPicPr>
          <p:nvPr/>
        </p:nvPicPr>
        <p:blipFill>
          <a:blip r:embed="rId3" cstate="print">
            <a:extLst>
              <a:ext uri="{28A0092B-C50C-407E-A947-70E740481C1C}">
                <a14:useLocalDpi xmlns:a14="http://schemas.microsoft.com/office/drawing/2010/main"/>
              </a:ext>
            </a:extLst>
          </a:blip>
          <a:srcRect b="-31162"/>
          <a:stretch>
            <a:fillRect/>
          </a:stretch>
        </p:blipFill>
        <p:spPr bwMode="auto">
          <a:xfrm>
            <a:off x="0" y="692150"/>
            <a:ext cx="9144000"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Bild 1" descr="Ersatzbild Traktor und Feld.psd"/>
          <p:cNvPicPr>
            <a:picLocks noChangeAspect="1"/>
          </p:cNvPicPr>
          <p:nvPr/>
        </p:nvPicPr>
        <p:blipFill>
          <a:blip r:embed="rId4" cstate="print">
            <a:extLst>
              <a:ext uri="{28A0092B-C50C-407E-A947-70E740481C1C}">
                <a14:useLocalDpi xmlns:a14="http://schemas.microsoft.com/office/drawing/2010/main"/>
              </a:ext>
            </a:extLst>
          </a:blip>
          <a:srcRect t="-1970"/>
          <a:stretch>
            <a:fillRect/>
          </a:stretch>
        </p:blipFill>
        <p:spPr bwMode="auto">
          <a:xfrm>
            <a:off x="0" y="611188"/>
            <a:ext cx="9144000" cy="609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Picture 27" descr="brilliance"/>
          <p:cNvSpPr>
            <a:spLocks noChangeAspect="1" noChangeArrowheads="1"/>
          </p:cNvSpPr>
          <p:nvPr/>
        </p:nvSpPr>
        <p:spPr bwMode="auto">
          <a:xfrm>
            <a:off x="0" y="692150"/>
            <a:ext cx="914400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87045" name="Picture 27" descr="brilliance"/>
          <p:cNvSpPr>
            <a:spLocks noChangeAspect="1" noChangeArrowheads="1"/>
          </p:cNvSpPr>
          <p:nvPr/>
        </p:nvSpPr>
        <p:spPr bwMode="auto">
          <a:xfrm>
            <a:off x="-9525" y="692150"/>
            <a:ext cx="914400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87046" name="Picture 27" descr="brilliance"/>
          <p:cNvSpPr>
            <a:spLocks noChangeAspect="1" noChangeArrowheads="1"/>
          </p:cNvSpPr>
          <p:nvPr/>
        </p:nvSpPr>
        <p:spPr bwMode="auto">
          <a:xfrm>
            <a:off x="0" y="809625"/>
            <a:ext cx="914400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87047" name="Rectangle 2"/>
          <p:cNvSpPr>
            <a:spLocks noGrp="1" noChangeArrowheads="1"/>
          </p:cNvSpPr>
          <p:nvPr>
            <p:ph type="title" idx="4294967295"/>
          </p:nvPr>
        </p:nvSpPr>
        <p:spPr>
          <a:xfrm>
            <a:off x="685800" y="1066800"/>
            <a:ext cx="8229600" cy="509588"/>
          </a:xfrm>
          <a:noFill/>
        </p:spPr>
        <p:txBody>
          <a:bodyPr/>
          <a:lstStyle/>
          <a:p>
            <a:pPr eaLnBrk="1" hangingPunct="1"/>
            <a:r>
              <a:rPr lang="de-CH" sz="3200">
                <a:solidFill>
                  <a:schemeClr val="tx1"/>
                </a:solidFill>
                <a:cs typeface="ＭＳ Ｐゴシック" charset="0"/>
              </a:rPr>
              <a:t>Gefährdung durch Pestizide</a:t>
            </a:r>
          </a:p>
        </p:txBody>
      </p:sp>
      <p:sp>
        <p:nvSpPr>
          <p:cNvPr id="87048" name="Rectangle 3"/>
          <p:cNvSpPr>
            <a:spLocks noGrp="1" noChangeArrowheads="1"/>
          </p:cNvSpPr>
          <p:nvPr>
            <p:ph type="body" idx="4294967295"/>
          </p:nvPr>
        </p:nvSpPr>
        <p:spPr>
          <a:xfrm>
            <a:off x="457200" y="1600200"/>
            <a:ext cx="8229600" cy="4824413"/>
          </a:xfrm>
          <a:noFill/>
        </p:spPr>
        <p:txBody>
          <a:bodyPr/>
          <a:lstStyle/>
          <a:p>
            <a:pPr eaLnBrk="1" hangingPunct="1">
              <a:lnSpc>
                <a:spcPct val="90000"/>
              </a:lnSpc>
              <a:buFontTx/>
              <a:buNone/>
            </a:pPr>
            <a:endParaRPr lang="de-CH">
              <a:cs typeface="Arial" charset="0"/>
            </a:endParaRPr>
          </a:p>
          <a:p>
            <a:pPr marL="38122225" lvl="2" indent="-50787300" eaLnBrk="1" hangingPunct="1">
              <a:buFontTx/>
              <a:buNone/>
            </a:pPr>
            <a:endParaRPr lang="de-CH" sz="2000">
              <a:ea typeface="Arial" charset="0"/>
            </a:endParaRPr>
          </a:p>
        </p:txBody>
      </p:sp>
      <p:sp>
        <p:nvSpPr>
          <p:cNvPr id="87049" name="Rectangle 4"/>
          <p:cNvSpPr>
            <a:spLocks noChangeArrowheads="1"/>
          </p:cNvSpPr>
          <p:nvPr/>
        </p:nvSpPr>
        <p:spPr bwMode="auto">
          <a:xfrm>
            <a:off x="2005013" y="196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pic>
        <p:nvPicPr>
          <p:cNvPr id="87050" name="Picture 33" descr="flugflu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flipH="1">
            <a:off x="5638800" y="3124200"/>
            <a:ext cx="3352800"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51" name="AutoShape 40"/>
          <p:cNvSpPr>
            <a:spLocks noChangeArrowheads="1"/>
          </p:cNvSpPr>
          <p:nvPr/>
        </p:nvSpPr>
        <p:spPr bwMode="auto">
          <a:xfrm rot="-1108111">
            <a:off x="1773238" y="3121025"/>
            <a:ext cx="2057400" cy="685800"/>
          </a:xfrm>
          <a:prstGeom prst="leftArrow">
            <a:avLst>
              <a:gd name="adj1" fmla="val 50000"/>
              <a:gd name="adj2" fmla="val 75000"/>
            </a:avLst>
          </a:prstGeom>
          <a:solidFill>
            <a:schemeClr val="accent1"/>
          </a:solidFill>
          <a:ln w="9525">
            <a:solidFill>
              <a:schemeClr val="tx1"/>
            </a:solidFill>
            <a:miter lim="800000"/>
            <a:headEnd/>
            <a:tailEnd/>
          </a:ln>
        </p:spPr>
        <p:txBody>
          <a:bodyPr wrap="none" anchor="ctr"/>
          <a:lstStyle/>
          <a:p>
            <a:pPr algn="ctr"/>
            <a:r>
              <a:rPr lang="de-DE" sz="1800">
                <a:cs typeface="Arial" charset="0"/>
              </a:rPr>
              <a:t>Konzentrierung</a:t>
            </a:r>
          </a:p>
        </p:txBody>
      </p:sp>
      <p:sp>
        <p:nvSpPr>
          <p:cNvPr id="87052" name="AutoShape 41"/>
          <p:cNvSpPr>
            <a:spLocks noChangeArrowheads="1"/>
          </p:cNvSpPr>
          <p:nvPr/>
        </p:nvSpPr>
        <p:spPr bwMode="auto">
          <a:xfrm rot="1747766">
            <a:off x="1392238" y="5262563"/>
            <a:ext cx="2057400" cy="762000"/>
          </a:xfrm>
          <a:prstGeom prst="rightArrow">
            <a:avLst>
              <a:gd name="adj1" fmla="val 50000"/>
              <a:gd name="adj2" fmla="val 67500"/>
            </a:avLst>
          </a:prstGeom>
          <a:solidFill>
            <a:schemeClr val="accent1"/>
          </a:solidFill>
          <a:ln w="9525">
            <a:solidFill>
              <a:schemeClr val="tx1"/>
            </a:solidFill>
            <a:miter lim="800000"/>
            <a:headEnd/>
            <a:tailEnd/>
          </a:ln>
        </p:spPr>
        <p:txBody>
          <a:bodyPr wrap="none" anchor="ctr"/>
          <a:lstStyle/>
          <a:p>
            <a:pPr algn="ctr"/>
            <a:r>
              <a:rPr lang="de-DE" sz="1800">
                <a:cs typeface="Arial" charset="0"/>
              </a:rPr>
              <a:t>Konzentrierung</a:t>
            </a:r>
          </a:p>
        </p:txBody>
      </p:sp>
      <p:sp>
        <p:nvSpPr>
          <p:cNvPr id="87053" name="AutoShape 42"/>
          <p:cNvSpPr>
            <a:spLocks noChangeArrowheads="1"/>
          </p:cNvSpPr>
          <p:nvPr/>
        </p:nvSpPr>
        <p:spPr bwMode="auto">
          <a:xfrm rot="-1681118">
            <a:off x="4741863" y="5105400"/>
            <a:ext cx="2057400" cy="762000"/>
          </a:xfrm>
          <a:prstGeom prst="rightArrow">
            <a:avLst>
              <a:gd name="adj1" fmla="val 50000"/>
              <a:gd name="adj2" fmla="val 67500"/>
            </a:avLst>
          </a:prstGeom>
          <a:solidFill>
            <a:schemeClr val="accent1"/>
          </a:solidFill>
          <a:ln w="9525">
            <a:solidFill>
              <a:schemeClr val="tx1"/>
            </a:solidFill>
            <a:miter lim="800000"/>
            <a:headEnd/>
            <a:tailEnd/>
          </a:ln>
        </p:spPr>
        <p:txBody>
          <a:bodyPr wrap="none" anchor="ctr"/>
          <a:lstStyle/>
          <a:p>
            <a:pPr algn="ctr"/>
            <a:r>
              <a:rPr lang="de-DE" sz="1800">
                <a:cs typeface="Arial" charset="0"/>
              </a:rPr>
              <a:t>Konzentrierung</a:t>
            </a:r>
          </a:p>
        </p:txBody>
      </p:sp>
      <p:pic>
        <p:nvPicPr>
          <p:cNvPr id="87054" name="Picture 3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3276600"/>
            <a:ext cx="2057400"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5" name="Picture 28"/>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443288" y="5445125"/>
            <a:ext cx="12049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Bild 1" descr="Ersatzbild Mais.psd"/>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Rectangle 2"/>
          <p:cNvSpPr>
            <a:spLocks noGrp="1" noChangeArrowheads="1"/>
          </p:cNvSpPr>
          <p:nvPr>
            <p:ph type="title" idx="4294967295"/>
          </p:nvPr>
        </p:nvSpPr>
        <p:spPr>
          <a:noFill/>
        </p:spPr>
        <p:txBody>
          <a:bodyPr/>
          <a:lstStyle/>
          <a:p>
            <a:pPr eaLnBrk="1" hangingPunct="1"/>
            <a:r>
              <a:rPr lang="de-CH" sz="3200">
                <a:cs typeface="ＭＳ Ｐゴシック" charset="0"/>
              </a:rPr>
              <a:t>Lebensraumverlust durch Monokultur</a:t>
            </a:r>
          </a:p>
        </p:txBody>
      </p:sp>
      <p:sp>
        <p:nvSpPr>
          <p:cNvPr id="89092" name="Rectangle 4"/>
          <p:cNvSpPr>
            <a:spLocks noChangeArrowheads="1"/>
          </p:cNvSpPr>
          <p:nvPr/>
        </p:nvSpPr>
        <p:spPr bwMode="auto">
          <a:xfrm>
            <a:off x="2005013" y="196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sp>
        <p:nvSpPr>
          <p:cNvPr id="89093" name="Picture 11" descr="Maisfeld_mv"/>
          <p:cNvSpPr>
            <a:spLocks noChangeAspect="1" noChangeArrowheads="1"/>
          </p:cNvSpPr>
          <p:nvPr/>
        </p:nvSpPr>
        <p:spPr bwMode="auto">
          <a:xfrm>
            <a:off x="0" y="1295400"/>
            <a:ext cx="9144000"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89094" name="Picture 11" descr="Maisfeld_mv"/>
          <p:cNvSpPr>
            <a:spLocks noChangeAspect="1" noChangeArrowheads="1"/>
          </p:cNvSpPr>
          <p:nvPr/>
        </p:nvSpPr>
        <p:spPr bwMode="auto">
          <a:xfrm>
            <a:off x="9525" y="1311275"/>
            <a:ext cx="9144000"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idx="4294967295"/>
          </p:nvPr>
        </p:nvSpPr>
        <p:spPr>
          <a:noFill/>
        </p:spPr>
        <p:txBody>
          <a:bodyPr/>
          <a:lstStyle/>
          <a:p>
            <a:pPr eaLnBrk="1" hangingPunct="1"/>
            <a:r>
              <a:rPr lang="de-CH" sz="3200">
                <a:cs typeface="ＭＳ Ｐゴシック" charset="0"/>
              </a:rPr>
              <a:t>Lebensräume</a:t>
            </a:r>
          </a:p>
        </p:txBody>
      </p:sp>
      <p:sp>
        <p:nvSpPr>
          <p:cNvPr id="91139" name="Rectangle 3"/>
          <p:cNvSpPr>
            <a:spLocks noGrp="1" noChangeArrowheads="1"/>
          </p:cNvSpPr>
          <p:nvPr>
            <p:ph type="body" idx="4294967295"/>
          </p:nvPr>
        </p:nvSpPr>
        <p:spPr>
          <a:xfrm>
            <a:off x="457200" y="1600200"/>
            <a:ext cx="8229600" cy="4824413"/>
          </a:xfrm>
          <a:noFill/>
        </p:spPr>
        <p:txBody>
          <a:bodyPr/>
          <a:lstStyle/>
          <a:p>
            <a:pPr eaLnBrk="1" hangingPunct="1">
              <a:lnSpc>
                <a:spcPct val="90000"/>
              </a:lnSpc>
              <a:buFontTx/>
              <a:buNone/>
            </a:pPr>
            <a:r>
              <a:rPr lang="de-CH" sz="2200">
                <a:cs typeface="Arial" charset="0"/>
              </a:rPr>
              <a:t>Welcher Lebensraum behagt der Waldohreule wohl besser?</a:t>
            </a:r>
            <a:endParaRPr lang="de-CH">
              <a:cs typeface="Arial" charset="0"/>
            </a:endParaRPr>
          </a:p>
          <a:p>
            <a:pPr marL="38122225" lvl="2" indent="-50787300" eaLnBrk="1" hangingPunct="1">
              <a:buFontTx/>
              <a:buNone/>
            </a:pPr>
            <a:r>
              <a:rPr lang="de-CH" sz="2000">
                <a:ea typeface="Arial" charset="0"/>
              </a:rPr>
              <a:t>	</a:t>
            </a:r>
          </a:p>
          <a:p>
            <a:pPr eaLnBrk="1" hangingPunct="1">
              <a:lnSpc>
                <a:spcPct val="90000"/>
              </a:lnSpc>
              <a:buFontTx/>
              <a:buNone/>
            </a:pPr>
            <a:r>
              <a:rPr lang="de-CH" sz="2800">
                <a:cs typeface="Arial" charset="0"/>
              </a:rPr>
              <a:t>	</a:t>
            </a:r>
          </a:p>
        </p:txBody>
      </p:sp>
      <p:sp>
        <p:nvSpPr>
          <p:cNvPr id="91140" name="Rectangle 4"/>
          <p:cNvSpPr>
            <a:spLocks noChangeArrowheads="1"/>
          </p:cNvSpPr>
          <p:nvPr/>
        </p:nvSpPr>
        <p:spPr bwMode="auto">
          <a:xfrm>
            <a:off x="2005013" y="196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sp>
        <p:nvSpPr>
          <p:cNvPr id="91141" name="Picture 5" descr="DSC01728"/>
          <p:cNvSpPr>
            <a:spLocks noChangeAspect="1" noChangeArrowheads="1"/>
          </p:cNvSpPr>
          <p:nvPr/>
        </p:nvSpPr>
        <p:spPr bwMode="auto">
          <a:xfrm>
            <a:off x="533400" y="236220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91142" name="Picture 7" descr="DSC02811"/>
          <p:cNvSpPr>
            <a:spLocks noChangeAspect="1" noChangeArrowheads="1"/>
          </p:cNvSpPr>
          <p:nvPr/>
        </p:nvSpPr>
        <p:spPr bwMode="auto">
          <a:xfrm>
            <a:off x="4648200" y="2362200"/>
            <a:ext cx="3886200"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91143" name="Picture 5" descr="DSC01728"/>
          <p:cNvSpPr>
            <a:spLocks noChangeAspect="1" noChangeArrowheads="1"/>
          </p:cNvSpPr>
          <p:nvPr/>
        </p:nvSpPr>
        <p:spPr bwMode="auto">
          <a:xfrm>
            <a:off x="539750" y="213360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91144" name="Picture 7" descr="DSC02811"/>
          <p:cNvSpPr>
            <a:spLocks noChangeAspect="1" noChangeArrowheads="1"/>
          </p:cNvSpPr>
          <p:nvPr/>
        </p:nvSpPr>
        <p:spPr bwMode="auto">
          <a:xfrm>
            <a:off x="4572000" y="2133600"/>
            <a:ext cx="3886200"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pic>
        <p:nvPicPr>
          <p:cNvPr id="91145" name="Bild 1" descr="DSC0172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492375"/>
            <a:ext cx="4479925" cy="337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6" name="Bild 2" descr="DSC0281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16463" y="2492375"/>
            <a:ext cx="4503737"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Bild 1" descr="Hochstamm_Heer.jpg"/>
          <p:cNvSpPr>
            <a:spLocks noChangeAspect="1"/>
          </p:cNvSpPr>
          <p:nvPr/>
        </p:nvSpPr>
        <p:spPr bwMode="auto">
          <a:xfrm>
            <a:off x="1331913" y="692150"/>
            <a:ext cx="7812087" cy="597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93187" name="Bild 2" descr="Hochstamm_Heer.jpg"/>
          <p:cNvSpPr>
            <a:spLocks noChangeAspect="1"/>
          </p:cNvSpPr>
          <p:nvPr/>
        </p:nvSpPr>
        <p:spPr bwMode="auto">
          <a:xfrm>
            <a:off x="1116013" y="692150"/>
            <a:ext cx="8942387" cy="597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93188" name="Picture 11" descr="Unbenannt2 Kopie"/>
          <p:cNvSpPr>
            <a:spLocks noChangeAspect="1" noChangeArrowheads="1"/>
          </p:cNvSpPr>
          <p:nvPr/>
        </p:nvSpPr>
        <p:spPr bwMode="auto">
          <a:xfrm>
            <a:off x="1295400" y="685800"/>
            <a:ext cx="7848600"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93189" name="Rectangle 3"/>
          <p:cNvSpPr>
            <a:spLocks noGrp="1" noChangeArrowheads="1"/>
          </p:cNvSpPr>
          <p:nvPr>
            <p:ph type="body" idx="4294967295"/>
          </p:nvPr>
        </p:nvSpPr>
        <p:spPr>
          <a:xfrm>
            <a:off x="457200" y="1600200"/>
            <a:ext cx="8229600" cy="4824413"/>
          </a:xfrm>
          <a:noFill/>
        </p:spPr>
        <p:txBody>
          <a:bodyPr/>
          <a:lstStyle/>
          <a:p>
            <a:pPr eaLnBrk="1" hangingPunct="1">
              <a:lnSpc>
                <a:spcPct val="90000"/>
              </a:lnSpc>
              <a:buFontTx/>
              <a:buNone/>
            </a:pPr>
            <a:r>
              <a:rPr lang="de-CH" sz="2800">
                <a:cs typeface="Arial" charset="0"/>
              </a:rPr>
              <a:t>	</a:t>
            </a:r>
          </a:p>
        </p:txBody>
      </p:sp>
      <p:sp>
        <p:nvSpPr>
          <p:cNvPr id="93190" name="Rectangle 5"/>
          <p:cNvSpPr>
            <a:spLocks noChangeArrowheads="1"/>
          </p:cNvSpPr>
          <p:nvPr/>
        </p:nvSpPr>
        <p:spPr bwMode="auto">
          <a:xfrm>
            <a:off x="2005013" y="196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sp>
        <p:nvSpPr>
          <p:cNvPr id="93191" name="Text Box 6"/>
          <p:cNvSpPr txBox="1">
            <a:spLocks noChangeArrowheads="1"/>
          </p:cNvSpPr>
          <p:nvPr/>
        </p:nvSpPr>
        <p:spPr bwMode="auto">
          <a:xfrm>
            <a:off x="1447800" y="5867400"/>
            <a:ext cx="640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spcBef>
                <a:spcPct val="50000"/>
              </a:spcBef>
            </a:pPr>
            <a:r>
              <a:rPr lang="de-DE" sz="1800">
                <a:latin typeface="ヒラギノ角ゴ Pro W3" charset="0"/>
                <a:cs typeface="Arial" charset="0"/>
              </a:rPr>
              <a:t/>
            </a:r>
            <a:endParaRPr lang="de-DE" sz="1800">
              <a:cs typeface="Arial" charset="0"/>
            </a:endParaRPr>
          </a:p>
        </p:txBody>
      </p:sp>
      <p:sp>
        <p:nvSpPr>
          <p:cNvPr id="359431" name="Text Box 7"/>
          <p:cNvSpPr txBox="1">
            <a:spLocks noChangeArrowheads="1"/>
          </p:cNvSpPr>
          <p:nvPr/>
        </p:nvSpPr>
        <p:spPr bwMode="auto">
          <a:xfrm>
            <a:off x="-36512" y="6289357"/>
            <a:ext cx="9216000" cy="492443"/>
          </a:xfrm>
          <a:prstGeom prst="rect">
            <a:avLst/>
          </a:prstGeom>
          <a:solidFill>
            <a:srgbClr val="9C9CDF"/>
          </a:solidFill>
          <a:ln>
            <a:noFill/>
          </a:ln>
          <a:effectLst>
            <a:softEdge rad="25400"/>
          </a:effectLst>
        </p:spPr>
        <p:txBody>
          <a:bodyPr>
            <a:spAutoFit/>
          </a:bodyPr>
          <a:lstStyle/>
          <a:p>
            <a:pPr>
              <a:spcBef>
                <a:spcPct val="50000"/>
              </a:spcBef>
              <a:defRPr/>
            </a:pPr>
            <a:r>
              <a:rPr lang="de-DE" sz="2600">
                <a:ea typeface="Arial" charset="0"/>
                <a:cs typeface="Arial" charset="0"/>
              </a:rPr>
              <a:t>Hochstamm-Obstgärten</a:t>
            </a:r>
          </a:p>
        </p:txBody>
      </p:sp>
      <p:pic>
        <p:nvPicPr>
          <p:cNvPr id="93195" name="Bild 7" descr="IMG_201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8580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Bild 1" descr="sitzendeOhreule.psd"/>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57200"/>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Picture 12" descr="Waldohreule freigestellt"/>
          <p:cNvSpPr>
            <a:spLocks noChangeAspect="1" noChangeArrowheads="1"/>
          </p:cNvSpPr>
          <p:nvPr/>
        </p:nvSpPr>
        <p:spPr bwMode="auto">
          <a:xfrm rot="3419" flipH="1">
            <a:off x="5689600" y="3079750"/>
            <a:ext cx="3452813"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1508" name="Rectangle 2"/>
          <p:cNvSpPr>
            <a:spLocks noGrp="1" noChangeArrowheads="1"/>
          </p:cNvSpPr>
          <p:nvPr>
            <p:ph type="title" idx="4294967295"/>
          </p:nvPr>
        </p:nvSpPr>
        <p:spPr>
          <a:xfrm>
            <a:off x="1770063" y="836613"/>
            <a:ext cx="4249737" cy="533400"/>
          </a:xfrm>
          <a:noFill/>
        </p:spPr>
        <p:txBody>
          <a:bodyPr/>
          <a:lstStyle/>
          <a:p>
            <a:pPr eaLnBrk="1" hangingPunct="1"/>
            <a:r>
              <a:rPr lang="de-CH">
                <a:cs typeface="ＭＳ Ｐゴシック" charset="0"/>
              </a:rPr>
              <a:t>Kennzeichen </a:t>
            </a:r>
          </a:p>
        </p:txBody>
      </p:sp>
      <p:sp>
        <p:nvSpPr>
          <p:cNvPr id="21509" name="Rectangle 3"/>
          <p:cNvSpPr>
            <a:spLocks noGrp="1" noChangeArrowheads="1"/>
          </p:cNvSpPr>
          <p:nvPr>
            <p:ph type="body" idx="4294967295"/>
          </p:nvPr>
        </p:nvSpPr>
        <p:spPr>
          <a:xfrm>
            <a:off x="6457950" y="996950"/>
            <a:ext cx="3600450" cy="527050"/>
          </a:xfrm>
        </p:spPr>
        <p:txBody>
          <a:bodyPr/>
          <a:lstStyle/>
          <a:p>
            <a:pPr marL="0" indent="0" eaLnBrk="1" hangingPunct="1">
              <a:lnSpc>
                <a:spcPct val="90000"/>
              </a:lnSpc>
              <a:buFontTx/>
              <a:buNone/>
            </a:pPr>
            <a:r>
              <a:rPr lang="de-CH" sz="2200">
                <a:solidFill>
                  <a:schemeClr val="tx1"/>
                </a:solidFill>
                <a:cs typeface="Arial" charset="0"/>
              </a:rPr>
              <a:t>lange Federohren</a:t>
            </a:r>
            <a:r>
              <a:rPr lang="de-CH" sz="2000">
                <a:cs typeface="Arial" charset="0"/>
              </a:rPr>
              <a:t>	</a:t>
            </a:r>
          </a:p>
        </p:txBody>
      </p:sp>
      <p:sp>
        <p:nvSpPr>
          <p:cNvPr id="21510" name="Rectangle 4"/>
          <p:cNvSpPr>
            <a:spLocks noChangeArrowheads="1"/>
          </p:cNvSpPr>
          <p:nvPr/>
        </p:nvSpPr>
        <p:spPr bwMode="auto">
          <a:xfrm>
            <a:off x="2005013" y="196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sp>
        <p:nvSpPr>
          <p:cNvPr id="21511" name="Rectangle 3"/>
          <p:cNvSpPr txBox="1">
            <a:spLocks noChangeArrowheads="1"/>
          </p:cNvSpPr>
          <p:nvPr/>
        </p:nvSpPr>
        <p:spPr bwMode="auto">
          <a:xfrm>
            <a:off x="6569075" y="1636713"/>
            <a:ext cx="28797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lnSpc>
                <a:spcPct val="90000"/>
              </a:lnSpc>
              <a:spcBef>
                <a:spcPct val="20000"/>
              </a:spcBef>
            </a:pPr>
            <a:r>
              <a:rPr lang="de-CH" sz="2200">
                <a:cs typeface="Arial" charset="0"/>
              </a:rPr>
              <a:t>orangegelbe Augen</a:t>
            </a:r>
          </a:p>
          <a:p>
            <a:pPr eaLnBrk="1" hangingPunct="1">
              <a:lnSpc>
                <a:spcPct val="90000"/>
              </a:lnSpc>
              <a:spcBef>
                <a:spcPct val="20000"/>
              </a:spcBef>
            </a:pPr>
            <a:r>
              <a:rPr lang="de-CH" sz="2200">
                <a:cs typeface="Arial" charset="0"/>
              </a:rPr>
              <a:t>Gesichtsschleier</a:t>
            </a:r>
          </a:p>
        </p:txBody>
      </p:sp>
      <p:sp>
        <p:nvSpPr>
          <p:cNvPr id="21512" name="Rectangle 3"/>
          <p:cNvSpPr txBox="1">
            <a:spLocks noChangeArrowheads="1"/>
          </p:cNvSpPr>
          <p:nvPr/>
        </p:nvSpPr>
        <p:spPr bwMode="auto">
          <a:xfrm>
            <a:off x="2971800" y="2743200"/>
            <a:ext cx="24479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lnSpc>
                <a:spcPct val="90000"/>
              </a:lnSpc>
              <a:spcBef>
                <a:spcPct val="20000"/>
              </a:spcBef>
            </a:pPr>
            <a:r>
              <a:rPr lang="de-CH" sz="2200">
                <a:cs typeface="Arial" charset="0"/>
              </a:rPr>
              <a:t>gelblichbraune </a:t>
            </a:r>
          </a:p>
          <a:p>
            <a:pPr eaLnBrk="1" hangingPunct="1">
              <a:lnSpc>
                <a:spcPct val="90000"/>
              </a:lnSpc>
              <a:spcBef>
                <a:spcPct val="20000"/>
              </a:spcBef>
            </a:pPr>
            <a:r>
              <a:rPr lang="de-CH" sz="2200">
                <a:cs typeface="Arial" charset="0"/>
              </a:rPr>
              <a:t>Gefiederfärbung</a:t>
            </a:r>
          </a:p>
        </p:txBody>
      </p:sp>
      <p:sp>
        <p:nvSpPr>
          <p:cNvPr id="21513" name="Rectangle 3"/>
          <p:cNvSpPr txBox="1">
            <a:spLocks noChangeArrowheads="1"/>
          </p:cNvSpPr>
          <p:nvPr/>
        </p:nvSpPr>
        <p:spPr bwMode="auto">
          <a:xfrm>
            <a:off x="209550" y="5489575"/>
            <a:ext cx="360045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marL="38122225" indent="-50787300"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lnSpc>
                <a:spcPct val="90000"/>
              </a:lnSpc>
              <a:spcBef>
                <a:spcPct val="20000"/>
              </a:spcBef>
            </a:pPr>
            <a:endParaRPr lang="de-CH" sz="2400">
              <a:cs typeface="Arial" charset="0"/>
            </a:endParaRPr>
          </a:p>
          <a:p>
            <a:pPr eaLnBrk="1" hangingPunct="1">
              <a:lnSpc>
                <a:spcPct val="90000"/>
              </a:lnSpc>
              <a:spcBef>
                <a:spcPct val="20000"/>
              </a:spcBef>
            </a:pPr>
            <a:r>
              <a:rPr lang="de-CH" sz="2200">
                <a:cs typeface="Arial" charset="0"/>
              </a:rPr>
              <a:t>Mittelgrosse, schlanke Eule (30 – 38 cm)</a:t>
            </a:r>
          </a:p>
          <a:p>
            <a:pPr eaLnBrk="1" hangingPunct="1">
              <a:lnSpc>
                <a:spcPct val="90000"/>
              </a:lnSpc>
              <a:spcBef>
                <a:spcPct val="20000"/>
              </a:spcBef>
            </a:pPr>
            <a:r>
              <a:rPr lang="de-CH" sz="2400">
                <a:cs typeface="Arial" charset="0"/>
              </a:rPr>
              <a:t>   </a:t>
            </a:r>
            <a:endParaRPr lang="de-CH" sz="2400">
              <a:solidFill>
                <a:srgbClr val="000000"/>
              </a:solidFill>
              <a:cs typeface="Arial" charset="0"/>
            </a:endParaRPr>
          </a:p>
          <a:p>
            <a:pPr lvl="2" eaLnBrk="1" hangingPunct="1">
              <a:spcBef>
                <a:spcPct val="20000"/>
              </a:spcBef>
            </a:pPr>
            <a:r>
              <a:rPr lang="de-CH" sz="2000">
                <a:solidFill>
                  <a:srgbClr val="000000"/>
                </a:solidFill>
                <a:cs typeface="Arial" charset="0"/>
              </a:rPr>
              <a:t>	</a:t>
            </a:r>
          </a:p>
        </p:txBody>
      </p:sp>
      <p:sp>
        <p:nvSpPr>
          <p:cNvPr id="21514" name="Rectangle 3"/>
          <p:cNvSpPr txBox="1">
            <a:spLocks noChangeArrowheads="1"/>
          </p:cNvSpPr>
          <p:nvPr/>
        </p:nvSpPr>
        <p:spPr bwMode="auto">
          <a:xfrm>
            <a:off x="3132138" y="5013325"/>
            <a:ext cx="19446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lnSpc>
                <a:spcPct val="90000"/>
              </a:lnSpc>
              <a:spcBef>
                <a:spcPct val="20000"/>
              </a:spcBef>
            </a:pPr>
            <a:r>
              <a:rPr lang="de-CH" sz="2200">
                <a:cs typeface="Arial" charset="0"/>
              </a:rPr>
              <a:t>kräftige Fänge</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0" y="0"/>
            <a:ext cx="9144000" cy="838200"/>
          </a:xfrm>
          <a:prstGeom prst="rect">
            <a:avLst/>
          </a:prstGeom>
          <a:gradFill rotWithShape="0">
            <a:gsLst>
              <a:gs pos="0">
                <a:schemeClr val="bg1"/>
              </a:gs>
              <a:gs pos="100000">
                <a:srgbClr val="1E569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95235" name="Text Box 3"/>
          <p:cNvSpPr txBox="1">
            <a:spLocks noChangeArrowheads="1"/>
          </p:cNvSpPr>
          <p:nvPr/>
        </p:nvSpPr>
        <p:spPr bwMode="auto">
          <a:xfrm>
            <a:off x="304800" y="139700"/>
            <a:ext cx="86106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r>
              <a:rPr lang="de-CH"/>
              <a:t>Übergangsbereiche Wald - Kulturland</a:t>
            </a:r>
          </a:p>
        </p:txBody>
      </p:sp>
      <p:sp>
        <p:nvSpPr>
          <p:cNvPr id="95237" name="Rectangle 5"/>
          <p:cNvSpPr>
            <a:spLocks noGrp="1" noChangeArrowheads="1"/>
          </p:cNvSpPr>
          <p:nvPr>
            <p:ph type="title"/>
          </p:nvPr>
        </p:nvSpPr>
        <p:spPr>
          <a:xfrm>
            <a:off x="228600" y="1066800"/>
            <a:ext cx="8534400" cy="914400"/>
          </a:xfrm>
          <a:noFill/>
        </p:spPr>
        <p:txBody>
          <a:bodyPr/>
          <a:lstStyle/>
          <a:p>
            <a:pPr eaLnBrk="1" hangingPunct="1"/>
            <a:endParaRPr lang="de-DE" sz="3200" b="1">
              <a:cs typeface="ＭＳ Ｐゴシック" charset="0"/>
            </a:endParaRPr>
          </a:p>
        </p:txBody>
      </p:sp>
      <p:sp>
        <p:nvSpPr>
          <p:cNvPr id="95238" name="Text Box 6"/>
          <p:cNvSpPr txBox="1">
            <a:spLocks noChangeArrowheads="1"/>
          </p:cNvSpPr>
          <p:nvPr/>
        </p:nvSpPr>
        <p:spPr bwMode="auto">
          <a:xfrm>
            <a:off x="304800" y="2514600"/>
            <a:ext cx="8534400"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spcBef>
                <a:spcPct val="50000"/>
              </a:spcBef>
            </a:pPr>
            <a:endParaRPr lang="de-CH" b="1"/>
          </a:p>
          <a:p>
            <a:pPr eaLnBrk="1" hangingPunct="1">
              <a:spcBef>
                <a:spcPct val="50000"/>
              </a:spcBef>
            </a:pPr>
            <a:endParaRPr lang="de-CH" b="1"/>
          </a:p>
          <a:p>
            <a:pPr eaLnBrk="1" hangingPunct="1">
              <a:spcBef>
                <a:spcPct val="50000"/>
              </a:spcBef>
            </a:pPr>
            <a:endParaRPr lang="de-CH" b="1"/>
          </a:p>
        </p:txBody>
      </p:sp>
      <p:sp>
        <p:nvSpPr>
          <p:cNvPr id="95239" name="Textfeld 7"/>
          <p:cNvSpPr txBox="1">
            <a:spLocks noChangeArrowheads="1"/>
          </p:cNvSpPr>
          <p:nvPr/>
        </p:nvSpPr>
        <p:spPr bwMode="auto">
          <a:xfrm>
            <a:off x="-3810000" y="990600"/>
            <a:ext cx="31708725" cy="502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endParaRPr lang="de-CH"/>
          </a:p>
          <a:p>
            <a:pPr eaLnBrk="1" hangingPunct="1"/>
            <a:endParaRPr lang="de-CH"/>
          </a:p>
          <a:p>
            <a:pPr eaLnBrk="1" hangingPunct="1"/>
            <a:endParaRPr lang="de-CH"/>
          </a:p>
          <a:p>
            <a:pPr eaLnBrk="1" hangingPunct="1"/>
            <a:endParaRPr lang="de-CH"/>
          </a:p>
          <a:p>
            <a:pPr eaLnBrk="1" hangingPunct="1"/>
            <a:endParaRPr lang="de-CH"/>
          </a:p>
          <a:p>
            <a:pPr eaLnBrk="1" hangingPunct="1"/>
            <a:endParaRPr lang="de-CH"/>
          </a:p>
          <a:p>
            <a:pPr eaLnBrk="1" hangingPunct="1"/>
            <a:endParaRPr lang="de-CH"/>
          </a:p>
          <a:p>
            <a:pPr eaLnBrk="1" hangingPunct="1"/>
            <a:endParaRPr lang="de-CH"/>
          </a:p>
          <a:p>
            <a:pPr eaLnBrk="1" hangingPunct="1"/>
            <a:endParaRPr lang="de-CH"/>
          </a:p>
          <a:p>
            <a:pPr eaLnBrk="1" hangingPunct="1"/>
            <a:endParaRPr lang="de-CH"/>
          </a:p>
          <a:p>
            <a:pPr eaLnBrk="1" hangingPunct="1"/>
            <a:endParaRPr lang="de-CH"/>
          </a:p>
          <a:p>
            <a:pPr eaLnBrk="1" hangingPunct="1"/>
            <a:endParaRPr lang="de-CH"/>
          </a:p>
        </p:txBody>
      </p:sp>
      <p:pic>
        <p:nvPicPr>
          <p:cNvPr id="95240" name="Bild 9" descr="lebensraum-aeskulapnatter_60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0" y="1219200"/>
            <a:ext cx="42291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1" name="Bild 10" descr="wald_mittelalter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648200" y="1219200"/>
            <a:ext cx="42799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2" name="Bild 12" descr="Aystetten_Stich_1620_Ausschnitt Kopie.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4568825"/>
            <a:ext cx="914400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0" y="0"/>
            <a:ext cx="9144000" cy="838200"/>
          </a:xfrm>
          <a:prstGeom prst="rect">
            <a:avLst/>
          </a:prstGeom>
          <a:gradFill rotWithShape="0">
            <a:gsLst>
              <a:gs pos="0">
                <a:schemeClr val="bg1"/>
              </a:gs>
              <a:gs pos="100000">
                <a:srgbClr val="1E569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97283" name="Text Box 3"/>
          <p:cNvSpPr txBox="1">
            <a:spLocks noChangeArrowheads="1"/>
          </p:cNvSpPr>
          <p:nvPr/>
        </p:nvSpPr>
        <p:spPr bwMode="auto">
          <a:xfrm>
            <a:off x="304800" y="139700"/>
            <a:ext cx="86106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r>
              <a:rPr lang="de-CH"/>
              <a:t>Übergangsbereiche Wald - Kulturland</a:t>
            </a:r>
          </a:p>
        </p:txBody>
      </p:sp>
      <p:pic>
        <p:nvPicPr>
          <p:cNvPr id="97284"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96200" y="5867400"/>
            <a:ext cx="1204913"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Rectangle 5"/>
          <p:cNvSpPr>
            <a:spLocks noGrp="1" noChangeArrowheads="1"/>
          </p:cNvSpPr>
          <p:nvPr>
            <p:ph type="title"/>
          </p:nvPr>
        </p:nvSpPr>
        <p:spPr>
          <a:xfrm>
            <a:off x="228600" y="1066800"/>
            <a:ext cx="8534400" cy="914400"/>
          </a:xfrm>
          <a:noFill/>
        </p:spPr>
        <p:txBody>
          <a:bodyPr/>
          <a:lstStyle/>
          <a:p>
            <a:pPr eaLnBrk="1" hangingPunct="1"/>
            <a:endParaRPr lang="de-DE" sz="3200" b="1">
              <a:cs typeface="ＭＳ Ｐゴシック" charset="0"/>
            </a:endParaRPr>
          </a:p>
        </p:txBody>
      </p:sp>
      <p:sp>
        <p:nvSpPr>
          <p:cNvPr id="97286" name="Text Box 6"/>
          <p:cNvSpPr txBox="1">
            <a:spLocks noChangeArrowheads="1"/>
          </p:cNvSpPr>
          <p:nvPr/>
        </p:nvSpPr>
        <p:spPr bwMode="auto">
          <a:xfrm>
            <a:off x="304800" y="2514600"/>
            <a:ext cx="8534400"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spcBef>
                <a:spcPct val="50000"/>
              </a:spcBef>
            </a:pPr>
            <a:endParaRPr lang="de-CH" b="1"/>
          </a:p>
          <a:p>
            <a:pPr eaLnBrk="1" hangingPunct="1">
              <a:spcBef>
                <a:spcPct val="50000"/>
              </a:spcBef>
            </a:pPr>
            <a:endParaRPr lang="de-CH" b="1"/>
          </a:p>
          <a:p>
            <a:pPr eaLnBrk="1" hangingPunct="1">
              <a:spcBef>
                <a:spcPct val="50000"/>
              </a:spcBef>
            </a:pPr>
            <a:endParaRPr lang="de-CH" b="1"/>
          </a:p>
        </p:txBody>
      </p:sp>
      <p:sp>
        <p:nvSpPr>
          <p:cNvPr id="97287" name="Textfeld 7"/>
          <p:cNvSpPr txBox="1">
            <a:spLocks noChangeArrowheads="1"/>
          </p:cNvSpPr>
          <p:nvPr/>
        </p:nvSpPr>
        <p:spPr bwMode="auto">
          <a:xfrm>
            <a:off x="-3810000" y="990600"/>
            <a:ext cx="31708725" cy="502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endParaRPr lang="de-CH"/>
          </a:p>
          <a:p>
            <a:pPr eaLnBrk="1" hangingPunct="1"/>
            <a:endParaRPr lang="de-CH"/>
          </a:p>
          <a:p>
            <a:pPr eaLnBrk="1" hangingPunct="1"/>
            <a:endParaRPr lang="de-CH"/>
          </a:p>
          <a:p>
            <a:pPr eaLnBrk="1" hangingPunct="1"/>
            <a:endParaRPr lang="de-CH"/>
          </a:p>
          <a:p>
            <a:pPr eaLnBrk="1" hangingPunct="1"/>
            <a:endParaRPr lang="de-CH"/>
          </a:p>
          <a:p>
            <a:pPr eaLnBrk="1" hangingPunct="1"/>
            <a:endParaRPr lang="de-CH"/>
          </a:p>
          <a:p>
            <a:pPr eaLnBrk="1" hangingPunct="1"/>
            <a:endParaRPr lang="de-CH"/>
          </a:p>
          <a:p>
            <a:pPr eaLnBrk="1" hangingPunct="1"/>
            <a:endParaRPr lang="de-CH"/>
          </a:p>
          <a:p>
            <a:pPr eaLnBrk="1" hangingPunct="1"/>
            <a:endParaRPr lang="de-CH"/>
          </a:p>
          <a:p>
            <a:pPr eaLnBrk="1" hangingPunct="1"/>
            <a:endParaRPr lang="de-CH"/>
          </a:p>
          <a:p>
            <a:pPr eaLnBrk="1" hangingPunct="1"/>
            <a:endParaRPr lang="de-CH"/>
          </a:p>
          <a:p>
            <a:pPr eaLnBrk="1" hangingPunct="1"/>
            <a:endParaRPr lang="de-CH"/>
          </a:p>
        </p:txBody>
      </p:sp>
      <p:pic>
        <p:nvPicPr>
          <p:cNvPr id="97288" name="Bild 10" descr="DSC04783.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838200"/>
            <a:ext cx="9144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0" y="0"/>
            <a:ext cx="9144000" cy="838200"/>
          </a:xfrm>
          <a:prstGeom prst="rect">
            <a:avLst/>
          </a:prstGeom>
          <a:gradFill rotWithShape="0">
            <a:gsLst>
              <a:gs pos="0">
                <a:schemeClr val="bg1"/>
              </a:gs>
              <a:gs pos="100000">
                <a:srgbClr val="1E569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99331" name="Text Box 3"/>
          <p:cNvSpPr txBox="1">
            <a:spLocks noChangeArrowheads="1"/>
          </p:cNvSpPr>
          <p:nvPr/>
        </p:nvSpPr>
        <p:spPr bwMode="auto">
          <a:xfrm>
            <a:off x="304800" y="139700"/>
            <a:ext cx="86106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r>
              <a:rPr lang="de-CH"/>
              <a:t>Übergangsbereiche Wald - Kulturland</a:t>
            </a:r>
          </a:p>
        </p:txBody>
      </p:sp>
      <p:pic>
        <p:nvPicPr>
          <p:cNvPr id="99332"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96200" y="5867400"/>
            <a:ext cx="1204913"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Text Box 6"/>
          <p:cNvSpPr txBox="1">
            <a:spLocks noChangeArrowheads="1"/>
          </p:cNvSpPr>
          <p:nvPr/>
        </p:nvSpPr>
        <p:spPr bwMode="auto">
          <a:xfrm>
            <a:off x="304800" y="838200"/>
            <a:ext cx="1478280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endParaRPr lang="de-DE">
              <a:solidFill>
                <a:srgbClr val="000000"/>
              </a:solidFill>
              <a:latin typeface="Arial Black" charset="0"/>
            </a:endParaRPr>
          </a:p>
          <a:p>
            <a:pPr eaLnBrk="1" hangingPunct="1"/>
            <a:endParaRPr lang="de-DE">
              <a:solidFill>
                <a:srgbClr val="000000"/>
              </a:solidFill>
              <a:latin typeface="Arial Black" charset="0"/>
            </a:endParaRPr>
          </a:p>
          <a:p>
            <a:pPr eaLnBrk="1" hangingPunct="1"/>
            <a:endParaRPr lang="de-DE">
              <a:solidFill>
                <a:srgbClr val="000000"/>
              </a:solidFill>
              <a:latin typeface="Arial Black" charset="0"/>
            </a:endParaRPr>
          </a:p>
          <a:p>
            <a:pPr eaLnBrk="1" hangingPunct="1"/>
            <a:endParaRPr lang="de-DE">
              <a:solidFill>
                <a:srgbClr val="000000"/>
              </a:solidFill>
              <a:latin typeface="Arial Black" charset="0"/>
            </a:endParaRPr>
          </a:p>
        </p:txBody>
      </p:sp>
      <p:pic>
        <p:nvPicPr>
          <p:cNvPr id="99334" name="Bild 9" descr="Fitis070406125954.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2400" y="1066800"/>
            <a:ext cx="25527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5" name="Bild 13" descr="Waldohreule091209125041.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5233988" y="838200"/>
            <a:ext cx="3910012"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6" name="Bild 14" descr="Goldammer070415083135.jp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2590800" y="5105400"/>
            <a:ext cx="2667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7" name="Bild 15" descr="Neuntoeter100625074503.jp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2579688" y="1066800"/>
            <a:ext cx="2640012"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8" name="Bild 16" descr="Gartengrasmuecke060506143026.jpg"/>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2590800" y="2971800"/>
            <a:ext cx="26670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9" name="Bild 17" descr="Nachtigall100425095722-(1).jpg"/>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152400" y="2971800"/>
            <a:ext cx="266858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40" name="Bild 13" descr="grauspecht.jpg"/>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0" y="4953000"/>
            <a:ext cx="23828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0" y="0"/>
            <a:ext cx="9144000" cy="838200"/>
          </a:xfrm>
          <a:prstGeom prst="rect">
            <a:avLst/>
          </a:prstGeom>
          <a:gradFill rotWithShape="0">
            <a:gsLst>
              <a:gs pos="0">
                <a:schemeClr val="bg1"/>
              </a:gs>
              <a:gs pos="100000">
                <a:srgbClr val="1E569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101379" name="Text Box 3"/>
          <p:cNvSpPr txBox="1">
            <a:spLocks noChangeArrowheads="1"/>
          </p:cNvSpPr>
          <p:nvPr/>
        </p:nvSpPr>
        <p:spPr bwMode="auto">
          <a:xfrm>
            <a:off x="304800" y="139700"/>
            <a:ext cx="86106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r>
              <a:rPr lang="de-CH"/>
              <a:t>Übergangsbereiche Wald - Kulturland</a:t>
            </a:r>
          </a:p>
        </p:txBody>
      </p:sp>
      <p:pic>
        <p:nvPicPr>
          <p:cNvPr id="101380"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96200" y="5867400"/>
            <a:ext cx="1204913"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1" name="Text Box 6"/>
          <p:cNvSpPr txBox="1">
            <a:spLocks noChangeArrowheads="1"/>
          </p:cNvSpPr>
          <p:nvPr/>
        </p:nvSpPr>
        <p:spPr bwMode="auto">
          <a:xfrm>
            <a:off x="304800" y="838200"/>
            <a:ext cx="1478280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endParaRPr lang="de-DE">
              <a:solidFill>
                <a:srgbClr val="000000"/>
              </a:solidFill>
              <a:latin typeface="Arial Black" charset="0"/>
            </a:endParaRPr>
          </a:p>
          <a:p>
            <a:pPr eaLnBrk="1" hangingPunct="1"/>
            <a:endParaRPr lang="de-DE">
              <a:solidFill>
                <a:srgbClr val="000000"/>
              </a:solidFill>
              <a:latin typeface="Arial Black" charset="0"/>
            </a:endParaRPr>
          </a:p>
          <a:p>
            <a:pPr eaLnBrk="1" hangingPunct="1"/>
            <a:endParaRPr lang="de-DE">
              <a:solidFill>
                <a:srgbClr val="000000"/>
              </a:solidFill>
              <a:latin typeface="Arial Black" charset="0"/>
            </a:endParaRPr>
          </a:p>
          <a:p>
            <a:pPr eaLnBrk="1" hangingPunct="1"/>
            <a:endParaRPr lang="de-DE">
              <a:solidFill>
                <a:srgbClr val="000000"/>
              </a:solidFill>
              <a:latin typeface="Arial Black" charset="0"/>
            </a:endParaRPr>
          </a:p>
        </p:txBody>
      </p:sp>
      <p:pic>
        <p:nvPicPr>
          <p:cNvPr id="101382" name="Bild 7" descr="DSC03327.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6200" y="838200"/>
            <a:ext cx="1828800"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3" name="Bild 8" descr="DSC04030.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3962400" y="1066800"/>
            <a:ext cx="23622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4" name="Bild 9" descr="KleinerFuchs1.JP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3962400" y="3124200"/>
            <a:ext cx="2362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5" name="Bild 9" descr="15_75_Zauneidechse.tif"/>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6526213" y="1143000"/>
            <a:ext cx="269398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6" name="Bild 10" descr="Hase1.JPG"/>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1828800" y="4343400"/>
            <a:ext cx="196373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7" name="Bild 11" descr="DSC03569.JPG"/>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6629400" y="5181600"/>
            <a:ext cx="2514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8" name="Bild 12" descr="IMG_5995.JPG"/>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941763" y="5084763"/>
            <a:ext cx="2535237"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9" name="Bild 13" descr="DSC01278.JPG"/>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905000" y="1143000"/>
            <a:ext cx="1905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0" name="Bild 14" descr="DSC08941.JPG"/>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bwMode="auto">
          <a:xfrm>
            <a:off x="6477000" y="3048000"/>
            <a:ext cx="2667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1" name="Bild 15" descr="DSC02202.JPG"/>
          <p:cNvPicPr>
            <a:picLocks noChangeAspect="1"/>
          </p:cNvPicPr>
          <p:nvPr/>
        </p:nvPicPr>
        <p:blipFill>
          <a:blip r:embed="rId13" cstate="print">
            <a:extLst>
              <a:ext uri="{28A0092B-C50C-407E-A947-70E740481C1C}">
                <a14:useLocalDpi xmlns:a14="http://schemas.microsoft.com/office/drawing/2010/main"/>
              </a:ext>
            </a:extLst>
          </a:blip>
          <a:srcRect/>
          <a:stretch>
            <a:fillRect/>
          </a:stretch>
        </p:blipFill>
        <p:spPr bwMode="auto">
          <a:xfrm>
            <a:off x="0" y="5562600"/>
            <a:ext cx="1676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2" name="Bild 16" descr="DSC03849.JPG"/>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657600"/>
            <a:ext cx="1676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Picture 19" descr="DSC03084"/>
          <p:cNvSpPr>
            <a:spLocks noChangeAspect="1" noChangeArrowheads="1"/>
          </p:cNvSpPr>
          <p:nvPr/>
        </p:nvSpPr>
        <p:spPr bwMode="auto">
          <a:xfrm>
            <a:off x="0" y="-19208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03427" name="Picture 19" descr="DSC03084"/>
          <p:cNvSpPr>
            <a:spLocks noChangeAspect="1" noChangeArrowheads="1"/>
          </p:cNvSpPr>
          <p:nvPr/>
        </p:nvSpPr>
        <p:spPr bwMode="auto">
          <a:xfrm>
            <a:off x="0" y="-1714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03428" name="Picture 19" descr="DSC03084"/>
          <p:cNvSpPr>
            <a:spLocks noChangeAspect="1"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6002" name="Rectangle 2"/>
          <p:cNvSpPr>
            <a:spLocks noGrp="1" noChangeArrowheads="1"/>
          </p:cNvSpPr>
          <p:nvPr>
            <p:ph type="title" idx="4294967295"/>
          </p:nvPr>
        </p:nvSpPr>
        <p:spPr>
          <a:xfrm>
            <a:off x="-36512" y="-25400"/>
            <a:ext cx="9217024" cy="790104"/>
          </a:xfrm>
          <a:solidFill>
            <a:srgbClr val="8CA775"/>
          </a:solidFill>
          <a:ln>
            <a:miter lim="800000"/>
            <a:headEnd/>
            <a:tailEnd/>
          </a:ln>
          <a:effectLst>
            <a:softEdge rad="25400"/>
          </a:effectLst>
          <a:extLst/>
        </p:spPr>
        <p:txBody>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r>
              <a:rPr lang="de-CH" sz="3200">
                <a:latin typeface="Arial Black" charset="0"/>
                <a:cs typeface="Arial" charset="0"/>
              </a:rPr>
              <a:t>Übergangsbereiche Wald-Kulturland</a:t>
            </a:r>
            <a:endParaRPr lang="de-CH" sz="3200">
              <a:solidFill>
                <a:srgbClr val="000000"/>
              </a:solidFill>
              <a:latin typeface="Arial Black" charset="0"/>
              <a:cs typeface="Arial" charset="0"/>
            </a:endParaRPr>
          </a:p>
        </p:txBody>
      </p:sp>
      <p:sp>
        <p:nvSpPr>
          <p:cNvPr id="103432" name="Rectangle 4"/>
          <p:cNvSpPr>
            <a:spLocks noChangeArrowheads="1"/>
          </p:cNvSpPr>
          <p:nvPr/>
        </p:nvSpPr>
        <p:spPr bwMode="auto">
          <a:xfrm>
            <a:off x="2005013" y="196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sp>
        <p:nvSpPr>
          <p:cNvPr id="103433" name="Text Box 7"/>
          <p:cNvSpPr txBox="1">
            <a:spLocks noChangeArrowheads="1"/>
          </p:cNvSpPr>
          <p:nvPr/>
        </p:nvSpPr>
        <p:spPr bwMode="auto">
          <a:xfrm>
            <a:off x="1447800" y="5867400"/>
            <a:ext cx="640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spcBef>
                <a:spcPct val="50000"/>
              </a:spcBef>
            </a:pPr>
            <a:r>
              <a:rPr lang="de-DE" sz="1800">
                <a:latin typeface="ヒラギノ角ゴ Pro W3" charset="0"/>
                <a:cs typeface="Arial" charset="0"/>
              </a:rPr>
              <a:t/>
            </a:r>
            <a:endParaRPr lang="de-DE" sz="1800">
              <a:cs typeface="Arial" charset="0"/>
            </a:endParaRPr>
          </a:p>
        </p:txBody>
      </p:sp>
      <p:sp>
        <p:nvSpPr>
          <p:cNvPr id="256010" name="Text Box 10"/>
          <p:cNvSpPr txBox="1">
            <a:spLocks noChangeArrowheads="1"/>
          </p:cNvSpPr>
          <p:nvPr/>
        </p:nvSpPr>
        <p:spPr bwMode="auto">
          <a:xfrm>
            <a:off x="-35488" y="6503313"/>
            <a:ext cx="9216000" cy="430887"/>
          </a:xfrm>
          <a:prstGeom prst="rect">
            <a:avLst/>
          </a:prstGeom>
          <a:solidFill>
            <a:srgbClr val="8CA775"/>
          </a:solidFill>
          <a:ln>
            <a:noFill/>
          </a:ln>
          <a:effectLst>
            <a:softEdge rad="25400"/>
          </a:effectLst>
        </p:spPr>
        <p:txBody>
          <a:bodyPr>
            <a:spAutoFit/>
          </a:bodyPr>
          <a:lstStyle/>
          <a:p>
            <a:pPr>
              <a:spcBef>
                <a:spcPct val="50000"/>
              </a:spcBef>
              <a:defRPr/>
            </a:pPr>
            <a:r>
              <a:rPr lang="de-DE" sz="2200">
                <a:ea typeface="Arial" charset="0"/>
                <a:cs typeface="Arial" charset="0"/>
              </a:rPr>
              <a:t>Lichter Wald </a:t>
            </a:r>
          </a:p>
        </p:txBody>
      </p:sp>
      <p:pic>
        <p:nvPicPr>
          <p:cNvPr id="103437" name="Bild 8" descr="DSC00213.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6200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Picture 19" descr="DSC03084"/>
          <p:cNvSpPr>
            <a:spLocks noChangeAspect="1" noChangeArrowheads="1"/>
          </p:cNvSpPr>
          <p:nvPr/>
        </p:nvSpPr>
        <p:spPr bwMode="auto">
          <a:xfrm>
            <a:off x="0" y="-19208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05475" name="Picture 19" descr="DSC03084"/>
          <p:cNvSpPr>
            <a:spLocks noChangeAspect="1" noChangeArrowheads="1"/>
          </p:cNvSpPr>
          <p:nvPr/>
        </p:nvSpPr>
        <p:spPr bwMode="auto">
          <a:xfrm>
            <a:off x="0" y="-1714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05476" name="Picture 19" descr="DSC03084"/>
          <p:cNvSpPr>
            <a:spLocks noChangeAspect="1"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6002" name="Rectangle 2"/>
          <p:cNvSpPr>
            <a:spLocks noGrp="1" noChangeArrowheads="1"/>
          </p:cNvSpPr>
          <p:nvPr>
            <p:ph type="title" idx="4294967295"/>
          </p:nvPr>
        </p:nvSpPr>
        <p:spPr>
          <a:xfrm>
            <a:off x="-36512" y="-25400"/>
            <a:ext cx="9217024" cy="790104"/>
          </a:xfrm>
          <a:solidFill>
            <a:srgbClr val="8CA775"/>
          </a:solidFill>
          <a:ln>
            <a:miter lim="800000"/>
            <a:headEnd/>
            <a:tailEnd/>
          </a:ln>
          <a:effectLst>
            <a:softEdge rad="25400"/>
          </a:effectLst>
          <a:extLst/>
        </p:spPr>
        <p:txBody>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r>
              <a:rPr lang="de-CH" sz="3200">
                <a:latin typeface="Arial Black" charset="0"/>
                <a:cs typeface="Arial" charset="0"/>
              </a:rPr>
              <a:t>Übergangsbereiche Wald-Kulturland</a:t>
            </a:r>
            <a:endParaRPr lang="de-CH" sz="3200">
              <a:solidFill>
                <a:srgbClr val="000000"/>
              </a:solidFill>
              <a:latin typeface="Arial Black" charset="0"/>
              <a:cs typeface="Arial" charset="0"/>
            </a:endParaRPr>
          </a:p>
        </p:txBody>
      </p:sp>
      <p:sp>
        <p:nvSpPr>
          <p:cNvPr id="105480" name="Rectangle 4"/>
          <p:cNvSpPr>
            <a:spLocks noChangeArrowheads="1"/>
          </p:cNvSpPr>
          <p:nvPr/>
        </p:nvSpPr>
        <p:spPr bwMode="auto">
          <a:xfrm>
            <a:off x="2005013" y="196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sp>
        <p:nvSpPr>
          <p:cNvPr id="105481" name="Text Box 7"/>
          <p:cNvSpPr txBox="1">
            <a:spLocks noChangeArrowheads="1"/>
          </p:cNvSpPr>
          <p:nvPr/>
        </p:nvSpPr>
        <p:spPr bwMode="auto">
          <a:xfrm>
            <a:off x="1447800" y="5867400"/>
            <a:ext cx="640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spcBef>
                <a:spcPct val="50000"/>
              </a:spcBef>
            </a:pPr>
            <a:r>
              <a:rPr lang="de-DE" sz="1800">
                <a:latin typeface="ヒラギノ角ゴ Pro W3" charset="0"/>
                <a:cs typeface="Arial" charset="0"/>
              </a:rPr>
              <a:t/>
            </a:r>
            <a:endParaRPr lang="de-DE" sz="1800">
              <a:cs typeface="Arial" charset="0"/>
            </a:endParaRPr>
          </a:p>
        </p:txBody>
      </p:sp>
      <p:sp>
        <p:nvSpPr>
          <p:cNvPr id="256010" name="Text Box 10"/>
          <p:cNvSpPr txBox="1">
            <a:spLocks noChangeArrowheads="1"/>
          </p:cNvSpPr>
          <p:nvPr/>
        </p:nvSpPr>
        <p:spPr bwMode="auto">
          <a:xfrm>
            <a:off x="-35488" y="6503313"/>
            <a:ext cx="9216000" cy="430887"/>
          </a:xfrm>
          <a:prstGeom prst="rect">
            <a:avLst/>
          </a:prstGeom>
          <a:solidFill>
            <a:srgbClr val="8CA775"/>
          </a:solidFill>
          <a:ln>
            <a:noFill/>
          </a:ln>
          <a:effectLst>
            <a:softEdge rad="25400"/>
          </a:effectLst>
        </p:spPr>
        <p:txBody>
          <a:bodyPr>
            <a:spAutoFit/>
          </a:bodyPr>
          <a:lstStyle/>
          <a:p>
            <a:pPr>
              <a:spcBef>
                <a:spcPct val="50000"/>
              </a:spcBef>
              <a:defRPr/>
            </a:pPr>
            <a:r>
              <a:rPr lang="de-DE" sz="2200">
                <a:ea typeface="Arial" charset="0"/>
                <a:cs typeface="Arial" charset="0"/>
              </a:rPr>
              <a:t>Lichter Wald</a:t>
            </a:r>
          </a:p>
        </p:txBody>
      </p:sp>
      <p:pic>
        <p:nvPicPr>
          <p:cNvPr id="105485" name="Bild 6" descr="DSC0579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ChangeArrowheads="1"/>
          </p:cNvSpPr>
          <p:nvPr/>
        </p:nvSpPr>
        <p:spPr bwMode="auto">
          <a:xfrm>
            <a:off x="0" y="0"/>
            <a:ext cx="9144000" cy="838200"/>
          </a:xfrm>
          <a:prstGeom prst="rect">
            <a:avLst/>
          </a:prstGeom>
          <a:gradFill rotWithShape="0">
            <a:gsLst>
              <a:gs pos="0">
                <a:schemeClr val="bg1"/>
              </a:gs>
              <a:gs pos="100000">
                <a:srgbClr val="1E569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107523" name="Text Box 3"/>
          <p:cNvSpPr txBox="1">
            <a:spLocks noChangeArrowheads="1"/>
          </p:cNvSpPr>
          <p:nvPr/>
        </p:nvSpPr>
        <p:spPr bwMode="auto">
          <a:xfrm>
            <a:off x="304800" y="139700"/>
            <a:ext cx="86106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r>
              <a:rPr lang="de-CH"/>
              <a:t>Übergangsbereiche Wald - Kulturland</a:t>
            </a:r>
          </a:p>
        </p:txBody>
      </p:sp>
      <p:pic>
        <p:nvPicPr>
          <p:cNvPr id="107524"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96200" y="5867400"/>
            <a:ext cx="1204913"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Rectangle 5"/>
          <p:cNvSpPr>
            <a:spLocks noGrp="1" noChangeArrowheads="1"/>
          </p:cNvSpPr>
          <p:nvPr>
            <p:ph type="title"/>
          </p:nvPr>
        </p:nvSpPr>
        <p:spPr>
          <a:xfrm>
            <a:off x="228600" y="1066800"/>
            <a:ext cx="8534400" cy="914400"/>
          </a:xfrm>
          <a:noFill/>
        </p:spPr>
        <p:txBody>
          <a:bodyPr/>
          <a:lstStyle/>
          <a:p>
            <a:pPr eaLnBrk="1" hangingPunct="1"/>
            <a:endParaRPr lang="de-DE" sz="3200" b="1">
              <a:cs typeface="ＭＳ Ｐゴシック" charset="0"/>
            </a:endParaRPr>
          </a:p>
        </p:txBody>
      </p:sp>
      <p:sp>
        <p:nvSpPr>
          <p:cNvPr id="107526" name="Text Box 6"/>
          <p:cNvSpPr txBox="1">
            <a:spLocks noChangeArrowheads="1"/>
          </p:cNvSpPr>
          <p:nvPr/>
        </p:nvSpPr>
        <p:spPr bwMode="auto">
          <a:xfrm>
            <a:off x="304800" y="2514600"/>
            <a:ext cx="8534400"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spcBef>
                <a:spcPct val="50000"/>
              </a:spcBef>
            </a:pPr>
            <a:endParaRPr lang="de-CH" b="1"/>
          </a:p>
          <a:p>
            <a:pPr eaLnBrk="1" hangingPunct="1">
              <a:spcBef>
                <a:spcPct val="50000"/>
              </a:spcBef>
            </a:pPr>
            <a:endParaRPr lang="de-CH" b="1"/>
          </a:p>
          <a:p>
            <a:pPr eaLnBrk="1" hangingPunct="1">
              <a:spcBef>
                <a:spcPct val="50000"/>
              </a:spcBef>
            </a:pPr>
            <a:endParaRPr lang="de-CH" b="1"/>
          </a:p>
        </p:txBody>
      </p:sp>
      <p:sp>
        <p:nvSpPr>
          <p:cNvPr id="107527" name="Textfeld 7"/>
          <p:cNvSpPr txBox="1">
            <a:spLocks noChangeArrowheads="1"/>
          </p:cNvSpPr>
          <p:nvPr/>
        </p:nvSpPr>
        <p:spPr bwMode="auto">
          <a:xfrm>
            <a:off x="-152400" y="1295400"/>
            <a:ext cx="8305800" cy="502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endParaRPr lang="de-CH"/>
          </a:p>
          <a:p>
            <a:pPr eaLnBrk="1" hangingPunct="1"/>
            <a:endParaRPr lang="de-CH"/>
          </a:p>
          <a:p>
            <a:pPr eaLnBrk="1" hangingPunct="1"/>
            <a:endParaRPr lang="de-CH"/>
          </a:p>
          <a:p>
            <a:pPr eaLnBrk="1" hangingPunct="1"/>
            <a:endParaRPr lang="de-CH"/>
          </a:p>
          <a:p>
            <a:pPr eaLnBrk="1" hangingPunct="1"/>
            <a:endParaRPr lang="de-CH"/>
          </a:p>
          <a:p>
            <a:pPr eaLnBrk="1" hangingPunct="1"/>
            <a:endParaRPr lang="de-CH"/>
          </a:p>
          <a:p>
            <a:pPr eaLnBrk="1" hangingPunct="1"/>
            <a:endParaRPr lang="de-CH"/>
          </a:p>
          <a:p>
            <a:pPr eaLnBrk="1" hangingPunct="1"/>
            <a:endParaRPr lang="de-CH"/>
          </a:p>
          <a:p>
            <a:pPr eaLnBrk="1" hangingPunct="1"/>
            <a:endParaRPr lang="de-CH"/>
          </a:p>
          <a:p>
            <a:pPr eaLnBrk="1" hangingPunct="1"/>
            <a:endParaRPr lang="de-CH"/>
          </a:p>
          <a:p>
            <a:pPr eaLnBrk="1" hangingPunct="1"/>
            <a:endParaRPr lang="de-CH"/>
          </a:p>
          <a:p>
            <a:pPr eaLnBrk="1" hangingPunct="1"/>
            <a:endParaRPr lang="de-CH"/>
          </a:p>
        </p:txBody>
      </p:sp>
      <p:pic>
        <p:nvPicPr>
          <p:cNvPr id="107528" name="Bild 9" descr="DSC05258.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9" name="Bild 10" descr="DSC05261 1 1.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685800" y="2362200"/>
            <a:ext cx="32575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Picture 19" descr="DSC03084"/>
          <p:cNvSpPr>
            <a:spLocks noChangeAspect="1" noChangeArrowheads="1"/>
          </p:cNvSpPr>
          <p:nvPr/>
        </p:nvSpPr>
        <p:spPr bwMode="auto">
          <a:xfrm>
            <a:off x="0" y="-19208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09571" name="Picture 19" descr="DSC03084"/>
          <p:cNvSpPr>
            <a:spLocks noChangeAspect="1" noChangeArrowheads="1"/>
          </p:cNvSpPr>
          <p:nvPr/>
        </p:nvSpPr>
        <p:spPr bwMode="auto">
          <a:xfrm>
            <a:off x="0" y="-1714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09572" name="Picture 19" descr="DSC03084"/>
          <p:cNvSpPr>
            <a:spLocks noChangeAspect="1"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6002" name="Rectangle 2"/>
          <p:cNvSpPr>
            <a:spLocks noGrp="1" noChangeArrowheads="1"/>
          </p:cNvSpPr>
          <p:nvPr>
            <p:ph type="title" idx="4294967295"/>
          </p:nvPr>
        </p:nvSpPr>
        <p:spPr>
          <a:xfrm>
            <a:off x="0" y="0"/>
            <a:ext cx="9217024" cy="790104"/>
          </a:xfrm>
          <a:solidFill>
            <a:srgbClr val="8CA775"/>
          </a:solidFill>
          <a:ln>
            <a:miter lim="800000"/>
            <a:headEnd/>
            <a:tailEnd/>
          </a:ln>
          <a:effectLst>
            <a:softEdge rad="25400"/>
          </a:effectLst>
          <a:extLst/>
        </p:spPr>
        <p:txBody>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r>
              <a:rPr lang="de-CH" sz="3200">
                <a:latin typeface="Arial Black" charset="0"/>
                <a:cs typeface="Arial" charset="0"/>
              </a:rPr>
              <a:t>Übergangsbereiche Wald-Kulturland</a:t>
            </a:r>
            <a:endParaRPr lang="de-CH" sz="3200">
              <a:solidFill>
                <a:srgbClr val="000000"/>
              </a:solidFill>
              <a:latin typeface="Arial Black" charset="0"/>
              <a:cs typeface="Arial" charset="0"/>
            </a:endParaRPr>
          </a:p>
        </p:txBody>
      </p:sp>
      <p:sp>
        <p:nvSpPr>
          <p:cNvPr id="109576" name="Rectangle 4"/>
          <p:cNvSpPr>
            <a:spLocks noChangeArrowheads="1"/>
          </p:cNvSpPr>
          <p:nvPr/>
        </p:nvSpPr>
        <p:spPr bwMode="auto">
          <a:xfrm>
            <a:off x="2005013" y="196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sp>
        <p:nvSpPr>
          <p:cNvPr id="109577" name="Text Box 7"/>
          <p:cNvSpPr txBox="1">
            <a:spLocks noChangeArrowheads="1"/>
          </p:cNvSpPr>
          <p:nvPr/>
        </p:nvSpPr>
        <p:spPr bwMode="auto">
          <a:xfrm>
            <a:off x="1447800" y="5867400"/>
            <a:ext cx="640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spcBef>
                <a:spcPct val="50000"/>
              </a:spcBef>
            </a:pPr>
            <a:r>
              <a:rPr lang="de-DE" sz="1800">
                <a:latin typeface="ヒラギノ角ゴ Pro W3" charset="0"/>
                <a:cs typeface="Arial" charset="0"/>
              </a:rPr>
              <a:t/>
            </a:r>
            <a:endParaRPr lang="de-DE" sz="1800">
              <a:cs typeface="Arial" charset="0"/>
            </a:endParaRPr>
          </a:p>
        </p:txBody>
      </p:sp>
      <p:sp>
        <p:nvSpPr>
          <p:cNvPr id="256010" name="Text Box 10"/>
          <p:cNvSpPr txBox="1">
            <a:spLocks noChangeArrowheads="1"/>
          </p:cNvSpPr>
          <p:nvPr/>
        </p:nvSpPr>
        <p:spPr bwMode="auto">
          <a:xfrm>
            <a:off x="-152400" y="6477000"/>
            <a:ext cx="9372600" cy="430887"/>
          </a:xfrm>
          <a:prstGeom prst="rect">
            <a:avLst/>
          </a:prstGeom>
          <a:solidFill>
            <a:srgbClr val="8CA775"/>
          </a:solidFill>
          <a:ln>
            <a:noFill/>
          </a:ln>
          <a:effectLst>
            <a:softEdge rad="25400"/>
          </a:effectLst>
        </p:spPr>
        <p:txBody>
          <a:bodyPr>
            <a:spAutoFit/>
          </a:bodyPr>
          <a:lstStyle/>
          <a:p>
            <a:pPr>
              <a:spcBef>
                <a:spcPct val="50000"/>
              </a:spcBef>
              <a:defRPr/>
            </a:pPr>
            <a:r>
              <a:rPr lang="de-DE" sz="2200">
                <a:ea typeface="Arial" charset="0"/>
                <a:cs typeface="Arial" charset="0"/>
              </a:rPr>
              <a:t>  Mittelwald</a:t>
            </a:r>
          </a:p>
        </p:txBody>
      </p:sp>
      <p:pic>
        <p:nvPicPr>
          <p:cNvPr id="109581" name="Bild 8" descr="DSC02392.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85800"/>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Picture 19" descr="DSC03084"/>
          <p:cNvSpPr>
            <a:spLocks noChangeAspect="1" noChangeArrowheads="1"/>
          </p:cNvSpPr>
          <p:nvPr/>
        </p:nvSpPr>
        <p:spPr bwMode="auto">
          <a:xfrm>
            <a:off x="0" y="-19208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11619" name="Picture 19" descr="DSC03084"/>
          <p:cNvSpPr>
            <a:spLocks noChangeAspect="1" noChangeArrowheads="1"/>
          </p:cNvSpPr>
          <p:nvPr/>
        </p:nvSpPr>
        <p:spPr bwMode="auto">
          <a:xfrm>
            <a:off x="0" y="-1714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11620" name="Picture 19" descr="DSC03084"/>
          <p:cNvSpPr>
            <a:spLocks noChangeAspect="1"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56002" name="Rectangle 2"/>
          <p:cNvSpPr>
            <a:spLocks noGrp="1" noChangeArrowheads="1"/>
          </p:cNvSpPr>
          <p:nvPr>
            <p:ph type="title" idx="4294967295"/>
          </p:nvPr>
        </p:nvSpPr>
        <p:spPr>
          <a:xfrm>
            <a:off x="-152400" y="-76200"/>
            <a:ext cx="9369424" cy="914400"/>
          </a:xfrm>
          <a:solidFill>
            <a:srgbClr val="8CA775"/>
          </a:solidFill>
          <a:ln>
            <a:miter lim="800000"/>
            <a:headEnd/>
            <a:tailEnd/>
          </a:ln>
          <a:effectLst>
            <a:softEdge rad="25400"/>
          </a:effectLst>
          <a:extLst/>
        </p:spPr>
        <p:txBody>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r>
              <a:rPr lang="de-CH" sz="3200">
                <a:latin typeface="Arial Black" charset="0"/>
                <a:cs typeface="Arial" charset="0"/>
              </a:rPr>
              <a:t> Übergangsbereiche Wald-Kulturland</a:t>
            </a:r>
            <a:endParaRPr lang="de-CH" sz="3200">
              <a:solidFill>
                <a:srgbClr val="000000"/>
              </a:solidFill>
              <a:latin typeface="Arial Black" charset="0"/>
              <a:cs typeface="Arial" charset="0"/>
            </a:endParaRPr>
          </a:p>
        </p:txBody>
      </p:sp>
      <p:sp>
        <p:nvSpPr>
          <p:cNvPr id="111624" name="Rectangle 4"/>
          <p:cNvSpPr>
            <a:spLocks noChangeArrowheads="1"/>
          </p:cNvSpPr>
          <p:nvPr/>
        </p:nvSpPr>
        <p:spPr bwMode="auto">
          <a:xfrm>
            <a:off x="2005013" y="196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sp>
        <p:nvSpPr>
          <p:cNvPr id="111625" name="Text Box 7"/>
          <p:cNvSpPr txBox="1">
            <a:spLocks noChangeArrowheads="1"/>
          </p:cNvSpPr>
          <p:nvPr/>
        </p:nvSpPr>
        <p:spPr bwMode="auto">
          <a:xfrm>
            <a:off x="1447800" y="5867400"/>
            <a:ext cx="640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spcBef>
                <a:spcPct val="50000"/>
              </a:spcBef>
            </a:pPr>
            <a:r>
              <a:rPr lang="de-DE" sz="1800">
                <a:latin typeface="ヒラギノ角ゴ Pro W3" charset="0"/>
                <a:cs typeface="Arial" charset="0"/>
              </a:rPr>
              <a:t/>
            </a:r>
            <a:endParaRPr lang="de-DE" sz="1800">
              <a:cs typeface="Arial" charset="0"/>
            </a:endParaRPr>
          </a:p>
        </p:txBody>
      </p:sp>
      <p:sp>
        <p:nvSpPr>
          <p:cNvPr id="256010" name="Text Box 10"/>
          <p:cNvSpPr txBox="1">
            <a:spLocks noChangeArrowheads="1"/>
          </p:cNvSpPr>
          <p:nvPr/>
        </p:nvSpPr>
        <p:spPr bwMode="auto">
          <a:xfrm>
            <a:off x="-228600" y="6503313"/>
            <a:ext cx="9448800" cy="430887"/>
          </a:xfrm>
          <a:prstGeom prst="rect">
            <a:avLst/>
          </a:prstGeom>
          <a:solidFill>
            <a:srgbClr val="8CA775"/>
          </a:solidFill>
          <a:ln>
            <a:noFill/>
          </a:ln>
          <a:effectLst>
            <a:softEdge rad="25400"/>
          </a:effectLst>
        </p:spPr>
        <p:txBody>
          <a:bodyPr>
            <a:spAutoFit/>
          </a:bodyPr>
          <a:lstStyle/>
          <a:p>
            <a:pPr>
              <a:spcBef>
                <a:spcPct val="50000"/>
              </a:spcBef>
              <a:defRPr/>
            </a:pPr>
            <a:r>
              <a:rPr lang="de-DE" sz="2200">
                <a:ea typeface="Arial" charset="0"/>
                <a:cs typeface="Arial" charset="0"/>
              </a:rPr>
              <a:t>    Biotopbäume und Totholz wichtig</a:t>
            </a:r>
          </a:p>
        </p:txBody>
      </p:sp>
      <p:pic>
        <p:nvPicPr>
          <p:cNvPr id="111629" name="Bild 7" descr="DSC0512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4284663"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30" name="Bild 8" descr="DSC03216.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048250" y="762000"/>
            <a:ext cx="41719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Bild 1" descr="DSC03021.JPG"/>
          <p:cNvSpPr>
            <a:spLocks noChangeAspect="1"/>
          </p:cNvSpPr>
          <p:nvPr/>
        </p:nvSpPr>
        <p:spPr bwMode="auto">
          <a:xfrm>
            <a:off x="1163638" y="692150"/>
            <a:ext cx="7980362" cy="597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13667" name="Picture 12" descr="DSC03017"/>
          <p:cNvSpPr>
            <a:spLocks noChangeAspect="1" noChangeArrowheads="1"/>
          </p:cNvSpPr>
          <p:nvPr/>
        </p:nvSpPr>
        <p:spPr bwMode="auto">
          <a:xfrm>
            <a:off x="1184275" y="765175"/>
            <a:ext cx="7924800" cy="598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13668" name="Picture 12" descr="DSC03017"/>
          <p:cNvSpPr>
            <a:spLocks noChangeAspect="1" noChangeArrowheads="1"/>
          </p:cNvSpPr>
          <p:nvPr/>
        </p:nvSpPr>
        <p:spPr bwMode="auto">
          <a:xfrm>
            <a:off x="1219200" y="685800"/>
            <a:ext cx="7924800" cy="598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60098" name="Rectangle 2"/>
          <p:cNvSpPr>
            <a:spLocks noGrp="1" noChangeArrowheads="1"/>
          </p:cNvSpPr>
          <p:nvPr>
            <p:ph type="title" idx="4294967295"/>
          </p:nvPr>
        </p:nvSpPr>
        <p:spPr>
          <a:xfrm>
            <a:off x="-36512" y="-27384"/>
            <a:ext cx="9216000" cy="788400"/>
          </a:xfrm>
          <a:solidFill>
            <a:srgbClr val="8CA775"/>
          </a:solidFill>
          <a:ln>
            <a:miter lim="800000"/>
            <a:headEnd/>
            <a:tailEnd/>
          </a:ln>
          <a:effectLst>
            <a:softEdge rad="25400"/>
          </a:effectLst>
          <a:extLst/>
        </p:spPr>
        <p:txBody>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r>
              <a:rPr lang="de-CH" sz="3200">
                <a:latin typeface="Arial Black" charset="0"/>
                <a:cs typeface="Arial" charset="0"/>
              </a:rPr>
              <a:t>Übergangsbereiche Wald-Kulturland</a:t>
            </a:r>
            <a:endParaRPr lang="de-CH" sz="3200">
              <a:solidFill>
                <a:srgbClr val="000000"/>
              </a:solidFill>
              <a:latin typeface="Arial Black" charset="0"/>
              <a:cs typeface="Arial" charset="0"/>
            </a:endParaRPr>
          </a:p>
        </p:txBody>
      </p:sp>
      <p:sp>
        <p:nvSpPr>
          <p:cNvPr id="113672" name="Rectangle 3"/>
          <p:cNvSpPr>
            <a:spLocks noGrp="1" noChangeArrowheads="1"/>
          </p:cNvSpPr>
          <p:nvPr>
            <p:ph type="body" idx="4294967295"/>
          </p:nvPr>
        </p:nvSpPr>
        <p:spPr>
          <a:xfrm>
            <a:off x="457200" y="1600200"/>
            <a:ext cx="8229600" cy="4824413"/>
          </a:xfrm>
          <a:noFill/>
        </p:spPr>
        <p:txBody>
          <a:bodyPr/>
          <a:lstStyle/>
          <a:p>
            <a:pPr eaLnBrk="1" hangingPunct="1">
              <a:lnSpc>
                <a:spcPct val="90000"/>
              </a:lnSpc>
              <a:buFontTx/>
              <a:buNone/>
            </a:pPr>
            <a:r>
              <a:rPr lang="de-CH" sz="2800">
                <a:cs typeface="Arial" charset="0"/>
              </a:rPr>
              <a:t>	</a:t>
            </a:r>
          </a:p>
        </p:txBody>
      </p:sp>
      <p:sp>
        <p:nvSpPr>
          <p:cNvPr id="113673" name="Rectangle 4"/>
          <p:cNvSpPr>
            <a:spLocks noChangeArrowheads="1"/>
          </p:cNvSpPr>
          <p:nvPr/>
        </p:nvSpPr>
        <p:spPr bwMode="auto">
          <a:xfrm>
            <a:off x="2005013" y="196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sp>
        <p:nvSpPr>
          <p:cNvPr id="113674" name="Text Box 5"/>
          <p:cNvSpPr txBox="1">
            <a:spLocks noChangeArrowheads="1"/>
          </p:cNvSpPr>
          <p:nvPr/>
        </p:nvSpPr>
        <p:spPr bwMode="auto">
          <a:xfrm>
            <a:off x="1447800" y="5867400"/>
            <a:ext cx="640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spcBef>
                <a:spcPct val="50000"/>
              </a:spcBef>
            </a:pPr>
            <a:r>
              <a:rPr lang="de-DE" sz="1800">
                <a:latin typeface="ヒラギノ角ゴ Pro W3" charset="0"/>
                <a:cs typeface="Arial" charset="0"/>
              </a:rPr>
              <a:t/>
            </a:r>
            <a:endParaRPr lang="de-DE" sz="1800">
              <a:cs typeface="Arial" charset="0"/>
            </a:endParaRPr>
          </a:p>
        </p:txBody>
      </p:sp>
      <p:sp>
        <p:nvSpPr>
          <p:cNvPr id="260103" name="Text Box 7"/>
          <p:cNvSpPr txBox="1">
            <a:spLocks noChangeArrowheads="1"/>
          </p:cNvSpPr>
          <p:nvPr/>
        </p:nvSpPr>
        <p:spPr bwMode="auto">
          <a:xfrm>
            <a:off x="-36512" y="6096984"/>
            <a:ext cx="9216000" cy="788400"/>
          </a:xfrm>
          <a:prstGeom prst="rect">
            <a:avLst/>
          </a:prstGeom>
          <a:solidFill>
            <a:srgbClr val="8CA775"/>
          </a:solidFill>
          <a:ln>
            <a:noFill/>
          </a:ln>
          <a:effectLst>
            <a:softEdge rad="25400"/>
          </a:effectLst>
        </p:spPr>
        <p:txBody>
          <a:bodyPr>
            <a:spAutoFit/>
          </a:bodyPr>
          <a:lstStyle/>
          <a:p>
            <a:pPr>
              <a:spcBef>
                <a:spcPct val="50000"/>
              </a:spcBef>
              <a:defRPr/>
            </a:pPr>
            <a:r>
              <a:rPr lang="de-DE" sz="2200">
                <a:ea typeface="Arial" charset="0"/>
                <a:cs typeface="Arial" charset="0"/>
              </a:rPr>
              <a:t>Hecken mit einheimischen Bäumen und Sträuchern</a:t>
            </a:r>
          </a:p>
        </p:txBody>
      </p:sp>
      <p:pic>
        <p:nvPicPr>
          <p:cNvPr id="113678" name="Bild 11" descr="DSC04386.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858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Bild 1" descr="Eule auf Ast.psd"/>
          <p:cNvPicPr>
            <a:picLocks noChangeAspect="1"/>
          </p:cNvPicPr>
          <p:nvPr/>
        </p:nvPicPr>
        <p:blipFill>
          <a:blip r:embed="rId3" cstate="print">
            <a:extLst>
              <a:ext uri="{28A0092B-C50C-407E-A947-70E740481C1C}">
                <a14:useLocalDpi xmlns:a14="http://schemas.microsoft.com/office/drawing/2010/main"/>
              </a:ext>
            </a:extLst>
          </a:blip>
          <a:srcRect r="-10319" b="-416"/>
          <a:stretch>
            <a:fillRect/>
          </a:stretch>
        </p:blipFill>
        <p:spPr bwMode="auto">
          <a:xfrm>
            <a:off x="0" y="990600"/>
            <a:ext cx="4275138" cy="575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2"/>
          <p:cNvSpPr>
            <a:spLocks noGrp="1" noChangeArrowheads="1"/>
          </p:cNvSpPr>
          <p:nvPr>
            <p:ph type="title" idx="4294967295"/>
          </p:nvPr>
        </p:nvSpPr>
        <p:spPr>
          <a:xfrm>
            <a:off x="611188" y="765175"/>
            <a:ext cx="3051175" cy="509588"/>
          </a:xfrm>
          <a:noFill/>
        </p:spPr>
        <p:txBody>
          <a:bodyPr/>
          <a:lstStyle/>
          <a:p>
            <a:pPr eaLnBrk="1" hangingPunct="1"/>
            <a:r>
              <a:rPr lang="de-CH">
                <a:solidFill>
                  <a:schemeClr val="tx1"/>
                </a:solidFill>
                <a:cs typeface="ＭＳ Ｐゴシック" charset="0"/>
              </a:rPr>
              <a:t>Federkleid</a:t>
            </a:r>
            <a:endParaRPr lang="de-CH">
              <a:cs typeface="ＭＳ Ｐゴシック" charset="0"/>
            </a:endParaRPr>
          </a:p>
        </p:txBody>
      </p:sp>
      <p:sp>
        <p:nvSpPr>
          <p:cNvPr id="23556" name="Rectangle 5"/>
          <p:cNvSpPr>
            <a:spLocks noChangeArrowheads="1"/>
          </p:cNvSpPr>
          <p:nvPr/>
        </p:nvSpPr>
        <p:spPr bwMode="auto">
          <a:xfrm>
            <a:off x="2005013" y="196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pic>
        <p:nvPicPr>
          <p:cNvPr id="23557" name="Picture 7" descr="wi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flipH="1">
            <a:off x="4419600" y="692150"/>
            <a:ext cx="4724400" cy="343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6097588" y="8985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pic>
        <p:nvPicPr>
          <p:cNvPr id="23559" name="Picture 8" descr="gaga"/>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495800" y="2811463"/>
            <a:ext cx="4833938" cy="404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Line 19"/>
          <p:cNvSpPr>
            <a:spLocks noChangeShapeType="1"/>
          </p:cNvSpPr>
          <p:nvPr/>
        </p:nvSpPr>
        <p:spPr bwMode="auto">
          <a:xfrm>
            <a:off x="6324600" y="3962400"/>
            <a:ext cx="0" cy="6858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23561" name="Line 23"/>
          <p:cNvSpPr>
            <a:spLocks noChangeShapeType="1"/>
          </p:cNvSpPr>
          <p:nvPr/>
        </p:nvSpPr>
        <p:spPr bwMode="auto">
          <a:xfrm rot="603641">
            <a:off x="7620000" y="3733800"/>
            <a:ext cx="0" cy="16002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23562" name="Line 31"/>
          <p:cNvSpPr>
            <a:spLocks noChangeShapeType="1"/>
          </p:cNvSpPr>
          <p:nvPr/>
        </p:nvSpPr>
        <p:spPr bwMode="auto">
          <a:xfrm>
            <a:off x="5486400" y="4495800"/>
            <a:ext cx="167640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23563" name="Line 32"/>
          <p:cNvSpPr>
            <a:spLocks noChangeShapeType="1"/>
          </p:cNvSpPr>
          <p:nvPr/>
        </p:nvSpPr>
        <p:spPr bwMode="auto">
          <a:xfrm rot="-2862190">
            <a:off x="5562600" y="3276600"/>
            <a:ext cx="167640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23564" name="Line 33"/>
          <p:cNvSpPr>
            <a:spLocks noChangeShapeType="1"/>
          </p:cNvSpPr>
          <p:nvPr/>
        </p:nvSpPr>
        <p:spPr bwMode="auto">
          <a:xfrm rot="10558462">
            <a:off x="7381875" y="3370263"/>
            <a:ext cx="6858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23565" name="Line 34"/>
          <p:cNvSpPr>
            <a:spLocks noChangeShapeType="1"/>
          </p:cNvSpPr>
          <p:nvPr/>
        </p:nvSpPr>
        <p:spPr bwMode="auto">
          <a:xfrm rot="9539613">
            <a:off x="7285038" y="5272088"/>
            <a:ext cx="727075" cy="4048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23566" name="Rectangle 3"/>
          <p:cNvSpPr>
            <a:spLocks noChangeArrowheads="1"/>
          </p:cNvSpPr>
          <p:nvPr/>
        </p:nvSpPr>
        <p:spPr bwMode="auto">
          <a:xfrm>
            <a:off x="539750" y="1268413"/>
            <a:ext cx="4114800"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de-CH" sz="2400"/>
              <a:t>Spannweite von ca. 95 cm </a:t>
            </a:r>
          </a:p>
          <a:p>
            <a:pPr marL="38122225" lvl="2" indent="-50787300">
              <a:spcBef>
                <a:spcPct val="20000"/>
              </a:spcBef>
            </a:pPr>
            <a:r>
              <a:rPr lang="de-CH" sz="2000">
                <a:solidFill>
                  <a:srgbClr val="456B8F"/>
                </a:solidFill>
                <a:cs typeface="Arial" charset="0"/>
              </a:rPr>
              <a:t>	</a:t>
            </a:r>
          </a:p>
        </p:txBody>
      </p:sp>
      <p:sp>
        <p:nvSpPr>
          <p:cNvPr id="23567" name="Line 37"/>
          <p:cNvSpPr>
            <a:spLocks noChangeShapeType="1"/>
          </p:cNvSpPr>
          <p:nvPr/>
        </p:nvSpPr>
        <p:spPr bwMode="auto">
          <a:xfrm rot="-10792437">
            <a:off x="8229600" y="5562600"/>
            <a:ext cx="687388" cy="4016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23568" name="Line 39"/>
          <p:cNvSpPr>
            <a:spLocks noChangeShapeType="1"/>
          </p:cNvSpPr>
          <p:nvPr/>
        </p:nvSpPr>
        <p:spPr bwMode="auto">
          <a:xfrm rot="-599420">
            <a:off x="8299450" y="2298700"/>
            <a:ext cx="0" cy="34290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Bild 1" descr="DSC02986.JPG"/>
          <p:cNvSpPr>
            <a:spLocks noChangeAspect="1"/>
          </p:cNvSpPr>
          <p:nvPr/>
        </p:nvSpPr>
        <p:spPr bwMode="auto">
          <a:xfrm>
            <a:off x="1187450" y="692150"/>
            <a:ext cx="7956550"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15715" name="Picture 8" descr="DSC05239"/>
          <p:cNvSpPr>
            <a:spLocks noChangeAspect="1" noChangeArrowheads="1"/>
          </p:cNvSpPr>
          <p:nvPr/>
        </p:nvSpPr>
        <p:spPr bwMode="auto">
          <a:xfrm>
            <a:off x="1322388" y="692150"/>
            <a:ext cx="7848600"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15716" name="Picture 8" descr="DSC05239"/>
          <p:cNvSpPr>
            <a:spLocks noChangeAspect="1" noChangeArrowheads="1"/>
          </p:cNvSpPr>
          <p:nvPr/>
        </p:nvSpPr>
        <p:spPr bwMode="auto">
          <a:xfrm>
            <a:off x="1295400" y="682625"/>
            <a:ext cx="7848600"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62146" name="Rectangle 2"/>
          <p:cNvSpPr>
            <a:spLocks noGrp="1" noChangeArrowheads="1"/>
          </p:cNvSpPr>
          <p:nvPr>
            <p:ph type="title" idx="4294967295"/>
          </p:nvPr>
        </p:nvSpPr>
        <p:spPr>
          <a:xfrm>
            <a:off x="-36512" y="-27384"/>
            <a:ext cx="9216000" cy="788400"/>
          </a:xfrm>
          <a:solidFill>
            <a:srgbClr val="C1C5D4"/>
          </a:solidFill>
          <a:ln>
            <a:miter lim="800000"/>
            <a:headEnd/>
            <a:tailEnd/>
          </a:ln>
          <a:effectLst>
            <a:softEdge rad="25400"/>
          </a:effectLst>
          <a:extLst/>
        </p:spPr>
        <p:txBody>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r>
              <a:rPr lang="de-CH" sz="3200">
                <a:latin typeface="Arial Black" charset="0"/>
                <a:cs typeface="Arial" charset="0"/>
              </a:rPr>
              <a:t>Übergangsbereiche Wald-Kulturland</a:t>
            </a:r>
            <a:endParaRPr lang="de-CH" sz="3200">
              <a:solidFill>
                <a:srgbClr val="000000"/>
              </a:solidFill>
              <a:latin typeface="Arial Black" charset="0"/>
              <a:cs typeface="Arial" charset="0"/>
            </a:endParaRPr>
          </a:p>
        </p:txBody>
      </p:sp>
      <p:sp>
        <p:nvSpPr>
          <p:cNvPr id="115720" name="Rectangle 3"/>
          <p:cNvSpPr>
            <a:spLocks noGrp="1" noChangeArrowheads="1"/>
          </p:cNvSpPr>
          <p:nvPr>
            <p:ph type="body" idx="4294967295"/>
          </p:nvPr>
        </p:nvSpPr>
        <p:spPr>
          <a:xfrm>
            <a:off x="457200" y="1600200"/>
            <a:ext cx="8229600" cy="4824413"/>
          </a:xfrm>
          <a:noFill/>
        </p:spPr>
        <p:txBody>
          <a:bodyPr/>
          <a:lstStyle/>
          <a:p>
            <a:pPr eaLnBrk="1" hangingPunct="1">
              <a:lnSpc>
                <a:spcPct val="90000"/>
              </a:lnSpc>
              <a:buFontTx/>
              <a:buNone/>
            </a:pPr>
            <a:r>
              <a:rPr lang="de-CH" sz="2800">
                <a:cs typeface="Arial" charset="0"/>
              </a:rPr>
              <a:t>	</a:t>
            </a:r>
          </a:p>
        </p:txBody>
      </p:sp>
      <p:sp>
        <p:nvSpPr>
          <p:cNvPr id="115721" name="Rectangle 4"/>
          <p:cNvSpPr>
            <a:spLocks noChangeArrowheads="1"/>
          </p:cNvSpPr>
          <p:nvPr/>
        </p:nvSpPr>
        <p:spPr bwMode="auto">
          <a:xfrm>
            <a:off x="2005013" y="196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sp>
        <p:nvSpPr>
          <p:cNvPr id="115722" name="Text Box 5"/>
          <p:cNvSpPr txBox="1">
            <a:spLocks noChangeArrowheads="1"/>
          </p:cNvSpPr>
          <p:nvPr/>
        </p:nvSpPr>
        <p:spPr bwMode="auto">
          <a:xfrm>
            <a:off x="1447800" y="5867400"/>
            <a:ext cx="640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spcBef>
                <a:spcPct val="50000"/>
              </a:spcBef>
            </a:pPr>
            <a:r>
              <a:rPr lang="de-DE" sz="1800">
                <a:latin typeface="ヒラギノ角ゴ Pro W3" charset="0"/>
                <a:cs typeface="Arial" charset="0"/>
              </a:rPr>
              <a:t/>
            </a:r>
            <a:endParaRPr lang="de-DE" sz="1800">
              <a:cs typeface="Arial" charset="0"/>
            </a:endParaRPr>
          </a:p>
        </p:txBody>
      </p:sp>
      <p:sp>
        <p:nvSpPr>
          <p:cNvPr id="262151" name="Text Box 7"/>
          <p:cNvSpPr txBox="1">
            <a:spLocks noChangeArrowheads="1"/>
          </p:cNvSpPr>
          <p:nvPr/>
        </p:nvSpPr>
        <p:spPr bwMode="auto">
          <a:xfrm>
            <a:off x="-36512" y="6096983"/>
            <a:ext cx="9216000" cy="788400"/>
          </a:xfrm>
          <a:prstGeom prst="rect">
            <a:avLst/>
          </a:prstGeom>
          <a:solidFill>
            <a:srgbClr val="C1C5D4"/>
          </a:solidFill>
          <a:ln>
            <a:noFill/>
          </a:ln>
          <a:effectLst>
            <a:outerShdw blurRad="63500" dist="38099" dir="2700000" algn="ctr" rotWithShape="0">
              <a:schemeClr val="bg2">
                <a:alpha val="74998"/>
              </a:schemeClr>
            </a:outerShdw>
            <a:softEdge rad="25400"/>
          </a:effectLst>
          <a:extLst/>
        </p:spPr>
        <p:txBody>
          <a:bodyPr>
            <a:spAutoFit/>
          </a:bodyPr>
          <a:lstStyle/>
          <a:p>
            <a:pPr>
              <a:spcBef>
                <a:spcPct val="50000"/>
              </a:spcBef>
              <a:defRPr/>
            </a:pPr>
            <a:r>
              <a:rPr lang="de-DE" sz="2600">
                <a:ea typeface="Arial" charset="0"/>
                <a:cs typeface="Arial" charset="0"/>
              </a:rPr>
              <a:t>Buntbrachen als Vernetzung</a:t>
            </a:r>
          </a:p>
        </p:txBody>
      </p:sp>
      <p:pic>
        <p:nvPicPr>
          <p:cNvPr id="115726" name="Bild 9" descr="DSC0324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906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Bild 1" descr="DSC03171.JPG"/>
          <p:cNvSpPr>
            <a:spLocks noChangeAspect="1"/>
          </p:cNvSpPr>
          <p:nvPr/>
        </p:nvSpPr>
        <p:spPr bwMode="auto">
          <a:xfrm>
            <a:off x="1187450" y="692150"/>
            <a:ext cx="7956550"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17763" name="Picture 11" descr="Unbenannt2 Kopie"/>
          <p:cNvSpPr>
            <a:spLocks noChangeAspect="1" noChangeArrowheads="1"/>
          </p:cNvSpPr>
          <p:nvPr/>
        </p:nvSpPr>
        <p:spPr bwMode="auto">
          <a:xfrm>
            <a:off x="1316038" y="692150"/>
            <a:ext cx="7848600"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17764" name="Picture 11" descr="Unbenannt2 Kopie"/>
          <p:cNvSpPr>
            <a:spLocks noChangeAspect="1" noChangeArrowheads="1"/>
          </p:cNvSpPr>
          <p:nvPr/>
        </p:nvSpPr>
        <p:spPr bwMode="auto">
          <a:xfrm>
            <a:off x="1295400" y="685800"/>
            <a:ext cx="7848600"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59427" name="Rectangle 2"/>
          <p:cNvSpPr>
            <a:spLocks noGrp="1" noChangeArrowheads="1"/>
          </p:cNvSpPr>
          <p:nvPr>
            <p:ph type="title" idx="4294967295"/>
          </p:nvPr>
        </p:nvSpPr>
        <p:spPr>
          <a:xfrm>
            <a:off x="-36512" y="-27384"/>
            <a:ext cx="9216000" cy="788400"/>
          </a:xfrm>
          <a:solidFill>
            <a:srgbClr val="A67C5A"/>
          </a:solidFill>
          <a:ln>
            <a:miter lim="800000"/>
            <a:headEnd/>
            <a:tailEnd/>
          </a:ln>
          <a:effectLst>
            <a:softEdge rad="25400"/>
          </a:effectLst>
          <a:extLst/>
        </p:spPr>
        <p:txBody>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r>
              <a:rPr lang="de-CH" sz="3200">
                <a:latin typeface="Arial Black" charset="0"/>
                <a:cs typeface="Arial" charset="0"/>
              </a:rPr>
              <a:t>Übergangsbereiche Wald-Kulturland</a:t>
            </a:r>
            <a:endParaRPr lang="de-CH" sz="3200">
              <a:solidFill>
                <a:srgbClr val="000000"/>
              </a:solidFill>
              <a:latin typeface="Arial Black" charset="0"/>
              <a:cs typeface="Arial" charset="0"/>
            </a:endParaRPr>
          </a:p>
        </p:txBody>
      </p:sp>
      <p:sp>
        <p:nvSpPr>
          <p:cNvPr id="117768" name="Rectangle 3"/>
          <p:cNvSpPr>
            <a:spLocks noGrp="1" noChangeArrowheads="1"/>
          </p:cNvSpPr>
          <p:nvPr>
            <p:ph type="body" idx="4294967295"/>
          </p:nvPr>
        </p:nvSpPr>
        <p:spPr>
          <a:xfrm>
            <a:off x="457200" y="1600200"/>
            <a:ext cx="8229600" cy="4824413"/>
          </a:xfrm>
          <a:noFill/>
        </p:spPr>
        <p:txBody>
          <a:bodyPr/>
          <a:lstStyle/>
          <a:p>
            <a:pPr eaLnBrk="1" hangingPunct="1">
              <a:lnSpc>
                <a:spcPct val="90000"/>
              </a:lnSpc>
              <a:buFontTx/>
              <a:buNone/>
            </a:pPr>
            <a:r>
              <a:rPr lang="de-CH" sz="2800">
                <a:cs typeface="Arial" charset="0"/>
              </a:rPr>
              <a:t>	</a:t>
            </a:r>
          </a:p>
        </p:txBody>
      </p:sp>
      <p:sp>
        <p:nvSpPr>
          <p:cNvPr id="117769" name="Rectangle 5"/>
          <p:cNvSpPr>
            <a:spLocks noChangeArrowheads="1"/>
          </p:cNvSpPr>
          <p:nvPr/>
        </p:nvSpPr>
        <p:spPr bwMode="auto">
          <a:xfrm>
            <a:off x="2005013" y="196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sp>
        <p:nvSpPr>
          <p:cNvPr id="117770" name="Text Box 6"/>
          <p:cNvSpPr txBox="1">
            <a:spLocks noChangeArrowheads="1"/>
          </p:cNvSpPr>
          <p:nvPr/>
        </p:nvSpPr>
        <p:spPr bwMode="auto">
          <a:xfrm>
            <a:off x="1447800" y="5867400"/>
            <a:ext cx="640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spcBef>
                <a:spcPct val="50000"/>
              </a:spcBef>
            </a:pPr>
            <a:r>
              <a:rPr lang="de-DE" sz="1800">
                <a:latin typeface="ヒラギノ角ゴ Pro W3" charset="0"/>
                <a:cs typeface="Arial" charset="0"/>
              </a:rPr>
              <a:t/>
            </a:r>
            <a:endParaRPr lang="de-DE" sz="1800">
              <a:cs typeface="Arial" charset="0"/>
            </a:endParaRPr>
          </a:p>
        </p:txBody>
      </p:sp>
      <p:sp>
        <p:nvSpPr>
          <p:cNvPr id="359431" name="Text Box 7"/>
          <p:cNvSpPr txBox="1">
            <a:spLocks noChangeArrowheads="1"/>
          </p:cNvSpPr>
          <p:nvPr/>
        </p:nvSpPr>
        <p:spPr bwMode="auto">
          <a:xfrm>
            <a:off x="-36512" y="6096984"/>
            <a:ext cx="9216000" cy="788400"/>
          </a:xfrm>
          <a:prstGeom prst="rect">
            <a:avLst/>
          </a:prstGeom>
          <a:solidFill>
            <a:srgbClr val="A67C5A"/>
          </a:solidFill>
          <a:ln>
            <a:noFill/>
          </a:ln>
          <a:effectLst>
            <a:softEdge rad="25400"/>
          </a:effectLst>
        </p:spPr>
        <p:txBody>
          <a:bodyPr>
            <a:spAutoFit/>
          </a:bodyPr>
          <a:lstStyle/>
          <a:p>
            <a:pPr>
              <a:spcBef>
                <a:spcPct val="50000"/>
              </a:spcBef>
              <a:defRPr/>
            </a:pPr>
            <a:r>
              <a:rPr lang="de-DE" sz="2600">
                <a:ea typeface="Arial" charset="0"/>
                <a:cs typeface="Arial" charset="0"/>
              </a:rPr>
              <a:t>Kleinstrukturen</a:t>
            </a:r>
          </a:p>
        </p:txBody>
      </p:sp>
      <p:sp>
        <p:nvSpPr>
          <p:cNvPr id="117774" name="Rechteck 10"/>
          <p:cNvSpPr>
            <a:spLocks noChangeArrowheads="1"/>
          </p:cNvSpPr>
          <p:nvPr/>
        </p:nvSpPr>
        <p:spPr bwMode="auto">
          <a:xfrm>
            <a:off x="0" y="990600"/>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CH" sz="2400" b="1"/>
              <a:t>Kleinstrukturen, Buschzonen und Nisthöhlen</a:t>
            </a:r>
          </a:p>
        </p:txBody>
      </p:sp>
      <p:pic>
        <p:nvPicPr>
          <p:cNvPr id="117775" name="Bild 8" descr="DSC03187.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76400"/>
            <a:ext cx="4495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6" name="Bild 9" descr="DSC02878.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72000" y="1676400"/>
            <a:ext cx="457041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7" name="Bild 1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800600" y="5437188"/>
            <a:ext cx="2133600"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8" name="Bild 12"/>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7239000" y="5430838"/>
            <a:ext cx="1905000"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idx="4294967295"/>
          </p:nvPr>
        </p:nvSpPr>
        <p:spPr>
          <a:noFill/>
        </p:spPr>
        <p:txBody>
          <a:bodyPr/>
          <a:lstStyle/>
          <a:p>
            <a:pPr eaLnBrk="1" hangingPunct="1"/>
            <a:r>
              <a:rPr lang="de-CH" sz="3200">
                <a:cs typeface="ＭＳ Ｐゴシック" charset="0"/>
              </a:rPr>
              <a:t>Schutzmassnahmen Waldohreule</a:t>
            </a:r>
          </a:p>
        </p:txBody>
      </p:sp>
      <p:sp>
        <p:nvSpPr>
          <p:cNvPr id="119811" name="Rectangle 3"/>
          <p:cNvSpPr>
            <a:spLocks noGrp="1" noChangeArrowheads="1"/>
          </p:cNvSpPr>
          <p:nvPr>
            <p:ph type="body" idx="4294967295"/>
          </p:nvPr>
        </p:nvSpPr>
        <p:spPr>
          <a:xfrm>
            <a:off x="457200" y="1728788"/>
            <a:ext cx="3886200" cy="4824412"/>
          </a:xfrm>
        </p:spPr>
        <p:txBody>
          <a:bodyPr/>
          <a:lstStyle/>
          <a:p>
            <a:pPr marL="0" indent="0" eaLnBrk="1" hangingPunct="1">
              <a:lnSpc>
                <a:spcPct val="90000"/>
              </a:lnSpc>
              <a:buFontTx/>
              <a:buNone/>
            </a:pPr>
            <a:r>
              <a:rPr lang="de-CH">
                <a:cs typeface="Arial" charset="0"/>
              </a:rPr>
              <a:t>Schaffen von Übergangsbereichen Wald-Kulturland mit lichten Waldbereichen und einem gut strukturierten Kulturland mit Hecken, Hochstammobstgärten, extensiven Wiesen und Buntbrachen </a:t>
            </a:r>
          </a:p>
          <a:p>
            <a:pPr marL="0" indent="0" eaLnBrk="1" hangingPunct="1">
              <a:lnSpc>
                <a:spcPct val="90000"/>
              </a:lnSpc>
              <a:buFontTx/>
              <a:buNone/>
            </a:pPr>
            <a:endParaRPr lang="de-CH">
              <a:cs typeface="Arial" charset="0"/>
            </a:endParaRPr>
          </a:p>
          <a:p>
            <a:pPr marL="0" indent="0" eaLnBrk="1" hangingPunct="1">
              <a:lnSpc>
                <a:spcPct val="90000"/>
              </a:lnSpc>
              <a:buFontTx/>
              <a:buNone/>
            </a:pPr>
            <a:r>
              <a:rPr lang="de-CH">
                <a:cs typeface="Arial" charset="0"/>
              </a:rPr>
              <a:t>Einsatz von Pestiziden stark reduzieren</a:t>
            </a:r>
          </a:p>
          <a:p>
            <a:pPr marL="0" indent="0" algn="ctr" eaLnBrk="1" hangingPunct="1">
              <a:lnSpc>
                <a:spcPct val="90000"/>
              </a:lnSpc>
              <a:buFontTx/>
              <a:buNone/>
            </a:pPr>
            <a:r>
              <a:rPr lang="de-CH" sz="2000">
                <a:cs typeface="Arial" charset="0"/>
              </a:rPr>
              <a:t>	</a:t>
            </a:r>
          </a:p>
        </p:txBody>
      </p:sp>
      <p:sp>
        <p:nvSpPr>
          <p:cNvPr id="119812" name="Rectangle 4"/>
          <p:cNvSpPr>
            <a:spLocks noChangeArrowheads="1"/>
          </p:cNvSpPr>
          <p:nvPr/>
        </p:nvSpPr>
        <p:spPr bwMode="auto">
          <a:xfrm>
            <a:off x="2005013" y="196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pic>
        <p:nvPicPr>
          <p:cNvPr id="119813" name="Bild 4" descr="WAO007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81600" y="1752600"/>
            <a:ext cx="3962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Picture 15" descr="Fusseuele"/>
          <p:cNvSpPr>
            <a:spLocks noChangeAspect="1" noChangeArrowheads="1"/>
          </p:cNvSpPr>
          <p:nvPr/>
        </p:nvSpPr>
        <p:spPr bwMode="auto">
          <a:xfrm>
            <a:off x="0" y="3146425"/>
            <a:ext cx="7467600" cy="351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21859" name="Picture 22" descr="Fusseuele"/>
          <p:cNvSpPr>
            <a:spLocks noChangeAspect="1" noChangeArrowheads="1"/>
          </p:cNvSpPr>
          <p:nvPr/>
        </p:nvSpPr>
        <p:spPr bwMode="auto">
          <a:xfrm flipH="1">
            <a:off x="6646863" y="3448050"/>
            <a:ext cx="2497137"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21860" name="Picture 23" descr="Fusseuele"/>
          <p:cNvSpPr>
            <a:spLocks noChangeAspect="1" noChangeArrowheads="1"/>
          </p:cNvSpPr>
          <p:nvPr/>
        </p:nvSpPr>
        <p:spPr bwMode="auto">
          <a:xfrm flipH="1">
            <a:off x="4953000" y="4152900"/>
            <a:ext cx="249713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pic>
        <p:nvPicPr>
          <p:cNvPr id="121861" name="Bild 1" descr="Logo SVS Transparent.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35825" y="5397500"/>
            <a:ext cx="1800225"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2" name="Bild 3" descr="DSC04463 Kopi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7200" y="685800"/>
            <a:ext cx="98298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3" name="Textfeld 10"/>
          <p:cNvSpPr txBox="1">
            <a:spLocks noChangeArrowheads="1"/>
          </p:cNvSpPr>
          <p:nvPr/>
        </p:nvSpPr>
        <p:spPr bwMode="auto">
          <a:xfrm>
            <a:off x="3657600" y="2092325"/>
            <a:ext cx="5334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284163" algn="l"/>
              </a:tabLst>
              <a:defRPr sz="2700">
                <a:solidFill>
                  <a:schemeClr val="tx1"/>
                </a:solidFill>
                <a:latin typeface="Arial" charset="0"/>
                <a:ea typeface="ＭＳ Ｐゴシック" charset="0"/>
                <a:cs typeface="ＭＳ Ｐゴシック" charset="0"/>
              </a:defRPr>
            </a:lvl1pPr>
            <a:lvl2pPr marL="37931725" indent="-37474525" eaLnBrk="0" hangingPunct="0">
              <a:tabLst>
                <a:tab pos="284163" algn="l"/>
              </a:tabLst>
              <a:defRPr sz="2700">
                <a:solidFill>
                  <a:schemeClr val="tx1"/>
                </a:solidFill>
                <a:latin typeface="Arial" charset="0"/>
                <a:ea typeface="ＭＳ Ｐゴシック" charset="0"/>
                <a:cs typeface="ＭＳ Ｐゴシック" charset="0"/>
              </a:defRPr>
            </a:lvl2pPr>
            <a:lvl3pPr eaLnBrk="0" hangingPunct="0">
              <a:tabLst>
                <a:tab pos="284163" algn="l"/>
              </a:tabLst>
              <a:defRPr sz="2700">
                <a:solidFill>
                  <a:schemeClr val="tx1"/>
                </a:solidFill>
                <a:latin typeface="Arial" charset="0"/>
                <a:ea typeface="ＭＳ Ｐゴシック" charset="0"/>
                <a:cs typeface="ＭＳ Ｐゴシック" charset="0"/>
              </a:defRPr>
            </a:lvl3pPr>
            <a:lvl4pPr eaLnBrk="0" hangingPunct="0">
              <a:tabLst>
                <a:tab pos="284163" algn="l"/>
              </a:tabLst>
              <a:defRPr sz="2700">
                <a:solidFill>
                  <a:schemeClr val="tx1"/>
                </a:solidFill>
                <a:latin typeface="Arial" charset="0"/>
                <a:ea typeface="ＭＳ Ｐゴシック" charset="0"/>
                <a:cs typeface="ＭＳ Ｐゴシック" charset="0"/>
              </a:defRPr>
            </a:lvl4pPr>
            <a:lvl5pPr eaLnBrk="0" hangingPunct="0">
              <a:tabLst>
                <a:tab pos="284163" algn="l"/>
              </a:tabLst>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tabLst>
                <a:tab pos="284163" algn="l"/>
              </a:tabLs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tabLst>
                <a:tab pos="284163" algn="l"/>
              </a:tabLs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tabLst>
                <a:tab pos="284163" algn="l"/>
              </a:tabLs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tabLst>
                <a:tab pos="284163" algn="l"/>
              </a:tabLst>
              <a:defRPr sz="2700">
                <a:solidFill>
                  <a:schemeClr val="tx1"/>
                </a:solidFill>
                <a:latin typeface="Arial" charset="0"/>
                <a:ea typeface="ＭＳ Ｐゴシック" charset="0"/>
                <a:cs typeface="ＭＳ Ｐゴシック" charset="0"/>
              </a:defRPr>
            </a:lvl9pPr>
          </a:lstStyle>
          <a:p>
            <a:pPr eaLnBrk="1" hangingPunct="1"/>
            <a:r>
              <a:rPr lang="de-CH" sz="2800" dirty="0" smtClean="0">
                <a:solidFill>
                  <a:srgbClr val="FFFF00"/>
                </a:solidFill>
                <a:latin typeface="Arial Black" charset="0"/>
                <a:cs typeface="Arial" charset="0"/>
              </a:rPr>
              <a:t>BirdLife </a:t>
            </a:r>
            <a:r>
              <a:rPr lang="de-CH" sz="2800" dirty="0">
                <a:solidFill>
                  <a:srgbClr val="FFFF00"/>
                </a:solidFill>
                <a:latin typeface="Arial Black" charset="0"/>
                <a:cs typeface="Arial" charset="0"/>
              </a:rPr>
              <a:t>Schweiz dankt Ihnen für Ihre Aufmerksamkeit </a:t>
            </a:r>
          </a:p>
          <a:p>
            <a:pPr eaLnBrk="1" hangingPunct="1"/>
            <a:r>
              <a:rPr lang="de-CH" sz="2800" dirty="0">
                <a:solidFill>
                  <a:srgbClr val="FFFF00"/>
                </a:solidFill>
                <a:latin typeface="Arial Black" charset="0"/>
                <a:cs typeface="Arial" charset="0"/>
              </a:rPr>
              <a:t>und für Ihren Einsatz zur </a:t>
            </a:r>
            <a:r>
              <a:rPr lang="de-CH" dirty="0">
                <a:solidFill>
                  <a:srgbClr val="FFFF00"/>
                </a:solidFill>
                <a:latin typeface="Arial Black" charset="0"/>
                <a:cs typeface="Arial" charset="0"/>
              </a:rPr>
              <a:t>Schaffung von Übergangsbereichen        Wald-Kulturland für die Waldohreule und viele </a:t>
            </a:r>
          </a:p>
          <a:p>
            <a:pPr eaLnBrk="1" hangingPunct="1"/>
            <a:r>
              <a:rPr lang="de-CH" dirty="0">
                <a:solidFill>
                  <a:srgbClr val="FFFF00"/>
                </a:solidFill>
                <a:latin typeface="Arial Black" charset="0"/>
                <a:cs typeface="Arial" charset="0"/>
              </a:rPr>
              <a:t>andere Arten.</a:t>
            </a:r>
          </a:p>
          <a:p>
            <a:pPr eaLnBrk="1" hangingPunct="1"/>
            <a:endParaRPr lang="de-CH" b="1" dirty="0">
              <a:solidFill>
                <a:srgbClr val="FFFF00"/>
              </a:solidFill>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152400" y="762000"/>
            <a:ext cx="8229600" cy="509588"/>
          </a:xfrm>
          <a:noFill/>
        </p:spPr>
        <p:txBody>
          <a:bodyPr/>
          <a:lstStyle/>
          <a:p>
            <a:pPr eaLnBrk="1" hangingPunct="1"/>
            <a:r>
              <a:rPr lang="de-CH">
                <a:solidFill>
                  <a:schemeClr val="tx1"/>
                </a:solidFill>
                <a:cs typeface="ＭＳ Ｐゴシック" charset="0"/>
              </a:rPr>
              <a:t>Federkleid als Jagdvorteil</a:t>
            </a:r>
            <a:endParaRPr lang="de-CH">
              <a:cs typeface="ＭＳ Ｐゴシック" charset="0"/>
            </a:endParaRPr>
          </a:p>
        </p:txBody>
      </p:sp>
      <p:sp>
        <p:nvSpPr>
          <p:cNvPr id="25603" name="Rectangle 3"/>
          <p:cNvSpPr>
            <a:spLocks noGrp="1" noChangeArrowheads="1"/>
          </p:cNvSpPr>
          <p:nvPr>
            <p:ph type="body" idx="4294967295"/>
          </p:nvPr>
        </p:nvSpPr>
        <p:spPr>
          <a:xfrm>
            <a:off x="457200" y="1600200"/>
            <a:ext cx="8229600" cy="4824413"/>
          </a:xfrm>
          <a:noFill/>
        </p:spPr>
        <p:txBody>
          <a:bodyPr/>
          <a:lstStyle/>
          <a:p>
            <a:pPr eaLnBrk="1" hangingPunct="1">
              <a:lnSpc>
                <a:spcPct val="90000"/>
              </a:lnSpc>
            </a:pPr>
            <a:r>
              <a:rPr lang="de-CH">
                <a:solidFill>
                  <a:schemeClr val="tx1"/>
                </a:solidFill>
                <a:cs typeface="Arial" charset="0"/>
              </a:rPr>
              <a:t>Hakenkamm führt zu Mikroverwirbelungen der Luft, ebenso der samtige Flaum auf den Federn </a:t>
            </a:r>
          </a:p>
          <a:p>
            <a:pPr eaLnBrk="1" hangingPunct="1">
              <a:lnSpc>
                <a:spcPct val="90000"/>
              </a:lnSpc>
            </a:pPr>
            <a:r>
              <a:rPr lang="de-CH">
                <a:solidFill>
                  <a:schemeClr val="tx1"/>
                </a:solidFill>
                <a:cs typeface="Arial" charset="0"/>
              </a:rPr>
              <a:t>geräuschloser Flug, wichtig zur Beuteortung</a:t>
            </a:r>
          </a:p>
          <a:p>
            <a:pPr eaLnBrk="1" hangingPunct="1">
              <a:lnSpc>
                <a:spcPct val="90000"/>
              </a:lnSpc>
            </a:pPr>
            <a:r>
              <a:rPr lang="de-CH">
                <a:solidFill>
                  <a:schemeClr val="tx1"/>
                </a:solidFill>
                <a:cs typeface="Arial" charset="0"/>
              </a:rPr>
              <a:t>Jagderfolg dank Flugruhe trotz Fluggeschwindigkeit von nur 10 bis 15 kmh </a:t>
            </a:r>
          </a:p>
          <a:p>
            <a:pPr eaLnBrk="1" hangingPunct="1">
              <a:lnSpc>
                <a:spcPct val="90000"/>
              </a:lnSpc>
            </a:pPr>
            <a:endParaRPr lang="de-CH">
              <a:solidFill>
                <a:schemeClr val="tx1"/>
              </a:solidFill>
              <a:cs typeface="Arial" charset="0"/>
            </a:endParaRPr>
          </a:p>
          <a:p>
            <a:pPr eaLnBrk="1" hangingPunct="1">
              <a:lnSpc>
                <a:spcPct val="90000"/>
              </a:lnSpc>
            </a:pPr>
            <a:endParaRPr lang="de-CH">
              <a:solidFill>
                <a:schemeClr val="tx1"/>
              </a:solidFill>
              <a:cs typeface="Arial" charset="0"/>
            </a:endParaRPr>
          </a:p>
          <a:p>
            <a:pPr eaLnBrk="1" hangingPunct="1">
              <a:lnSpc>
                <a:spcPct val="90000"/>
              </a:lnSpc>
            </a:pPr>
            <a:endParaRPr lang="de-CH">
              <a:cs typeface="Arial" charset="0"/>
            </a:endParaRPr>
          </a:p>
          <a:p>
            <a:pPr marL="38122225" lvl="2" indent="-50787300" eaLnBrk="1" hangingPunct="1">
              <a:buFontTx/>
              <a:buNone/>
            </a:pPr>
            <a:r>
              <a:rPr lang="de-CH" sz="2000">
                <a:ea typeface="Arial" charset="0"/>
              </a:rPr>
              <a:t>	</a:t>
            </a:r>
          </a:p>
        </p:txBody>
      </p:sp>
      <p:sp>
        <p:nvSpPr>
          <p:cNvPr id="25604" name="Rectangle 5"/>
          <p:cNvSpPr>
            <a:spLocks noChangeArrowheads="1"/>
          </p:cNvSpPr>
          <p:nvPr/>
        </p:nvSpPr>
        <p:spPr bwMode="auto">
          <a:xfrm>
            <a:off x="2005013" y="196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sp>
        <p:nvSpPr>
          <p:cNvPr id="25605" name="Rectangle 6"/>
          <p:cNvSpPr>
            <a:spLocks noChangeArrowheads="1"/>
          </p:cNvSpPr>
          <p:nvPr/>
        </p:nvSpPr>
        <p:spPr bwMode="auto">
          <a:xfrm>
            <a:off x="6096000" y="838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pic>
        <p:nvPicPr>
          <p:cNvPr id="25606" name="Picture 8" descr="WaldOEule-KammH10-9Fo03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84550"/>
            <a:ext cx="6327775"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Oval 9" descr="0,,15860812_404,00"/>
          <p:cNvSpPr>
            <a:spLocks noChangeArrowheads="1"/>
          </p:cNvSpPr>
          <p:nvPr/>
        </p:nvSpPr>
        <p:spPr bwMode="auto">
          <a:xfrm>
            <a:off x="5486400" y="3505200"/>
            <a:ext cx="2590800" cy="1981200"/>
          </a:xfrm>
          <a:prstGeom prst="ellipse">
            <a:avLst/>
          </a:prstGeom>
          <a:blipFill dpi="0" rotWithShape="0">
            <a:blip r:embed="rId4" cstate="print">
              <a:extLst>
                <a:ext uri="{28A0092B-C50C-407E-A947-70E740481C1C}">
                  <a14:useLocalDpi xmlns:a14="http://schemas.microsoft.com/office/drawing/2010/main"/>
                </a:ext>
              </a:extLst>
            </a:blip>
            <a:srcRect/>
            <a:stretch>
              <a:fillRect/>
            </a:stretch>
          </a:blipFill>
          <a:ln w="9525">
            <a:solidFill>
              <a:schemeClr val="tx1"/>
            </a:solidFill>
            <a:round/>
            <a:headEnd/>
            <a:tailEnd/>
          </a:ln>
        </p:spPr>
        <p:txBody>
          <a:bodyPr wrap="none" anchor="ctr"/>
          <a:lstStyle/>
          <a:p>
            <a:pPr algn="ctr"/>
            <a:endParaRPr lang="de-DE" sz="1800">
              <a:cs typeface="Arial" charset="0"/>
            </a:endParaRPr>
          </a:p>
        </p:txBody>
      </p:sp>
      <p:sp>
        <p:nvSpPr>
          <p:cNvPr id="25608" name="Line 12"/>
          <p:cNvSpPr>
            <a:spLocks noChangeShapeType="1"/>
          </p:cNvSpPr>
          <p:nvPr/>
        </p:nvSpPr>
        <p:spPr bwMode="auto">
          <a:xfrm>
            <a:off x="1905000" y="4114800"/>
            <a:ext cx="35814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
          <p:cNvSpPr>
            <a:spLocks noChangeArrowheads="1"/>
          </p:cNvSpPr>
          <p:nvPr/>
        </p:nvSpPr>
        <p:spPr bwMode="auto">
          <a:xfrm>
            <a:off x="2005013" y="196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sp>
        <p:nvSpPr>
          <p:cNvPr id="27651" name="Rectangle 6"/>
          <p:cNvSpPr>
            <a:spLocks noChangeArrowheads="1"/>
          </p:cNvSpPr>
          <p:nvPr/>
        </p:nvSpPr>
        <p:spPr bwMode="auto">
          <a:xfrm>
            <a:off x="6096000" y="838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pic>
        <p:nvPicPr>
          <p:cNvPr id="27652" name="Bild 5" descr="IMG_294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8580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feld 6"/>
          <p:cNvSpPr txBox="1">
            <a:spLocks noChangeArrowheads="1"/>
          </p:cNvSpPr>
          <p:nvPr/>
        </p:nvSpPr>
        <p:spPr bwMode="auto">
          <a:xfrm>
            <a:off x="304800" y="914400"/>
            <a:ext cx="74676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Arial" charset="0"/>
                <a:ea typeface="ＭＳ Ｐゴシック" charset="0"/>
                <a:cs typeface="ＭＳ Ｐゴシック" charset="0"/>
              </a:defRPr>
            </a:lvl1pPr>
            <a:lvl2pPr marL="37931725" indent="-37474525" eaLnBrk="0" hangingPunct="0">
              <a:defRPr sz="2700">
                <a:solidFill>
                  <a:schemeClr val="tx1"/>
                </a:solidFill>
                <a:latin typeface="Arial" charset="0"/>
                <a:ea typeface="ＭＳ Ｐゴシック" charset="0"/>
                <a:cs typeface="ＭＳ Ｐゴシック" charset="0"/>
              </a:defRPr>
            </a:lvl2pPr>
            <a:lvl3pPr eaLnBrk="0" hangingPunct="0">
              <a:defRPr sz="2700">
                <a:solidFill>
                  <a:schemeClr val="tx1"/>
                </a:solidFill>
                <a:latin typeface="Arial" charset="0"/>
                <a:ea typeface="ＭＳ Ｐゴシック" charset="0"/>
                <a:cs typeface="ＭＳ Ｐゴシック" charset="0"/>
              </a:defRPr>
            </a:lvl3pPr>
            <a:lvl4pPr eaLnBrk="0" hangingPunct="0">
              <a:defRPr sz="2700">
                <a:solidFill>
                  <a:schemeClr val="tx1"/>
                </a:solidFill>
                <a:latin typeface="Arial" charset="0"/>
                <a:ea typeface="ＭＳ Ｐゴシック" charset="0"/>
                <a:cs typeface="ＭＳ Ｐゴシック" charset="0"/>
              </a:defRPr>
            </a:lvl4pPr>
            <a:lvl5pPr eaLnBrk="0" hangingPunct="0">
              <a:defRPr sz="27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700">
                <a:solidFill>
                  <a:schemeClr val="tx1"/>
                </a:solidFill>
                <a:latin typeface="Arial" charset="0"/>
                <a:ea typeface="ＭＳ Ｐゴシック" charset="0"/>
                <a:cs typeface="ＭＳ Ｐゴシック" charset="0"/>
              </a:defRPr>
            </a:lvl9pPr>
          </a:lstStyle>
          <a:p>
            <a:pPr eaLnBrk="1" hangingPunct="1"/>
            <a:r>
              <a:rPr lang="de-CH"/>
              <a:t>Lebensraum</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
          <p:cNvSpPr>
            <a:spLocks noChangeArrowheads="1"/>
          </p:cNvSpPr>
          <p:nvPr/>
        </p:nvSpPr>
        <p:spPr bwMode="auto">
          <a:xfrm>
            <a:off x="2005013" y="196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sp>
        <p:nvSpPr>
          <p:cNvPr id="29699" name="Rectangle 6"/>
          <p:cNvSpPr>
            <a:spLocks noChangeArrowheads="1"/>
          </p:cNvSpPr>
          <p:nvPr/>
        </p:nvSpPr>
        <p:spPr bwMode="auto">
          <a:xfrm>
            <a:off x="6096000" y="838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pic>
        <p:nvPicPr>
          <p:cNvPr id="29700" name="Bild 3" descr="DSC0303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85800"/>
            <a:ext cx="9144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p:cNvSpPr>
            <a:spLocks noChangeArrowheads="1"/>
          </p:cNvSpPr>
          <p:nvPr/>
        </p:nvSpPr>
        <p:spPr bwMode="auto">
          <a:xfrm>
            <a:off x="2005013" y="196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sp>
        <p:nvSpPr>
          <p:cNvPr id="31747" name="Rectangle 6"/>
          <p:cNvSpPr>
            <a:spLocks noChangeArrowheads="1"/>
          </p:cNvSpPr>
          <p:nvPr/>
        </p:nvSpPr>
        <p:spPr bwMode="auto">
          <a:xfrm>
            <a:off x="6096000" y="838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sz="1800">
              <a:cs typeface="Arial" charset="0"/>
            </a:endParaRPr>
          </a:p>
        </p:txBody>
      </p:sp>
      <p:pic>
        <p:nvPicPr>
          <p:cNvPr id="31748" name="Bild 5" descr="DSC03246.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858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Standarddesign">
  <a:themeElements>
    <a:clrScheme name="1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andard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blipFill dpi="0" rotWithShape="0">
          <a:blip xmlns:r="http://schemas.openxmlformats.org/officeDocument/2006/relationships" r:embed="rId1"/>
          <a:srcRect/>
          <a:stretch>
            <a:fillRect/>
          </a:stretch>
        </a:blip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wrap="none" anchor="ctr"/>
      <a:lstStyle>
        <a:defPPr>
          <a:defRPr sz="1800">
            <a:cs typeface="Arial" charset="0"/>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3167</Words>
  <Application>Microsoft Macintosh PowerPoint</Application>
  <PresentationFormat>Bildschirmpräsentation (4:3)</PresentationFormat>
  <Paragraphs>424</Paragraphs>
  <Slides>53</Slides>
  <Notes>53</Notes>
  <HiddenSlides>0</HiddenSlides>
  <MMClips>6</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53</vt:i4>
      </vt:variant>
    </vt:vector>
  </HeadingPairs>
  <TitlesOfParts>
    <vt:vector size="58" baseType="lpstr">
      <vt:lpstr>Arial</vt:lpstr>
      <vt:lpstr>ＭＳ Ｐゴシック</vt:lpstr>
      <vt:lpstr>Arial Black</vt:lpstr>
      <vt:lpstr>ヒラギノ角ゴ Pro W3</vt:lpstr>
      <vt:lpstr>1_Standarddesign</vt:lpstr>
      <vt:lpstr>Kennzeichen </vt:lpstr>
      <vt:lpstr>Übersicht</vt:lpstr>
      <vt:lpstr>Vogel des Jahres - wieso eigentlich?</vt:lpstr>
      <vt:lpstr>Kennzeichen </vt:lpstr>
      <vt:lpstr>Federkleid</vt:lpstr>
      <vt:lpstr>Federkleid als Jagdvorteil</vt:lpstr>
      <vt:lpstr>PowerPoint-Präsentation</vt:lpstr>
      <vt:lpstr>PowerPoint-Präsentation</vt:lpstr>
      <vt:lpstr>PowerPoint-Präsentation</vt:lpstr>
      <vt:lpstr>PowerPoint-Präsentation</vt:lpstr>
      <vt:lpstr>Mimik</vt:lpstr>
      <vt:lpstr>Kopfbewegungen</vt:lpstr>
      <vt:lpstr>Halswirbel und Kopf</vt:lpstr>
      <vt:lpstr>Kopfbewegungen</vt:lpstr>
      <vt:lpstr>Verwandschaft</vt:lpstr>
      <vt:lpstr>Verwandtschaft</vt:lpstr>
      <vt:lpstr>Verbreitung der Waldohreule weltweit</vt:lpstr>
      <vt:lpstr>Verbreitung in der Schweiz</vt:lpstr>
      <vt:lpstr>Ernährung </vt:lpstr>
      <vt:lpstr>Ernährung, </vt:lpstr>
      <vt:lpstr>Jagdverhalten</vt:lpstr>
      <vt:lpstr>Rufe der Waldohreule</vt:lpstr>
      <vt:lpstr>Fortpflanzung - Allgemeines</vt:lpstr>
      <vt:lpstr>Fortpflanzung – Paarung</vt:lpstr>
      <vt:lpstr>Fortpflanzung – Paarung </vt:lpstr>
      <vt:lpstr>Fortpflanzung - Nest</vt:lpstr>
      <vt:lpstr>Fortpflanzung - Brut, Gelege</vt:lpstr>
      <vt:lpstr>Brut</vt:lpstr>
      <vt:lpstr>PowerPoint-Präsentation</vt:lpstr>
      <vt:lpstr>PowerPoint-Präsentation</vt:lpstr>
      <vt:lpstr> Bruterfolg</vt:lpstr>
      <vt:lpstr>Natürliche Feinde</vt:lpstr>
      <vt:lpstr>Schlafplätze im Winter</vt:lpstr>
      <vt:lpstr>Gefährdung durch Freileitungen und Zäune</vt:lpstr>
      <vt:lpstr>Gefährdung Strassen- und Bahnverkehr</vt:lpstr>
      <vt:lpstr>Gefährdung durch Pestizide</vt:lpstr>
      <vt:lpstr>Lebensraumverlust durch Monokultur</vt:lpstr>
      <vt:lpstr>Lebensräume</vt:lpstr>
      <vt:lpstr>PowerPoint-Präsentation</vt:lpstr>
      <vt:lpstr>PowerPoint-Präsentation</vt:lpstr>
      <vt:lpstr>PowerPoint-Präsentation</vt:lpstr>
      <vt:lpstr>PowerPoint-Präsentation</vt:lpstr>
      <vt:lpstr>PowerPoint-Präsentation</vt:lpstr>
      <vt:lpstr>Übergangsbereiche Wald-Kulturland</vt:lpstr>
      <vt:lpstr>Übergangsbereiche Wald-Kulturland</vt:lpstr>
      <vt:lpstr>PowerPoint-Präsentation</vt:lpstr>
      <vt:lpstr>Übergangsbereiche Wald-Kulturland</vt:lpstr>
      <vt:lpstr> Übergangsbereiche Wald-Kulturland</vt:lpstr>
      <vt:lpstr>Übergangsbereiche Wald-Kulturland</vt:lpstr>
      <vt:lpstr>Übergangsbereiche Wald-Kulturland</vt:lpstr>
      <vt:lpstr>Übergangsbereiche Wald-Kulturland</vt:lpstr>
      <vt:lpstr>Schutzmassnahmen Waldohreule</vt:lpstr>
      <vt:lpstr>PowerPoint-Präsentation</vt:lpstr>
    </vt:vector>
  </TitlesOfParts>
  <Company>SVS 33</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SVS 33</dc:creator>
  <cp:lastModifiedBy>Stefan Bachmann</cp:lastModifiedBy>
  <cp:revision>243</cp:revision>
  <cp:lastPrinted>2013-07-22T09:08:50Z</cp:lastPrinted>
  <dcterms:created xsi:type="dcterms:W3CDTF">2014-01-14T08:45:17Z</dcterms:created>
  <dcterms:modified xsi:type="dcterms:W3CDTF">2020-02-03T14:15:01Z</dcterms:modified>
</cp:coreProperties>
</file>