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 id="2147483649" r:id="rId2"/>
  </p:sldMasterIdLst>
  <p:notesMasterIdLst>
    <p:notesMasterId r:id="rId49"/>
  </p:notesMasterIdLst>
  <p:handoutMasterIdLst>
    <p:handoutMasterId r:id="rId50"/>
  </p:handoutMasterIdLst>
  <p:sldIdLst>
    <p:sldId id="256" r:id="rId3"/>
    <p:sldId id="257" r:id="rId4"/>
    <p:sldId id="258" r:id="rId5"/>
    <p:sldId id="312" r:id="rId6"/>
    <p:sldId id="313" r:id="rId7"/>
    <p:sldId id="259" r:id="rId8"/>
    <p:sldId id="260" r:id="rId9"/>
    <p:sldId id="301" r:id="rId10"/>
    <p:sldId id="302" r:id="rId11"/>
    <p:sldId id="261" r:id="rId12"/>
    <p:sldId id="262" r:id="rId13"/>
    <p:sldId id="309" r:id="rId14"/>
    <p:sldId id="263" r:id="rId15"/>
    <p:sldId id="298" r:id="rId16"/>
    <p:sldId id="310" r:id="rId17"/>
    <p:sldId id="265" r:id="rId18"/>
    <p:sldId id="314" r:id="rId19"/>
    <p:sldId id="315" r:id="rId20"/>
    <p:sldId id="266" r:id="rId21"/>
    <p:sldId id="316" r:id="rId22"/>
    <p:sldId id="317" r:id="rId23"/>
    <p:sldId id="273" r:id="rId24"/>
    <p:sldId id="267" r:id="rId25"/>
    <p:sldId id="277" r:id="rId26"/>
    <p:sldId id="299" r:id="rId27"/>
    <p:sldId id="300" r:id="rId28"/>
    <p:sldId id="306" r:id="rId29"/>
    <p:sldId id="279" r:id="rId30"/>
    <p:sldId id="269" r:id="rId31"/>
    <p:sldId id="271" r:id="rId32"/>
    <p:sldId id="280" r:id="rId33"/>
    <p:sldId id="278" r:id="rId34"/>
    <p:sldId id="304" r:id="rId35"/>
    <p:sldId id="270" r:id="rId36"/>
    <p:sldId id="308" r:id="rId37"/>
    <p:sldId id="290" r:id="rId38"/>
    <p:sldId id="287" r:id="rId39"/>
    <p:sldId id="311" r:id="rId40"/>
    <p:sldId id="296" r:id="rId41"/>
    <p:sldId id="305" r:id="rId42"/>
    <p:sldId id="307" r:id="rId43"/>
    <p:sldId id="292" r:id="rId44"/>
    <p:sldId id="293" r:id="rId45"/>
    <p:sldId id="291" r:id="rId46"/>
    <p:sldId id="289" r:id="rId47"/>
    <p:sldId id="297" r:id="rId48"/>
  </p:sldIdLst>
  <p:sldSz cx="9144000" cy="6858000" type="screen4x3"/>
  <p:notesSz cx="6858000" cy="9144000"/>
  <p:defaultTextStyle>
    <a:defPPr>
      <a:defRPr lang="de-CH"/>
    </a:defPPr>
    <a:lvl1pPr algn="l" rtl="0" fontAlgn="base">
      <a:spcBef>
        <a:spcPct val="0"/>
      </a:spcBef>
      <a:spcAft>
        <a:spcPct val="0"/>
      </a:spcAft>
      <a:defRPr kern="1200">
        <a:solidFill>
          <a:schemeClr val="tx1"/>
        </a:solidFill>
        <a:latin typeface="Arial" charset="0"/>
        <a:ea typeface="Geneva" charset="0"/>
        <a:cs typeface="Arial" charset="0"/>
      </a:defRPr>
    </a:lvl1pPr>
    <a:lvl2pPr marL="457200" algn="l" rtl="0" fontAlgn="base">
      <a:spcBef>
        <a:spcPct val="0"/>
      </a:spcBef>
      <a:spcAft>
        <a:spcPct val="0"/>
      </a:spcAft>
      <a:defRPr kern="1200">
        <a:solidFill>
          <a:schemeClr val="tx1"/>
        </a:solidFill>
        <a:latin typeface="Arial" charset="0"/>
        <a:ea typeface="Geneva" charset="0"/>
        <a:cs typeface="Arial" charset="0"/>
      </a:defRPr>
    </a:lvl2pPr>
    <a:lvl3pPr marL="914400" algn="l" rtl="0" fontAlgn="base">
      <a:spcBef>
        <a:spcPct val="0"/>
      </a:spcBef>
      <a:spcAft>
        <a:spcPct val="0"/>
      </a:spcAft>
      <a:defRPr kern="1200">
        <a:solidFill>
          <a:schemeClr val="tx1"/>
        </a:solidFill>
        <a:latin typeface="Arial" charset="0"/>
        <a:ea typeface="Geneva" charset="0"/>
        <a:cs typeface="Arial" charset="0"/>
      </a:defRPr>
    </a:lvl3pPr>
    <a:lvl4pPr marL="1371600" algn="l" rtl="0" fontAlgn="base">
      <a:spcBef>
        <a:spcPct val="0"/>
      </a:spcBef>
      <a:spcAft>
        <a:spcPct val="0"/>
      </a:spcAft>
      <a:defRPr kern="1200">
        <a:solidFill>
          <a:schemeClr val="tx1"/>
        </a:solidFill>
        <a:latin typeface="Arial" charset="0"/>
        <a:ea typeface="Geneva" charset="0"/>
        <a:cs typeface="Arial" charset="0"/>
      </a:defRPr>
    </a:lvl4pPr>
    <a:lvl5pPr marL="1828800" algn="l" rtl="0" fontAlgn="base">
      <a:spcBef>
        <a:spcPct val="0"/>
      </a:spcBef>
      <a:spcAft>
        <a:spcPct val="0"/>
      </a:spcAft>
      <a:defRPr kern="1200">
        <a:solidFill>
          <a:schemeClr val="tx1"/>
        </a:solidFill>
        <a:latin typeface="Arial" charset="0"/>
        <a:ea typeface="Geneva" charset="0"/>
        <a:cs typeface="Arial" charset="0"/>
      </a:defRPr>
    </a:lvl5pPr>
    <a:lvl6pPr marL="2286000" algn="l" defTabSz="457200" rtl="0" eaLnBrk="1" latinLnBrk="0" hangingPunct="1">
      <a:defRPr kern="1200">
        <a:solidFill>
          <a:schemeClr val="tx1"/>
        </a:solidFill>
        <a:latin typeface="Arial" charset="0"/>
        <a:ea typeface="Geneva" charset="0"/>
        <a:cs typeface="Arial" charset="0"/>
      </a:defRPr>
    </a:lvl6pPr>
    <a:lvl7pPr marL="2743200" algn="l" defTabSz="457200" rtl="0" eaLnBrk="1" latinLnBrk="0" hangingPunct="1">
      <a:defRPr kern="1200">
        <a:solidFill>
          <a:schemeClr val="tx1"/>
        </a:solidFill>
        <a:latin typeface="Arial" charset="0"/>
        <a:ea typeface="Geneva" charset="0"/>
        <a:cs typeface="Arial" charset="0"/>
      </a:defRPr>
    </a:lvl7pPr>
    <a:lvl8pPr marL="3200400" algn="l" defTabSz="457200" rtl="0" eaLnBrk="1" latinLnBrk="0" hangingPunct="1">
      <a:defRPr kern="1200">
        <a:solidFill>
          <a:schemeClr val="tx1"/>
        </a:solidFill>
        <a:latin typeface="Arial" charset="0"/>
        <a:ea typeface="Geneva" charset="0"/>
        <a:cs typeface="Arial" charset="0"/>
      </a:defRPr>
    </a:lvl8pPr>
    <a:lvl9pPr marL="3657600" algn="l" defTabSz="457200" rtl="0" eaLnBrk="1" latinLnBrk="0" hangingPunct="1">
      <a:defRPr kern="1200">
        <a:solidFill>
          <a:schemeClr val="tx1"/>
        </a:solidFill>
        <a:latin typeface="Arial" charset="0"/>
        <a:ea typeface="Geneva"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475A4"/>
    <a:srgbClr val="456B8F"/>
    <a:srgbClr val="3B4B63"/>
    <a:srgbClr val="B22641"/>
    <a:srgbClr val="B43822"/>
    <a:srgbClr val="DE1701"/>
    <a:srgbClr val="EDC49F"/>
    <a:srgbClr val="A67C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3" autoAdjust="0"/>
    <p:restoredTop sz="90929"/>
  </p:normalViewPr>
  <p:slideViewPr>
    <p:cSldViewPr>
      <p:cViewPr>
        <p:scale>
          <a:sx n="150" d="100"/>
          <a:sy n="150" d="100"/>
        </p:scale>
        <p:origin x="-80" y="-872"/>
      </p:cViewPr>
      <p:guideLst>
        <p:guide orient="horz" pos="2160"/>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charset="0"/>
              </a:defRPr>
            </a:lvl1pPr>
          </a:lstStyle>
          <a:p>
            <a:pPr>
              <a:defRPr/>
            </a:pPr>
            <a:endParaRPr lang="de-CH"/>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B9A2AF1-533A-B046-BA1A-C719FD4219BB}" type="datetime1">
              <a:rPr lang="de-CH"/>
              <a:pPr/>
              <a:t>03.02.20</a:t>
            </a:fld>
            <a:endParaRPr lang="de-CH"/>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Arial" charset="0"/>
              </a:defRPr>
            </a:lvl1pPr>
          </a:lstStyle>
          <a:p>
            <a:pPr>
              <a:defRPr/>
            </a:pPr>
            <a:endParaRPr lang="de-CH"/>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F22D270-07CC-D444-94D4-AE22B21C81D1}" type="slidenum">
              <a:rPr lang="de-CH"/>
              <a:pPr/>
              <a:t>‹Nr.›</a:t>
            </a:fld>
            <a:endParaRPr lang="de-CH"/>
          </a:p>
        </p:txBody>
      </p:sp>
    </p:spTree>
    <p:extLst>
      <p:ext uri="{BB962C8B-B14F-4D97-AF65-F5344CB8AC3E}">
        <p14:creationId xmlns:p14="http://schemas.microsoft.com/office/powerpoint/2010/main" val="3446312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defRPr>
            </a:lvl1pPr>
          </a:lstStyle>
          <a:p>
            <a:pPr>
              <a:defRPr/>
            </a:pPr>
            <a:endParaRPr lang="de-CH"/>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defRPr>
            </a:lvl1pPr>
          </a:lstStyle>
          <a:p>
            <a:pPr>
              <a:defRPr/>
            </a:pPr>
            <a:endParaRPr lang="de-CH"/>
          </a:p>
        </p:txBody>
      </p:sp>
      <p:sp>
        <p:nvSpPr>
          <p:cNvPr id="2662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defRPr>
            </a:lvl1pPr>
          </a:lstStyle>
          <a:p>
            <a:pPr>
              <a:defRPr/>
            </a:pPr>
            <a:endParaRPr lang="de-CH"/>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7CA0DB6-FB9C-1C4E-AAC6-16D6FF1F5723}" type="slidenum">
              <a:rPr lang="de-CH"/>
              <a:pPr/>
              <a:t>‹Nr.›</a:t>
            </a:fld>
            <a:endParaRPr lang="de-CH"/>
          </a:p>
        </p:txBody>
      </p:sp>
    </p:spTree>
    <p:extLst>
      <p:ext uri="{BB962C8B-B14F-4D97-AF65-F5344CB8AC3E}">
        <p14:creationId xmlns:p14="http://schemas.microsoft.com/office/powerpoint/2010/main" val="301591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p:cNvSpPr>
          <p:nvPr>
            <p:ph type="sldImg"/>
          </p:nvPr>
        </p:nvSpPr>
        <p:spPr>
          <a:ln/>
        </p:spPr>
      </p:sp>
      <p:sp>
        <p:nvSpPr>
          <p:cNvPr id="286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 </a:t>
            </a:r>
          </a:p>
        </p:txBody>
      </p:sp>
      <p:sp>
        <p:nvSpPr>
          <p:cNvPr id="286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94573AF-04EB-2F41-A094-560653807D11}" type="slidenum">
              <a:rPr lang="de-CH" sz="1200"/>
              <a:pPr eaLnBrk="1" hangingPunct="1"/>
              <a:t>1</a:t>
            </a:fld>
            <a:endParaRPr lang="de-CH"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071332B-BF2A-BA46-81B6-53AC14342B62}" type="slidenum">
              <a:rPr lang="de-CH" sz="1200"/>
              <a:pPr eaLnBrk="1" hangingPunct="1"/>
              <a:t>10</a:t>
            </a:fld>
            <a:endParaRPr lang="de-CH" sz="1200"/>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t>Ordnung: Spechtvögel</a:t>
            </a:r>
          </a:p>
          <a:p>
            <a:pPr eaLnBrk="1" hangingPunct="1"/>
            <a:r>
              <a:rPr lang="de-DE"/>
              <a:t>Unterordnung: Spechtartige</a:t>
            </a:r>
          </a:p>
          <a:p>
            <a:pPr eaLnBrk="1" hangingPunct="1"/>
            <a:r>
              <a:rPr lang="de-DE"/>
              <a:t>Familie: Spechte</a:t>
            </a:r>
          </a:p>
          <a:p>
            <a:pPr eaLnBrk="1" hangingPunct="1"/>
            <a:r>
              <a:rPr lang="de-DE"/>
              <a:t>Unterfamilie: Echte Spechte</a:t>
            </a:r>
          </a:p>
          <a:p>
            <a:pPr eaLnBrk="1" hangingPunct="1"/>
            <a:r>
              <a:rPr lang="de-DE"/>
              <a:t>Art: Schwarzspecht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Rot="1" noChangeArrowheads="1" noTextEdit="1"/>
          </p:cNvSpPr>
          <p:nvPr>
            <p:ph type="sldImg"/>
          </p:nvPr>
        </p:nvSpPr>
        <p:spPr>
          <a:ln/>
        </p:spPr>
      </p:sp>
      <p:sp>
        <p:nvSpPr>
          <p:cNvPr id="10752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u="sng">
                <a:latin typeface="Syntax LT" charset="0"/>
              </a:rPr>
              <a:t>Buntspecht</a:t>
            </a:r>
            <a:r>
              <a:rPr lang="de-DE">
                <a:latin typeface="Syntax LT" charset="0"/>
              </a:rPr>
              <a:t>: ca. 22-23 cm K</a:t>
            </a:r>
            <a:r>
              <a:rPr lang="de-DE">
                <a:latin typeface="Arial"/>
              </a:rPr>
              <a:t>ö</a:t>
            </a:r>
            <a:r>
              <a:rPr lang="de-DE">
                <a:latin typeface="Syntax LT" charset="0"/>
              </a:rPr>
              <a:t>rperl</a:t>
            </a:r>
            <a:r>
              <a:rPr lang="de-DE">
                <a:latin typeface="Arial"/>
              </a:rPr>
              <a:t>ä</a:t>
            </a:r>
            <a:r>
              <a:rPr lang="de-DE">
                <a:latin typeface="Syntax LT" charset="0"/>
              </a:rPr>
              <a:t>nge, Brutbestand CH: 35 000-55 000, anspruchslose und vielseitige Spechtart, bewohnt Laub-, Misch- und Nadelw</a:t>
            </a:r>
            <a:r>
              <a:rPr lang="de-DE">
                <a:latin typeface="Arial"/>
              </a:rPr>
              <a:t>ä</a:t>
            </a:r>
            <a:r>
              <a:rPr lang="de-DE">
                <a:latin typeface="Syntax LT" charset="0"/>
              </a:rPr>
              <a:t>lder sowie Parkanlagen, Alleen, Obstg</a:t>
            </a:r>
            <a:r>
              <a:rPr lang="de-DE">
                <a:latin typeface="Arial"/>
              </a:rPr>
              <a:t>ä</a:t>
            </a:r>
            <a:r>
              <a:rPr lang="de-DE">
                <a:latin typeface="Syntax LT" charset="0"/>
              </a:rPr>
              <a:t>rten, G</a:t>
            </a:r>
            <a:r>
              <a:rPr lang="de-DE">
                <a:latin typeface="Arial"/>
              </a:rPr>
              <a:t>ä</a:t>
            </a:r>
            <a:r>
              <a:rPr lang="de-DE">
                <a:latin typeface="Syntax LT" charset="0"/>
              </a:rPr>
              <a:t>rten mit altem Baumbestand, dringt weit in Siedlungsgebiete vor. Der Buntspecht ern</a:t>
            </a:r>
            <a:r>
              <a:rPr lang="de-DE">
                <a:latin typeface="Arial"/>
              </a:rPr>
              <a:t>ä</a:t>
            </a:r>
            <a:r>
              <a:rPr lang="de-DE">
                <a:latin typeface="Syntax LT" charset="0"/>
              </a:rPr>
              <a:t>hrt sich vielseitig, neben Ameisen, K</a:t>
            </a:r>
            <a:r>
              <a:rPr lang="de-DE">
                <a:latin typeface="Arial"/>
              </a:rPr>
              <a:t>ä</a:t>
            </a:r>
            <a:r>
              <a:rPr lang="de-DE">
                <a:latin typeface="Syntax LT" charset="0"/>
              </a:rPr>
              <a:t>fern und deren Larven, Spinnen und Raupen nimmt er auch Samen und Fr</a:t>
            </a:r>
            <a:r>
              <a:rPr lang="de-DE">
                <a:latin typeface="Arial"/>
              </a:rPr>
              <a:t>ü</a:t>
            </a:r>
            <a:r>
              <a:rPr lang="de-DE">
                <a:latin typeface="Syntax LT" charset="0"/>
              </a:rPr>
              <a:t>chte, gelegentlich Eier und Jungtiere verschiedener Kleinv</a:t>
            </a:r>
            <a:r>
              <a:rPr lang="de-DE">
                <a:latin typeface="Arial"/>
              </a:rPr>
              <a:t>ö</a:t>
            </a:r>
            <a:r>
              <a:rPr lang="de-DE">
                <a:latin typeface="Syntax LT" charset="0"/>
              </a:rPr>
              <a:t>gel sowie Futter aus Futterkolben und Futterh</a:t>
            </a:r>
            <a:r>
              <a:rPr lang="de-DE">
                <a:latin typeface="Arial"/>
              </a:rPr>
              <a:t>ä</a:t>
            </a:r>
            <a:r>
              <a:rPr lang="de-DE">
                <a:latin typeface="Syntax LT" charset="0"/>
              </a:rPr>
              <a:t>uschen zu sich. </a:t>
            </a:r>
          </a:p>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Rot="1" noChangeArrowheads="1" noTextEdit="1"/>
          </p:cNvSpPr>
          <p:nvPr>
            <p:ph type="sldImg"/>
          </p:nvPr>
        </p:nvSpPr>
        <p:spPr>
          <a:ln/>
        </p:spPr>
      </p:sp>
      <p:sp>
        <p:nvSpPr>
          <p:cNvPr id="14848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u="sng">
                <a:latin typeface="Syntax LT" charset="0"/>
              </a:rPr>
              <a:t>Gr</a:t>
            </a:r>
            <a:r>
              <a:rPr lang="de-DE" u="sng">
                <a:latin typeface="Arial"/>
              </a:rPr>
              <a:t>ü</a:t>
            </a:r>
            <a:r>
              <a:rPr lang="de-DE" u="sng">
                <a:latin typeface="Syntax LT" charset="0"/>
              </a:rPr>
              <a:t>nspecht</a:t>
            </a:r>
            <a:r>
              <a:rPr lang="de-DE">
                <a:latin typeface="Syntax LT" charset="0"/>
              </a:rPr>
              <a:t>: taubengross, 31-33 cm, Brutbestand CH: 5 000-10 000, ern</a:t>
            </a:r>
            <a:r>
              <a:rPr lang="de-DE">
                <a:latin typeface="Arial"/>
              </a:rPr>
              <a:t>ä</a:t>
            </a:r>
            <a:r>
              <a:rPr lang="de-DE">
                <a:latin typeface="Syntax LT" charset="0"/>
              </a:rPr>
              <a:t>hrt sich haupts</a:t>
            </a:r>
            <a:r>
              <a:rPr lang="de-DE">
                <a:latin typeface="Arial"/>
              </a:rPr>
              <a:t>ä</a:t>
            </a:r>
            <a:r>
              <a:rPr lang="de-DE">
                <a:latin typeface="Syntax LT" charset="0"/>
              </a:rPr>
              <a:t>chlich von Ameisen und deren Larven, die er mit seiner langen, mit Widerhaken versehenen klebrigen Zunge auch vom Boden aufnimmt, bewohnt aufgelockerte Laub-, Misch, und Auenw</a:t>
            </a:r>
            <a:r>
              <a:rPr lang="de-DE">
                <a:latin typeface="Arial"/>
              </a:rPr>
              <a:t>ä</a:t>
            </a:r>
            <a:r>
              <a:rPr lang="de-DE">
                <a:latin typeface="Syntax LT" charset="0"/>
              </a:rPr>
              <a:t>lder sowie Obstg</a:t>
            </a:r>
            <a:r>
              <a:rPr lang="de-DE">
                <a:latin typeface="Arial"/>
              </a:rPr>
              <a:t>ä</a:t>
            </a:r>
            <a:r>
              <a:rPr lang="de-DE">
                <a:latin typeface="Syntax LT" charset="0"/>
              </a:rPr>
              <a:t>rten, Parkanlagen und G</a:t>
            </a:r>
            <a:r>
              <a:rPr lang="de-DE">
                <a:latin typeface="Arial"/>
              </a:rPr>
              <a:t>ä</a:t>
            </a:r>
            <a:r>
              <a:rPr lang="de-DE">
                <a:latin typeface="Syntax LT" charset="0"/>
              </a:rPr>
              <a:t>rten mit altem Baumbestand. Nach dem Rückgang natürlicher Habitate vermehrt auch im Siedlungsraum anzutreffen.</a:t>
            </a:r>
          </a:p>
          <a:p>
            <a:r>
              <a:rPr lang="de-DE" u="sng">
                <a:latin typeface="Syntax LT" charset="0"/>
              </a:rPr>
              <a:t>Grauspecht</a:t>
            </a:r>
            <a:r>
              <a:rPr lang="de-DE">
                <a:latin typeface="Syntax LT" charset="0"/>
              </a:rPr>
              <a:t>: Gr</a:t>
            </a:r>
            <a:r>
              <a:rPr lang="de-DE">
                <a:latin typeface="Arial"/>
              </a:rPr>
              <a:t>ö</a:t>
            </a:r>
            <a:r>
              <a:rPr lang="de-DE">
                <a:latin typeface="Syntax LT" charset="0"/>
              </a:rPr>
              <a:t>sse 25-26 cm, bewohnt Auen-, Laub- und Mischw</a:t>
            </a:r>
            <a:r>
              <a:rPr lang="de-DE">
                <a:latin typeface="Arial"/>
              </a:rPr>
              <a:t>ä</a:t>
            </a:r>
            <a:r>
              <a:rPr lang="de-DE">
                <a:latin typeface="Syntax LT" charset="0"/>
              </a:rPr>
              <a:t>lder, auch Parkanlagen, Brutbestand CH: 1 000-2 000, gilt in der Schweiz als verletzlich (Lebensraumverlust), vielseitige Nahrungsaufnahme (neben Ameisenarten und deren Larven auch K</a:t>
            </a:r>
            <a:r>
              <a:rPr lang="de-DE">
                <a:latin typeface="Arial"/>
              </a:rPr>
              <a:t>ä</a:t>
            </a:r>
            <a:r>
              <a:rPr lang="de-DE">
                <a:latin typeface="Syntax LT" charset="0"/>
              </a:rPr>
              <a:t>fer, Engerlinge, Spinnen, Grillen, Blattl</a:t>
            </a:r>
            <a:r>
              <a:rPr lang="de-DE">
                <a:latin typeface="Arial"/>
              </a:rPr>
              <a:t>ä</a:t>
            </a:r>
            <a:r>
              <a:rPr lang="de-DE">
                <a:latin typeface="Syntax LT" charset="0"/>
              </a:rPr>
              <a:t>use sowie Samen, Beeren und Fr</a:t>
            </a:r>
            <a:r>
              <a:rPr lang="de-DE">
                <a:latin typeface="Arial"/>
              </a:rPr>
              <a:t>ü</a:t>
            </a:r>
            <a:r>
              <a:rPr lang="de-DE">
                <a:latin typeface="Syntax LT" charset="0"/>
              </a:rPr>
              <a:t>chte in geringem Ausmass).</a:t>
            </a:r>
          </a:p>
          <a:p>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Rot="1" noChangeArrowheads="1" noTextEdit="1"/>
          </p:cNvSpPr>
          <p:nvPr>
            <p:ph type="sldImg"/>
          </p:nvPr>
        </p:nvSpPr>
        <p:spPr>
          <a:ln/>
        </p:spPr>
      </p:sp>
      <p:sp>
        <p:nvSpPr>
          <p:cNvPr id="10854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u="sng">
                <a:latin typeface="Syntax LT" charset="0"/>
              </a:rPr>
              <a:t>Mittelspecht:</a:t>
            </a:r>
            <a:r>
              <a:rPr lang="de-DE">
                <a:latin typeface="Syntax LT" charset="0"/>
              </a:rPr>
              <a:t> Gr</a:t>
            </a:r>
            <a:r>
              <a:rPr lang="de-DE">
                <a:latin typeface="Arial"/>
              </a:rPr>
              <a:t>ö</a:t>
            </a:r>
            <a:r>
              <a:rPr lang="de-DE">
                <a:latin typeface="Syntax LT" charset="0"/>
              </a:rPr>
              <a:t>sse 20-22 cm, bewohnt Eichenw</a:t>
            </a:r>
            <a:r>
              <a:rPr lang="de-DE">
                <a:latin typeface="Arial"/>
              </a:rPr>
              <a:t>ä</a:t>
            </a:r>
            <a:r>
              <a:rPr lang="de-DE">
                <a:latin typeface="Syntax LT" charset="0"/>
              </a:rPr>
              <a:t>lder mit alten B</a:t>
            </a:r>
            <a:r>
              <a:rPr lang="de-DE">
                <a:latin typeface="Arial"/>
              </a:rPr>
              <a:t>ä</a:t>
            </a:r>
            <a:r>
              <a:rPr lang="de-DE">
                <a:latin typeface="Syntax LT" charset="0"/>
              </a:rPr>
              <a:t>umen und viel Totholz unterhalb 800 m </a:t>
            </a:r>
            <a:r>
              <a:rPr lang="de-DE">
                <a:latin typeface="Arial"/>
              </a:rPr>
              <a:t>ü</a:t>
            </a:r>
            <a:r>
              <a:rPr lang="de-DE">
                <a:latin typeface="Syntax LT" charset="0"/>
              </a:rPr>
              <a:t>. M., mit einem Brutbestand von 250-300 gilt der Mittelspecht als verletzlich, er ern</a:t>
            </a:r>
            <a:r>
              <a:rPr lang="de-DE">
                <a:latin typeface="Arial"/>
              </a:rPr>
              <a:t>ä</a:t>
            </a:r>
            <a:r>
              <a:rPr lang="de-DE">
                <a:latin typeface="Syntax LT" charset="0"/>
              </a:rPr>
              <a:t>hrt sich von holzbewohnenden Insekten und deren Larven und gelegentlich von Baumsamen. Brutbestand CH: 250-300. </a:t>
            </a:r>
          </a:p>
          <a:p>
            <a:r>
              <a:rPr lang="de-DE" u="sng">
                <a:latin typeface="Syntax LT" charset="0"/>
              </a:rPr>
              <a:t>Kleinspecht:</a:t>
            </a:r>
            <a:r>
              <a:rPr lang="de-DE">
                <a:latin typeface="Syntax LT" charset="0"/>
              </a:rPr>
              <a:t> Gr</a:t>
            </a:r>
            <a:r>
              <a:rPr lang="de-DE">
                <a:latin typeface="Arial"/>
              </a:rPr>
              <a:t>ö</a:t>
            </a:r>
            <a:r>
              <a:rPr lang="de-DE">
                <a:latin typeface="Syntax LT" charset="0"/>
              </a:rPr>
              <a:t>sse: 14-15 cm, besiedelt halboffene Waldgesellschaften mit hohem Weichholzanteil, lichte Misch- und Laubw</a:t>
            </a:r>
            <a:r>
              <a:rPr lang="de-DE">
                <a:latin typeface="Arial"/>
              </a:rPr>
              <a:t>ä</a:t>
            </a:r>
            <a:r>
              <a:rPr lang="de-DE">
                <a:latin typeface="Syntax LT" charset="0"/>
              </a:rPr>
              <a:t>lder sowie Obstg</a:t>
            </a:r>
            <a:r>
              <a:rPr lang="de-DE">
                <a:latin typeface="Arial"/>
              </a:rPr>
              <a:t>ä</a:t>
            </a:r>
            <a:r>
              <a:rPr lang="de-DE">
                <a:latin typeface="Syntax LT" charset="0"/>
              </a:rPr>
              <a:t>rten, Alleen und Parks mit hohem Weich- und Totholzanteil. Der Kleinspecht ern</a:t>
            </a:r>
            <a:r>
              <a:rPr lang="de-DE">
                <a:latin typeface="Arial"/>
              </a:rPr>
              <a:t>ä</a:t>
            </a:r>
            <a:r>
              <a:rPr lang="de-DE">
                <a:latin typeface="Syntax LT" charset="0"/>
              </a:rPr>
              <a:t>hrt sich mehrheitlich von Insekten, gelegentlich auch von Samen und Fr</a:t>
            </a:r>
            <a:r>
              <a:rPr lang="de-DE">
                <a:latin typeface="Arial"/>
              </a:rPr>
              <a:t>ü</a:t>
            </a:r>
            <a:r>
              <a:rPr lang="de-DE">
                <a:latin typeface="Syntax LT" charset="0"/>
              </a:rPr>
              <a:t>chten. Brutbestand: 2 500- 3 000</a:t>
            </a:r>
          </a:p>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Rot="1" noChangeArrowheads="1" noTextEdit="1"/>
          </p:cNvSpPr>
          <p:nvPr>
            <p:ph type="sldImg"/>
          </p:nvPr>
        </p:nvSpPr>
        <p:spPr>
          <a:ln/>
        </p:spPr>
      </p:sp>
      <p:sp>
        <p:nvSpPr>
          <p:cNvPr id="11469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u="sng">
                <a:latin typeface="Syntax LT" charset="0"/>
              </a:rPr>
              <a:t>Dreizehenspecht</a:t>
            </a:r>
            <a:r>
              <a:rPr lang="de-DE">
                <a:latin typeface="Syntax LT" charset="0"/>
              </a:rPr>
              <a:t>: Gr</a:t>
            </a:r>
            <a:r>
              <a:rPr lang="de-DE">
                <a:latin typeface="Arial"/>
              </a:rPr>
              <a:t>ö</a:t>
            </a:r>
            <a:r>
              <a:rPr lang="de-DE">
                <a:latin typeface="Syntax LT" charset="0"/>
              </a:rPr>
              <a:t>sse; 21-22 cm, einzige Spechtart Europas ohne Rot im Gefieder (M</a:t>
            </a:r>
            <a:r>
              <a:rPr lang="de-DE">
                <a:latin typeface="Arial"/>
              </a:rPr>
              <a:t>ä</a:t>
            </a:r>
            <a:r>
              <a:rPr lang="de-DE">
                <a:latin typeface="Syntax LT" charset="0"/>
              </a:rPr>
              <a:t>nnchen tr</a:t>
            </a:r>
            <a:r>
              <a:rPr lang="de-DE">
                <a:latin typeface="Arial"/>
              </a:rPr>
              <a:t>ä</a:t>
            </a:r>
            <a:r>
              <a:rPr lang="de-DE">
                <a:latin typeface="Syntax LT" charset="0"/>
              </a:rPr>
              <a:t>gt gelben Scheitel), bewonht subalpine Nadelw</a:t>
            </a:r>
            <a:r>
              <a:rPr lang="de-DE">
                <a:latin typeface="Arial"/>
              </a:rPr>
              <a:t>ä</a:t>
            </a:r>
            <a:r>
              <a:rPr lang="de-DE">
                <a:latin typeface="Syntax LT" charset="0"/>
              </a:rPr>
              <a:t>lder, Buchen-Tannenmischw</a:t>
            </a:r>
            <a:r>
              <a:rPr lang="de-DE">
                <a:latin typeface="Arial"/>
              </a:rPr>
              <a:t>ä</a:t>
            </a:r>
            <a:r>
              <a:rPr lang="de-DE">
                <a:latin typeface="Syntax LT" charset="0"/>
              </a:rPr>
              <a:t>lder und lichte Fichten- und L</a:t>
            </a:r>
            <a:r>
              <a:rPr lang="de-DE">
                <a:latin typeface="Arial"/>
              </a:rPr>
              <a:t>ä</a:t>
            </a:r>
            <a:r>
              <a:rPr lang="de-DE">
                <a:latin typeface="Syntax LT" charset="0"/>
              </a:rPr>
              <a:t>rchen-Arvenw</a:t>
            </a:r>
            <a:r>
              <a:rPr lang="de-DE">
                <a:latin typeface="Arial"/>
              </a:rPr>
              <a:t>ä</a:t>
            </a:r>
            <a:r>
              <a:rPr lang="de-DE">
                <a:latin typeface="Syntax LT" charset="0"/>
              </a:rPr>
              <a:t>lder. Ern</a:t>
            </a:r>
            <a:r>
              <a:rPr lang="de-DE">
                <a:latin typeface="Arial"/>
              </a:rPr>
              <a:t>ä</a:t>
            </a:r>
            <a:r>
              <a:rPr lang="de-DE">
                <a:latin typeface="Syntax LT" charset="0"/>
              </a:rPr>
              <a:t>hrt sich von holzbewohnenden Insekten und deren Larven, </a:t>
            </a:r>
            <a:r>
              <a:rPr lang="de-DE">
                <a:latin typeface="Arial"/>
              </a:rPr>
              <a:t>„</a:t>
            </a:r>
            <a:r>
              <a:rPr lang="de-DE">
                <a:latin typeface="Syntax LT" charset="0"/>
              </a:rPr>
              <a:t>ringelt</a:t>
            </a:r>
            <a:r>
              <a:rPr lang="de-DE">
                <a:latin typeface="Arial"/>
              </a:rPr>
              <a:t>“</a:t>
            </a:r>
            <a:r>
              <a:rPr lang="de-DE">
                <a:latin typeface="Syntax LT" charset="0"/>
              </a:rPr>
              <a:t> die Rinde von Fichten, um an deren Baumsaft zu gelangen. Brutbestand CH 1000-1500 (ca. 20% des mitteleurop</a:t>
            </a:r>
            <a:r>
              <a:rPr lang="de-DE">
                <a:latin typeface="Arial"/>
              </a:rPr>
              <a:t>ä</a:t>
            </a:r>
            <a:r>
              <a:rPr lang="de-DE">
                <a:latin typeface="Syntax LT" charset="0"/>
              </a:rPr>
              <a:t>ischen Brutbestandes). </a:t>
            </a:r>
            <a:endParaRPr lang="de-DE"/>
          </a:p>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Rot="1" noChangeArrowheads="1" noTextEdit="1"/>
          </p:cNvSpPr>
          <p:nvPr>
            <p:ph type="sldImg"/>
          </p:nvPr>
        </p:nvSpPr>
        <p:spPr>
          <a:ln/>
        </p:spPr>
      </p:sp>
      <p:sp>
        <p:nvSpPr>
          <p:cNvPr id="14950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Wendehals: 16-17 cm Körperlänge, einziger Langstreckenzieher unter den Spechten Europas, ernährt sich vor allem von bodenbewohnenden Insekten (Ameisen und deren Larven), der Name stammt von seiner Fähigkeit, den Kopf um mehr als 180° zu drehen. Der Wendehals imitiert damit Schlangen um Fressfeinde abzuschrecken.</a:t>
            </a:r>
            <a:r>
              <a:rPr lang="de-DE">
                <a:latin typeface="Syntax LT" charset="0"/>
              </a:rPr>
              <a:t> Er bewohnt leicht offene, strukturierte Landschaften mit Magerwiesen, Hecken, Einzelb</a:t>
            </a:r>
            <a:r>
              <a:rPr lang="de-DE">
                <a:latin typeface="Arial"/>
              </a:rPr>
              <a:t>ä</a:t>
            </a:r>
            <a:r>
              <a:rPr lang="de-DE">
                <a:latin typeface="Syntax LT" charset="0"/>
              </a:rPr>
              <a:t>umen und hochst</a:t>
            </a:r>
            <a:r>
              <a:rPr lang="de-DE">
                <a:latin typeface="Arial"/>
              </a:rPr>
              <a:t>ä</a:t>
            </a:r>
            <a:r>
              <a:rPr lang="de-DE">
                <a:latin typeface="Syntax LT" charset="0"/>
              </a:rPr>
              <a:t>mmigen Obstg</a:t>
            </a:r>
            <a:r>
              <a:rPr lang="de-DE">
                <a:latin typeface="Arial"/>
              </a:rPr>
              <a:t>ä</a:t>
            </a:r>
            <a:r>
              <a:rPr lang="de-DE">
                <a:latin typeface="Syntax LT" charset="0"/>
              </a:rPr>
              <a:t>rten. Brutbestand CH 2 000- 3 000, gilt als verletzlich aufgrund der Intensivierung der Landwirtschaft. Der Wendehals ist nicht in der Lage H</a:t>
            </a:r>
            <a:r>
              <a:rPr lang="de-DE">
                <a:latin typeface="Arial"/>
              </a:rPr>
              <a:t>ö</a:t>
            </a:r>
            <a:r>
              <a:rPr lang="de-DE">
                <a:latin typeface="Syntax LT" charset="0"/>
              </a:rPr>
              <a:t>hlen zu bauen und </a:t>
            </a:r>
            <a:r>
              <a:rPr lang="de-DE">
                <a:latin typeface="Arial"/>
              </a:rPr>
              <a:t>ü</a:t>
            </a:r>
            <a:r>
              <a:rPr lang="de-DE">
                <a:latin typeface="Syntax LT" charset="0"/>
              </a:rPr>
              <a:t>berwintert als Langstreckenzieher in der Sahelzone.</a:t>
            </a:r>
          </a:p>
          <a:p>
            <a:endParaRPr lang="de-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4520F55D-A02D-5947-8E7F-EB4AB0900E23}" type="slidenum">
              <a:rPr lang="de-CH" sz="1200"/>
              <a:pPr eaLnBrk="1" hangingPunct="1"/>
              <a:t>16</a:t>
            </a:fld>
            <a:endParaRPr lang="de-CH" sz="120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kommt von Westeuropa bis Japan vor, der Bestand gilt als nicht gefährdet. Grosse Populationen in den Niederlanden und Finnland.</a:t>
            </a:r>
          </a:p>
          <a:p>
            <a:pPr eaLnBrk="1" hangingPunct="1"/>
            <a:endParaRPr lang="de-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Rot="1" noChangeArrowheads="1" noTextEdit="1"/>
          </p:cNvSpPr>
          <p:nvPr>
            <p:ph type="sldImg"/>
          </p:nvPr>
        </p:nvSpPr>
        <p:spPr>
          <a:ln/>
        </p:spPr>
      </p:sp>
      <p:sp>
        <p:nvSpPr>
          <p:cNvPr id="15667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Darstellung: Vergleichskarte Verbreitung des Schwarzspechtes. In jedem grün eingefärbten Quadrat wurde der Schwarzspecht nachgewiesen, in den schrafierten Quadraten bereits bei den Erhebungen 1972-76. Der Schwarzspecht wurde in 91.9% der untersuchten Quadrate vorgefunden, das entspricht einer Zunahme von 14.6% gegenüber der letzten Erhebung. Die Zunahme ist eine Folge des immer älteren Baumbestandes in der Schweiz.</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Rot="1" noChangeArrowheads="1" noTextEdit="1"/>
          </p:cNvSpPr>
          <p:nvPr>
            <p:ph type="sldImg"/>
          </p:nvPr>
        </p:nvSpPr>
        <p:spPr>
          <a:ln/>
        </p:spPr>
      </p:sp>
      <p:sp>
        <p:nvSpPr>
          <p:cNvPr id="16384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Schwarzspechte wurden in der Schweiz auch schon in 300 und 2200 m ü. M. beobachtet (Extremfall).</a:t>
            </a:r>
            <a:r>
              <a:rPr lang="de-DE"/>
              <a:t> </a:t>
            </a:r>
          </a:p>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6C6C83F-90DC-8B4E-963D-7CC244C4F156}" type="slidenum">
              <a:rPr lang="de-CH" sz="1200"/>
              <a:pPr eaLnBrk="1" hangingPunct="1"/>
              <a:t>19</a:t>
            </a:fld>
            <a:endParaRPr lang="de-CH" sz="1200"/>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3 000- 5 000 BP erhoben 1993-1996, der Schwarzspecht gilt in der Schweiz als nicht gefährdet.</a:t>
            </a:r>
          </a:p>
          <a:p>
            <a:pPr eaLnBrk="1" hangingPunct="1"/>
            <a:r>
              <a:rPr lang="de-CH"/>
              <a:t>Standvögel: relativ ortsgebunden, Jungvögel  siedeln in den meisten Fällen im Umkreis von 50 km des Geburtsorts. =&gt; </a:t>
            </a:r>
            <a:r>
              <a:rPr lang="de-DE">
                <a:latin typeface="Syntax LT" charset="0"/>
              </a:rPr>
              <a:t>Bild: Schwarzspechte sind als Standvögel auch im Winter zu beobachten</a:t>
            </a:r>
          </a:p>
          <a:p>
            <a:pPr eaLnBrk="1" hangingPunct="1"/>
            <a:r>
              <a:rPr lang="de-CH"/>
              <a:t>Reviergrösse: In Schweizer Mischwäldern wurden auch schon kleinere Reviere festgestellt. Spechtreviere überlappen sich oft an den Rändern, nur sensible Bestandteile des Reviers wie Brut- und Schlafhöhlen werden aggressiv verteidigt</a:t>
            </a:r>
          </a:p>
          <a:p>
            <a:pPr eaLnBrk="1" hangingPunct="1"/>
            <a:endParaRPr lang="de-CH"/>
          </a:p>
          <a:p>
            <a:pPr eaLnBrk="1" hangingPunct="1"/>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Rot="1" noChangeArrowheads="1" noTextEdit="1"/>
          </p:cNvSpPr>
          <p:nvPr>
            <p:ph type="sldImg"/>
          </p:nvPr>
        </p:nvSpPr>
        <p:spPr>
          <a:ln/>
        </p:spPr>
      </p:sp>
      <p:sp>
        <p:nvSpPr>
          <p:cNvPr id="10445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Rot="1" noChangeArrowheads="1" noTextEdit="1"/>
          </p:cNvSpPr>
          <p:nvPr>
            <p:ph type="sldImg"/>
          </p:nvPr>
        </p:nvSpPr>
        <p:spPr>
          <a:ln/>
        </p:spPr>
      </p:sp>
      <p:sp>
        <p:nvSpPr>
          <p:cNvPr id="20173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Rot="1" noChangeArrowheads="1" noTextEdit="1"/>
          </p:cNvSpPr>
          <p:nvPr>
            <p:ph type="sldImg"/>
          </p:nvPr>
        </p:nvSpPr>
        <p:spPr>
          <a:ln/>
        </p:spPr>
      </p:sp>
      <p:sp>
        <p:nvSpPr>
          <p:cNvPr id="2027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9765914-DFD3-6348-8C18-755424B32DAB}" type="slidenum">
              <a:rPr lang="de-CH" sz="1200"/>
              <a:pPr eaLnBrk="1" hangingPunct="1"/>
              <a:t>22</a:t>
            </a:fld>
            <a:endParaRPr lang="de-CH" sz="120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Darstellung: Schematischer Waldzyklus. Heute findet man im Wirtschaftswald praktisch nur die Phasen Freifläche bis primär Optimalphase. Die übrigen Phasen und damit ihre Strukturelemente für die Biodiversität fehlen weitgehend. </a:t>
            </a:r>
          </a:p>
          <a:p>
            <a:pPr eaLnBrk="1" hangingPunct="1"/>
            <a:r>
              <a:rPr lang="de-CH"/>
              <a:t>Bild: zusammenhängendes Waldstück mit kleineren Siedlungsflächen.</a:t>
            </a:r>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p:cNvSpPr>
          <p:nvPr>
            <p:ph type="sldImg"/>
          </p:nvPr>
        </p:nvSpPr>
        <p:spPr>
          <a:ln/>
        </p:spPr>
      </p:sp>
      <p:sp>
        <p:nvSpPr>
          <p:cNvPr id="491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Schwarzspechte sind standorttreu, deshalb akkumuliert sich der Höhlenbaumbestand über die Jahre in einem Schwarzspechtrevier. Die meisten Höhlenbäume sind dann in Altholz-Gebieten zu finden, die besonderen Schutz bedürfen.</a:t>
            </a:r>
          </a:p>
          <a:p>
            <a:endParaRPr lang="de-CH"/>
          </a:p>
        </p:txBody>
      </p:sp>
      <p:sp>
        <p:nvSpPr>
          <p:cNvPr id="491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2271713-5358-DB4C-A9D2-3F1C6CEBD4F8}" type="slidenum">
              <a:rPr lang="de-CH" sz="1200"/>
              <a:pPr eaLnBrk="1" hangingPunct="1"/>
              <a:t>23</a:t>
            </a:fld>
            <a:endParaRPr lang="de-CH"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p:cNvSpPr>
          <p:nvPr>
            <p:ph type="sldImg"/>
          </p:nvPr>
        </p:nvSpPr>
        <p:spPr>
          <a:ln/>
        </p:spPr>
      </p:sp>
      <p:sp>
        <p:nvSpPr>
          <p:cNvPr id="512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Holz bewohnende Ameisen, Käfer, Hautflüger und deren Larven bilden den Hauptbestandteil der Nahrung. Bilder: von Spechten bearbeiteter Baumstrunk (links), Schwarzspecht auf Futtersuche an liegendem Totholz, Ameise</a:t>
            </a:r>
          </a:p>
        </p:txBody>
      </p:sp>
      <p:sp>
        <p:nvSpPr>
          <p:cNvPr id="512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7A39485-4147-4649-92D9-DC2B77283067}" type="slidenum">
              <a:rPr lang="de-CH" sz="1200"/>
              <a:pPr eaLnBrk="1" hangingPunct="1"/>
              <a:t>24</a:t>
            </a:fld>
            <a:endParaRPr lang="de-CH"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Rot="1" noChangeArrowheads="1" noTextEdit="1"/>
          </p:cNvSpPr>
          <p:nvPr>
            <p:ph type="sldImg"/>
          </p:nvPr>
        </p:nvSpPr>
        <p:spPr>
          <a:ln/>
        </p:spPr>
      </p:sp>
      <p:sp>
        <p:nvSpPr>
          <p:cNvPr id="13107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Der Schwarzspecht sucht sich seine Nahrung vor allem im Totholz, selten direkt am Boden. Schwarzspechte sind anpassungsfähig, suchen ihre holzbewohnenden Ameisen und Käfer auch in Baumstrünken, Telefonmasten, etc. Totholz ist für das Vorhandensein von Schwarzspechten in einem Waldgebiet unerlässlich</a:t>
            </a:r>
            <a:r>
              <a:rPr lang="de-DE">
                <a:latin typeface="Syntax LT" charset="0"/>
              </a:rPr>
              <a:t>. Bilder: Specht auf Futtersuche am Totholz (links), Specht bei der Nahrungsaufnahme an einem von Ameisen bewohntem Baum (rechts), die Zunge ist durch einen Pfeil markiert und vergrössert dargestellt (Klicken).</a:t>
            </a:r>
          </a:p>
          <a:p>
            <a:r>
              <a:rPr lang="de-CH"/>
              <a:t>Der Spechtkopf ist so gebaut, dass die Wucht der Schläge dem Hirn nicht schadet. Die Schädelknochen sind stärker  als bei andern Vögeln, zudem schützt eine spezielle knorplig-knöcherne Schicht den Sehnerv zwischen den Augen. Das Hirn des Spechtes ist federnd mit dem Schädelknochen verbunden und wirkt so als Stossdämpfer.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Rot="1" noChangeArrowheads="1" noTextEdit="1"/>
          </p:cNvSpPr>
          <p:nvPr>
            <p:ph type="sldImg"/>
          </p:nvPr>
        </p:nvSpPr>
        <p:spPr>
          <a:ln/>
        </p:spPr>
      </p:sp>
      <p:sp>
        <p:nvSpPr>
          <p:cNvPr id="1536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Bild: Fotostrecke eines Schwarzspechtes der eine Beere verzerrt. Beeren, Samen und Baumfrüchte werden in geringen Mengen aufgenommen, vermieden werden Spinnen und stechenden Insekten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Rot="1" noChangeArrowheads="1" noTextEdit="1"/>
          </p:cNvSpPr>
          <p:nvPr>
            <p:ph type="sldImg"/>
          </p:nvPr>
        </p:nvSpPr>
        <p:spPr>
          <a:ln/>
        </p:spPr>
      </p:sp>
      <p:sp>
        <p:nvSpPr>
          <p:cNvPr id="13312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atin typeface="Syntax LT" charset="0"/>
              </a:rPr>
              <a:t>Der Schwarzspecht klettert mit gegr</a:t>
            </a:r>
            <a:r>
              <a:rPr lang="de-DE">
                <a:latin typeface="Arial"/>
              </a:rPr>
              <a:t>ä</a:t>
            </a:r>
            <a:r>
              <a:rPr lang="de-DE">
                <a:latin typeface="Syntax LT" charset="0"/>
              </a:rPr>
              <a:t>tschten Beinen in gerader Linie die B</a:t>
            </a:r>
            <a:r>
              <a:rPr lang="de-DE">
                <a:latin typeface="Arial"/>
              </a:rPr>
              <a:t>ä</a:t>
            </a:r>
            <a:r>
              <a:rPr lang="de-DE">
                <a:latin typeface="Syntax LT" charset="0"/>
              </a:rPr>
              <a:t>ume hoch, auf </a:t>
            </a:r>
            <a:r>
              <a:rPr lang="de-DE">
                <a:latin typeface="Arial"/>
              </a:rPr>
              <a:t>Ä</a:t>
            </a:r>
            <a:r>
              <a:rPr lang="de-DE">
                <a:latin typeface="Syntax LT" charset="0"/>
              </a:rPr>
              <a:t>sten bewegt er sich an der Oberseite. </a:t>
            </a:r>
          </a:p>
          <a:p>
            <a:r>
              <a:rPr lang="de-DE">
                <a:latin typeface="Syntax LT" charset="0"/>
              </a:rPr>
              <a:t>Beim Flug (bis zu 40 km/h, Flucht 60 km/h) h</a:t>
            </a:r>
            <a:r>
              <a:rPr lang="de-DE">
                <a:latin typeface="Arial"/>
              </a:rPr>
              <a:t>ä</a:t>
            </a:r>
            <a:r>
              <a:rPr lang="de-DE">
                <a:latin typeface="Syntax LT" charset="0"/>
              </a:rPr>
              <a:t>lt er engen Gel</a:t>
            </a:r>
            <a:r>
              <a:rPr lang="de-DE">
                <a:latin typeface="Arial"/>
              </a:rPr>
              <a:t>ä</a:t>
            </a:r>
            <a:r>
              <a:rPr lang="de-DE">
                <a:latin typeface="Syntax LT" charset="0"/>
              </a:rPr>
              <a:t>ndekontakt, Z</a:t>
            </a:r>
            <a:r>
              <a:rPr lang="de-DE">
                <a:latin typeface="Arial"/>
              </a:rPr>
              <a:t>ö</a:t>
            </a:r>
            <a:r>
              <a:rPr lang="de-DE">
                <a:latin typeface="Syntax LT" charset="0"/>
              </a:rPr>
              <a:t>gern vor dem Flug über offenes Gelände. Der Schwarzspecht kann weite Distanzen zwischen Schlafh</a:t>
            </a:r>
            <a:r>
              <a:rPr lang="de-DE">
                <a:latin typeface="Arial"/>
              </a:rPr>
              <a:t>ö</a:t>
            </a:r>
            <a:r>
              <a:rPr lang="de-DE">
                <a:latin typeface="Syntax LT" charset="0"/>
              </a:rPr>
              <a:t>hle und Nahrungsquellen zur</a:t>
            </a:r>
            <a:r>
              <a:rPr lang="de-DE">
                <a:latin typeface="Arial"/>
              </a:rPr>
              <a:t>ü</a:t>
            </a:r>
            <a:r>
              <a:rPr lang="de-DE">
                <a:latin typeface="Syntax LT" charset="0"/>
              </a:rPr>
              <a:t>cklegen und dadurch auch mehrere getrennte Waldst</a:t>
            </a:r>
            <a:r>
              <a:rPr lang="de-DE">
                <a:latin typeface="Arial"/>
              </a:rPr>
              <a:t>ü</a:t>
            </a:r>
            <a:r>
              <a:rPr lang="de-DE">
                <a:latin typeface="Syntax LT" charset="0"/>
              </a:rPr>
              <a:t>cke zu seinem Revier w</a:t>
            </a:r>
            <a:r>
              <a:rPr lang="de-DE">
                <a:latin typeface="Arial"/>
              </a:rPr>
              <a:t>ä</a:t>
            </a:r>
            <a:r>
              <a:rPr lang="de-DE">
                <a:latin typeface="Syntax LT" charset="0"/>
              </a:rPr>
              <a:t>hlen, sofern Nahrung und H</a:t>
            </a:r>
            <a:r>
              <a:rPr lang="de-DE">
                <a:latin typeface="Arial"/>
              </a:rPr>
              <a:t>ö</a:t>
            </a:r>
            <a:r>
              <a:rPr lang="de-DE">
                <a:latin typeface="Syntax LT" charset="0"/>
              </a:rPr>
              <a:t>hlenb</a:t>
            </a:r>
            <a:r>
              <a:rPr lang="de-DE">
                <a:latin typeface="Arial"/>
              </a:rPr>
              <a:t>ä</a:t>
            </a:r>
            <a:r>
              <a:rPr lang="de-DE">
                <a:latin typeface="Syntax LT" charset="0"/>
              </a:rPr>
              <a:t>ume gegeben sind. Im Flug erinnert er an eine Rabenkrähe.</a:t>
            </a:r>
          </a:p>
          <a:p>
            <a:r>
              <a:rPr lang="de-DE">
                <a:latin typeface="Syntax LT" charset="0"/>
              </a:rPr>
              <a:t>Bilder: Schwarzspecht sucht nach Insekten, die sich zwischen Baumrinde und Stamm befinden (links), das Entrinden von abgestorbenen Bäumen und Strünken ist typisch für den Schwarzspecht, er hackt mit kräftigen Hieben die Rinde grossflächig vom Baum ab; Schwarzspecht im Flug (rechts)</a:t>
            </a:r>
            <a:endParaRPr lang="de-CH">
              <a:latin typeface="Syntax LT"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84EFBE8-AA35-204B-BF8F-9FB1665B802C}" type="slidenum">
              <a:rPr lang="de-CH" sz="1200"/>
              <a:pPr eaLnBrk="1" hangingPunct="1"/>
              <a:t>28</a:t>
            </a:fld>
            <a:endParaRPr lang="de-CH" sz="120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Gut anfliegbar, gradschaftig, nicht tief beastet. Nicht zu viele Jungbäume in unmittelbarer Umgebung (Anflug).</a:t>
            </a:r>
          </a:p>
          <a:p>
            <a:pPr eaLnBrk="1" hangingPunct="1"/>
            <a:r>
              <a:rPr lang="de-CH"/>
              <a:t>Hintergrundbild: Buchenwald in der laubfreien Zeit. Dicke, gerade Stämme, gut hoch beastet, wenig Jungbäume, gute Vorraussetzungen für Höhlenbäume.</a:t>
            </a:r>
          </a:p>
          <a:p>
            <a:pPr eaLnBrk="1" hangingPunct="1"/>
            <a:r>
              <a:rPr lang="de-CH"/>
              <a:t>Vordergrund: Höhlenbaum mit mehreren Höhlen/Höhleneingängen.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1AE20AF-0D94-E244-A53D-FC27FDE600F0}" type="slidenum">
              <a:rPr lang="de-CH" sz="1200"/>
              <a:pPr eaLnBrk="1" hangingPunct="1"/>
              <a:t>29</a:t>
            </a:fld>
            <a:endParaRPr lang="de-CH" sz="120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Schwarzspechte bevorzugen geradschaftige dicke Bäume. Bei geneigten Bäumen bauen sie an der wasserabgeneigten Seite. </a:t>
            </a:r>
          </a:p>
          <a:p>
            <a:pPr eaLnBrk="1" hangingPunct="1"/>
            <a:r>
              <a:rPr lang="de-CH"/>
              <a:t>Höhlenbau an forstpathologisch schwächster Stelle.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Rot="1" noChangeArrowheads="1" noTextEdit="1"/>
          </p:cNvSpPr>
          <p:nvPr>
            <p:ph type="sldImg"/>
          </p:nvPr>
        </p:nvSpPr>
        <p:spPr>
          <a:ln/>
        </p:spPr>
      </p:sp>
      <p:sp>
        <p:nvSpPr>
          <p:cNvPr id="10547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4B17D5F0-1EEA-EA46-84BF-1D9ADE36406B}" type="slidenum">
              <a:rPr lang="de-CH" sz="1200"/>
              <a:pPr eaLnBrk="1" hangingPunct="1"/>
              <a:t>30</a:t>
            </a:fld>
            <a:endParaRPr lang="de-CH" sz="120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Der Neubau einer Höhle beginnt mit dem Initialschlag, bei dem der Specht die Rinde durchschlägt, dann folgt der Ausbau zuerst zur Backofen- und dann zur Schlussform der Höhle mit Nestmulde. Zwischen Initialschlag und Ausbau können Jahre vergehen, der Specht lässt nach dem Durchhacken der Rinde dem natürlichen Faulen des beschädigten Holzes seinen Lauf. Der Ausbau erfolgt dann wesentlich leichter. Schwarzspechte bauen ihre Höhlen teilweise aber auch in einem Zug fertig (Bauzeit, ca. 1 Monat). Schwarzspechte bessern ihre Höhlen immer wieder aus, hacken den Eingang frei, etc.  die weggehackten Holzspäne werden aus der Höhle geworfen und bleiben zu hunderten vor dem Höhlenbaum liegen. </a:t>
            </a:r>
          </a:p>
          <a:p>
            <a:pPr eaLnBrk="1" hangingPunct="1"/>
            <a:r>
              <a:rPr lang="de-CH"/>
              <a:t>grosses Bild: Schwarzspecht in seiner Höhle. Kleines Bild: Holzspäne unter einem Höhlenbaum.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D897981-0D84-3B46-93D9-6E4A962A35D1}" type="slidenum">
              <a:rPr lang="de-CH" sz="1200"/>
              <a:pPr eaLnBrk="1" hangingPunct="1"/>
              <a:t>31</a:t>
            </a:fld>
            <a:endParaRPr lang="de-CH" sz="120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Mit ca. 10 cm Durchmesser ist der Höhleneingang zu Schwarzspechthöhlen etwa doppelt so gross wie derjenige anderer Spechtarten. Neu gezimmerte Schwarzspechthöhleneingänge sind eiförmig, ältere haben oft eine rundere Form, die Bäume überwallen den Höhleneingang und versuchen diesen zu schliessen. Der Schwarzspecht schützt seine Höhle durch eine Tropfkante (oben) und eine Wasserschwelle (unten) vor Regenwasser.  Der Schutz vor Regenwasser ist entscheidend für eine erfolgreiche Brut des Schwarzspechtes.</a:t>
            </a:r>
          </a:p>
          <a:p>
            <a:pPr eaLnBrk="1" hangingPunct="1"/>
            <a:r>
              <a:rPr lang="de-CH"/>
              <a:t>Höhlen können unterschiedliche Formen, und mehrere Eingänge haben: Höhlen faulen aus, der Specht legt dann teilw. neue Eingänge an. Höhle mit 2 Eingängen = „Kaminform</a:t>
            </a:r>
            <a:r>
              <a:rPr lang="ja-JP" altLang="de-CH"/>
              <a:t>“</a:t>
            </a:r>
            <a:r>
              <a:rPr lang="de-CH"/>
              <a:t>. Höhlenbäume können mehrere getrennte und bei fortgeschrittener Fäule auch verbundene Höhlen aufweisen = „Spechtflöte</a:t>
            </a:r>
            <a:r>
              <a:rPr lang="ja-JP" altLang="de-CH"/>
              <a:t>“</a:t>
            </a:r>
            <a:endParaRPr lang="de-CH"/>
          </a:p>
          <a:p>
            <a:pPr eaLnBrk="1" hangingPunct="1"/>
            <a:r>
              <a:rPr lang="de-CH"/>
              <a:t>Darstellung oben: Schema eines Höhleneinganges und Querschnitt einer Schwarzspechthöhle. T und W kennzeichnen Tropfkante und Wasserschwelle, Höhlentiefe ca. 35-45 cm (Eingang bis Nestmulde)</a:t>
            </a:r>
          </a:p>
          <a:p>
            <a:pPr eaLnBrk="1" hangingPunct="1"/>
            <a:r>
              <a:rPr lang="de-CH"/>
              <a:t>Darstellung unten: verschiedene Phasen des Nestbaues, bzw. der Verrottung alter Schwarzspechthöhlen. Sog. „Spechtflöte</a:t>
            </a:r>
            <a:r>
              <a:rPr lang="ja-JP" altLang="de-CH"/>
              <a:t>“</a:t>
            </a:r>
            <a:r>
              <a:rPr lang="de-CH"/>
              <a:t> bez. </a:t>
            </a:r>
            <a:r>
              <a:rPr lang="de-CH">
                <a:latin typeface="ヒラギノ角ゴ Pro W3" charset="0"/>
              </a:rPr>
              <a:t>Höhlenbäume mit durchgehendem System von ausgefaulten Höhlen mit mehreren Eingängen.</a:t>
            </a:r>
            <a:endParaRPr lang="de-CH"/>
          </a:p>
          <a:p>
            <a:pPr eaLnBrk="1" hangingPunct="1"/>
            <a:endParaRPr lang="de-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BD53D51-4D30-3D4D-A6FA-C7C4655F00C6}" type="slidenum">
              <a:rPr lang="de-CH" sz="1200"/>
              <a:pPr eaLnBrk="1" hangingPunct="1"/>
              <a:t>32</a:t>
            </a:fld>
            <a:endParaRPr lang="de-CH" sz="120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Aufgrund der Körpergrösse des Schwarzspechtes sind seine Höhlen für besonders viele Arten als Brutplatz geeignet. Beispiele: Säugetiere: Baummarder, Eichhörnchen, Siebenschläfer. Vögel: Hohltaube, Raufusskauz, Dohle, Kleiber. Insekten: Hornisse, Schwebefliege. Auch Fledermäuse und viele Käferarten gehören zu den Nachmietern. Die Höhlen werden in allen Entwicklungs- und Zerfallstadien genutzt, oftmals auch von mehreren Arten im gleichen Jahr.</a:t>
            </a:r>
          </a:p>
          <a:p>
            <a:pPr eaLnBrk="1" hangingPunct="1"/>
            <a:r>
              <a:rPr lang="de-CH"/>
              <a:t>Bilder (erscheinen durch Klicken):Schwarzspecht, Hornisse, Hohltaube,Kleiber, Dohle, Eichhörnchen, Siebenschläfer, Baummarder, Fledermaus.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Rot="1" noChangeArrowheads="1" noTextEdit="1"/>
          </p:cNvSpPr>
          <p:nvPr>
            <p:ph type="sldImg"/>
          </p:nvPr>
        </p:nvSpPr>
        <p:spPr>
          <a:ln/>
        </p:spPr>
      </p:sp>
      <p:sp>
        <p:nvSpPr>
          <p:cNvPr id="1280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i="1">
                <a:latin typeface="Syntax LT" charset="0"/>
              </a:rPr>
              <a:t>Beispiel Raufusskauz</a:t>
            </a:r>
            <a:r>
              <a:rPr lang="de-DE">
                <a:latin typeface="Syntax LT" charset="0"/>
              </a:rPr>
              <a:t>: Der Raufusskauz br</a:t>
            </a:r>
            <a:r>
              <a:rPr lang="de-DE">
                <a:latin typeface="Arial"/>
              </a:rPr>
              <a:t>ü</a:t>
            </a:r>
            <a:r>
              <a:rPr lang="de-DE">
                <a:latin typeface="Syntax LT" charset="0"/>
              </a:rPr>
              <a:t>tet fast ausschliesslich in ehemaligen Schwarzspechth</a:t>
            </a:r>
            <a:r>
              <a:rPr lang="de-DE">
                <a:latin typeface="Arial"/>
              </a:rPr>
              <a:t>ö</a:t>
            </a:r>
            <a:r>
              <a:rPr lang="de-DE">
                <a:latin typeface="Syntax LT" charset="0"/>
              </a:rPr>
              <a:t>hlen, da nat</a:t>
            </a:r>
            <a:r>
              <a:rPr lang="de-DE">
                <a:latin typeface="Arial"/>
              </a:rPr>
              <a:t>ü</a:t>
            </a:r>
            <a:r>
              <a:rPr lang="de-DE">
                <a:latin typeface="Syntax LT" charset="0"/>
              </a:rPr>
              <a:t>rliche Baumh</a:t>
            </a:r>
            <a:r>
              <a:rPr lang="de-DE">
                <a:latin typeface="Arial"/>
              </a:rPr>
              <a:t>ö</a:t>
            </a:r>
            <a:r>
              <a:rPr lang="de-DE">
                <a:latin typeface="Syntax LT" charset="0"/>
              </a:rPr>
              <a:t>hlen durch intensivere Forstung gr</a:t>
            </a:r>
            <a:r>
              <a:rPr lang="de-DE">
                <a:latin typeface="Arial"/>
              </a:rPr>
              <a:t>ö</a:t>
            </a:r>
            <a:r>
              <a:rPr lang="de-DE">
                <a:latin typeface="Syntax LT" charset="0"/>
              </a:rPr>
              <a:t>sstenteils verschwunden sind. Raufussk</a:t>
            </a:r>
            <a:r>
              <a:rPr lang="de-DE">
                <a:latin typeface="Arial"/>
              </a:rPr>
              <a:t>ä</a:t>
            </a:r>
            <a:r>
              <a:rPr lang="de-DE">
                <a:latin typeface="Syntax LT" charset="0"/>
              </a:rPr>
              <a:t>uze siedeln vorwiegend in H</a:t>
            </a:r>
            <a:r>
              <a:rPr lang="de-DE">
                <a:latin typeface="Arial"/>
              </a:rPr>
              <a:t>ö</a:t>
            </a:r>
            <a:r>
              <a:rPr lang="de-DE">
                <a:latin typeface="Syntax LT" charset="0"/>
              </a:rPr>
              <a:t>hlenbaumzentren und in H</a:t>
            </a:r>
            <a:r>
              <a:rPr lang="de-DE">
                <a:latin typeface="Arial"/>
              </a:rPr>
              <a:t>ö</a:t>
            </a:r>
            <a:r>
              <a:rPr lang="de-DE">
                <a:latin typeface="Syntax LT" charset="0"/>
              </a:rPr>
              <a:t>hlenb</a:t>
            </a:r>
            <a:r>
              <a:rPr lang="de-DE">
                <a:latin typeface="Arial"/>
              </a:rPr>
              <a:t>ä</a:t>
            </a:r>
            <a:r>
              <a:rPr lang="de-DE">
                <a:latin typeface="Syntax LT" charset="0"/>
              </a:rPr>
              <a:t>umen mit mehreren H</a:t>
            </a:r>
            <a:r>
              <a:rPr lang="de-DE">
                <a:latin typeface="Arial"/>
              </a:rPr>
              <a:t>ö</a:t>
            </a:r>
            <a:r>
              <a:rPr lang="de-DE">
                <a:latin typeface="Syntax LT" charset="0"/>
              </a:rPr>
              <a:t>hlen. Das Beutetierangebot (W</a:t>
            </a:r>
            <a:r>
              <a:rPr lang="de-DE">
                <a:latin typeface="Arial"/>
              </a:rPr>
              <a:t>ü</a:t>
            </a:r>
            <a:r>
              <a:rPr lang="de-DE">
                <a:latin typeface="Syntax LT" charset="0"/>
              </a:rPr>
              <a:t>hlm</a:t>
            </a:r>
            <a:r>
              <a:rPr lang="de-DE">
                <a:latin typeface="Arial"/>
              </a:rPr>
              <a:t>ä</a:t>
            </a:r>
            <a:r>
              <a:rPr lang="de-DE">
                <a:latin typeface="Syntax LT" charset="0"/>
              </a:rPr>
              <a:t>use und Langschwanzm</a:t>
            </a:r>
            <a:r>
              <a:rPr lang="de-DE">
                <a:latin typeface="Arial"/>
              </a:rPr>
              <a:t>ä</a:t>
            </a:r>
            <a:r>
              <a:rPr lang="de-DE">
                <a:latin typeface="Syntax LT" charset="0"/>
              </a:rPr>
              <a:t>use) entscheidet </a:t>
            </a:r>
            <a:r>
              <a:rPr lang="de-DE">
                <a:latin typeface="Arial"/>
              </a:rPr>
              <a:t>ü</a:t>
            </a:r>
            <a:r>
              <a:rPr lang="de-DE">
                <a:latin typeface="Syntax LT" charset="0"/>
              </a:rPr>
              <a:t>ber die Gr</a:t>
            </a:r>
            <a:r>
              <a:rPr lang="de-DE">
                <a:latin typeface="Arial"/>
              </a:rPr>
              <a:t>ö</a:t>
            </a:r>
            <a:r>
              <a:rPr lang="de-DE">
                <a:latin typeface="Syntax LT" charset="0"/>
              </a:rPr>
              <a:t>sse der Brut, f</a:t>
            </a:r>
            <a:r>
              <a:rPr lang="de-DE">
                <a:latin typeface="Arial"/>
              </a:rPr>
              <a:t>ü</a:t>
            </a:r>
            <a:r>
              <a:rPr lang="de-DE">
                <a:latin typeface="Syntax LT" charset="0"/>
              </a:rPr>
              <a:t>r die n</a:t>
            </a:r>
            <a:r>
              <a:rPr lang="de-DE">
                <a:latin typeface="Arial"/>
              </a:rPr>
              <a:t>ä</a:t>
            </a:r>
            <a:r>
              <a:rPr lang="de-DE">
                <a:latin typeface="Syntax LT" charset="0"/>
              </a:rPr>
              <a:t>chste Brut wechselt der Raufusskauz die H</a:t>
            </a:r>
            <a:r>
              <a:rPr lang="de-DE">
                <a:latin typeface="Arial"/>
              </a:rPr>
              <a:t>ö</a:t>
            </a:r>
            <a:r>
              <a:rPr lang="de-DE">
                <a:latin typeface="Syntax LT" charset="0"/>
              </a:rPr>
              <a:t>hle und bevorzugt neu gebaute Schwarzspechth</a:t>
            </a:r>
            <a:r>
              <a:rPr lang="de-DE">
                <a:latin typeface="Arial"/>
              </a:rPr>
              <a:t>ö</a:t>
            </a:r>
            <a:r>
              <a:rPr lang="de-DE">
                <a:latin typeface="Syntax LT" charset="0"/>
              </a:rPr>
              <a:t>hlen. Der Bruterfolg ist in neuen H</a:t>
            </a:r>
            <a:r>
              <a:rPr lang="de-DE">
                <a:latin typeface="Arial"/>
              </a:rPr>
              <a:t>ö</a:t>
            </a:r>
            <a:r>
              <a:rPr lang="de-DE">
                <a:latin typeface="Syntax LT" charset="0"/>
              </a:rPr>
              <a:t>hlen deutlich h</a:t>
            </a:r>
            <a:r>
              <a:rPr lang="de-DE">
                <a:latin typeface="Arial"/>
              </a:rPr>
              <a:t>ö</a:t>
            </a:r>
            <a:r>
              <a:rPr lang="de-DE">
                <a:latin typeface="Syntax LT" charset="0"/>
              </a:rPr>
              <a:t>her als in alten, weil der h</a:t>
            </a:r>
            <a:r>
              <a:rPr lang="de-DE">
                <a:latin typeface="Arial"/>
              </a:rPr>
              <a:t>ä</a:t>
            </a:r>
            <a:r>
              <a:rPr lang="de-DE">
                <a:latin typeface="Syntax LT" charset="0"/>
              </a:rPr>
              <a:t>ufigste Nestr</a:t>
            </a:r>
            <a:r>
              <a:rPr lang="de-DE">
                <a:latin typeface="Arial"/>
              </a:rPr>
              <a:t>ä</a:t>
            </a:r>
            <a:r>
              <a:rPr lang="de-DE">
                <a:latin typeface="Syntax LT" charset="0"/>
              </a:rPr>
              <a:t>uber, der Baummarder, auf seiner Nahrungssuche bereits gefundene Nahrungsquellen wieder aufsucht. Raufussk</a:t>
            </a:r>
            <a:r>
              <a:rPr lang="de-DE">
                <a:latin typeface="Arial"/>
              </a:rPr>
              <a:t>ä</a:t>
            </a:r>
            <a:r>
              <a:rPr lang="de-DE">
                <a:latin typeface="Syntax LT" charset="0"/>
              </a:rPr>
              <a:t>uze br</a:t>
            </a:r>
            <a:r>
              <a:rPr lang="de-DE">
                <a:latin typeface="Arial"/>
              </a:rPr>
              <a:t>ü</a:t>
            </a:r>
            <a:r>
              <a:rPr lang="de-DE">
                <a:latin typeface="Syntax LT" charset="0"/>
              </a:rPr>
              <a:t>ten zudem gerne in Rufkontakt zu anderen Brutpaaren und sind deshalb auf Altholzbestand mit mehreren H</a:t>
            </a:r>
            <a:r>
              <a:rPr lang="de-DE">
                <a:latin typeface="Arial"/>
              </a:rPr>
              <a:t>ö</a:t>
            </a:r>
            <a:r>
              <a:rPr lang="de-DE">
                <a:latin typeface="Syntax LT" charset="0"/>
              </a:rPr>
              <a:t>hlenb</a:t>
            </a:r>
            <a:r>
              <a:rPr lang="de-DE">
                <a:latin typeface="Arial"/>
              </a:rPr>
              <a:t>ä</a:t>
            </a:r>
            <a:r>
              <a:rPr lang="de-DE">
                <a:latin typeface="Syntax LT" charset="0"/>
              </a:rPr>
              <a:t>umen angewiesen. Aus diesen Gr</a:t>
            </a:r>
            <a:r>
              <a:rPr lang="de-DE">
                <a:latin typeface="Arial"/>
              </a:rPr>
              <a:t>ü</a:t>
            </a:r>
            <a:r>
              <a:rPr lang="de-DE">
                <a:latin typeface="Syntax LT" charset="0"/>
              </a:rPr>
              <a:t>nden ist das erfolgreiche Br</a:t>
            </a:r>
            <a:r>
              <a:rPr lang="de-DE">
                <a:latin typeface="Arial"/>
              </a:rPr>
              <a:t>ü</a:t>
            </a:r>
            <a:r>
              <a:rPr lang="de-DE">
                <a:latin typeface="Syntax LT" charset="0"/>
              </a:rPr>
              <a:t>ten und Bestehen des Raufusskauzes an gen</a:t>
            </a:r>
            <a:r>
              <a:rPr lang="de-DE">
                <a:latin typeface="Arial"/>
              </a:rPr>
              <a:t>ü</a:t>
            </a:r>
            <a:r>
              <a:rPr lang="de-DE">
                <a:latin typeface="Syntax LT" charset="0"/>
              </a:rPr>
              <a:t>gend Schwarzspechth</a:t>
            </a:r>
            <a:r>
              <a:rPr lang="de-DE">
                <a:latin typeface="Arial"/>
              </a:rPr>
              <a:t>ö</a:t>
            </a:r>
            <a:r>
              <a:rPr lang="de-DE">
                <a:latin typeface="Syntax LT" charset="0"/>
              </a:rPr>
              <a:t>hlen in zusammenh</a:t>
            </a:r>
            <a:r>
              <a:rPr lang="de-DE">
                <a:latin typeface="Arial"/>
              </a:rPr>
              <a:t>ä</a:t>
            </a:r>
            <a:r>
              <a:rPr lang="de-DE">
                <a:latin typeface="Syntax LT" charset="0"/>
              </a:rPr>
              <a:t>ngenden Altholzbest</a:t>
            </a:r>
            <a:r>
              <a:rPr lang="de-DE">
                <a:latin typeface="Arial"/>
              </a:rPr>
              <a:t>ä</a:t>
            </a:r>
            <a:r>
              <a:rPr lang="de-DE">
                <a:latin typeface="Syntax LT" charset="0"/>
              </a:rPr>
              <a:t>nden, sowie an rege Neubaut</a:t>
            </a:r>
            <a:r>
              <a:rPr lang="de-DE">
                <a:latin typeface="Arial"/>
              </a:rPr>
              <a:t>ä</a:t>
            </a:r>
            <a:r>
              <a:rPr lang="de-DE">
                <a:latin typeface="Syntax LT" charset="0"/>
              </a:rPr>
              <a:t>tigkeit des Schwarzspechtes gebunden. Die Sicherung einzelner H</a:t>
            </a:r>
            <a:r>
              <a:rPr lang="de-DE">
                <a:latin typeface="Arial"/>
              </a:rPr>
              <a:t>ö</a:t>
            </a:r>
            <a:r>
              <a:rPr lang="de-DE">
                <a:latin typeface="Syntax LT" charset="0"/>
              </a:rPr>
              <a:t>hlenb</a:t>
            </a:r>
            <a:r>
              <a:rPr lang="de-DE">
                <a:latin typeface="Arial"/>
              </a:rPr>
              <a:t>ä</a:t>
            </a:r>
            <a:r>
              <a:rPr lang="de-DE">
                <a:latin typeface="Syntax LT" charset="0"/>
              </a:rPr>
              <a:t>ume f</a:t>
            </a:r>
            <a:r>
              <a:rPr lang="de-DE">
                <a:latin typeface="Arial"/>
              </a:rPr>
              <a:t>ü</a:t>
            </a:r>
            <a:r>
              <a:rPr lang="de-DE">
                <a:latin typeface="Syntax LT" charset="0"/>
              </a:rPr>
              <a:t>hrt daher noch nicht zum Erhalt des Raufusskauzes, erst der Schutz mehrerer zusammenh</a:t>
            </a:r>
            <a:r>
              <a:rPr lang="de-DE">
                <a:latin typeface="Arial"/>
              </a:rPr>
              <a:t>ä</a:t>
            </a:r>
            <a:r>
              <a:rPr lang="de-DE">
                <a:latin typeface="Syntax LT" charset="0"/>
              </a:rPr>
              <a:t>ngender und max. 1 km voneinander entfernter Altholzinseln (mind. 3-10 ha) im Waldmosaik sichert das Fortbestehen der Art.</a:t>
            </a:r>
          </a:p>
          <a:p>
            <a:r>
              <a:rPr lang="de-DE">
                <a:latin typeface="Syntax LT" charset="0"/>
              </a:rPr>
              <a:t>Bild: Raufusskauz in Schwarzspechthöhle</a:t>
            </a:r>
          </a:p>
          <a:p>
            <a:endParaRPr lang="de-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0814C73B-78EA-F443-B48D-6A766389E3C4}" type="slidenum">
              <a:rPr lang="de-CH" sz="1200"/>
              <a:pPr eaLnBrk="1" hangingPunct="1"/>
              <a:t>34</a:t>
            </a:fld>
            <a:endParaRPr lang="de-CH" sz="120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Der Balzruf ist etwa 20silbig und im Februar und März oft zu hören. Höhlenzeigen: Mehrfaches Hinein- und Hinaus fliegen aus der möglichen Bruthöhle</a:t>
            </a:r>
          </a:p>
          <a:p>
            <a:pPr eaLnBrk="1" hangingPunct="1"/>
            <a:r>
              <a:rPr lang="de-CH"/>
              <a:t>Balz vor allem im Februar und März, vereinzelt auch schon im Januar</a:t>
            </a:r>
          </a:p>
          <a:p>
            <a:pPr eaLnBrk="1" hangingPunct="1"/>
            <a:r>
              <a:rPr lang="de-CH"/>
              <a:t>Territorialverhalten vor allem rund um die Brut- und Schlafhöhle: Rufen, Trommeln, Drohhaltung (Kopf vorwärts recken, Kopf schwenken)</a:t>
            </a:r>
          </a:p>
          <a:p>
            <a:pPr eaLnBrk="1" hangingPunct="1"/>
            <a:r>
              <a:rPr lang="de-CH"/>
              <a:t>Bild: Schwarzspechtmännchen vor seiner Höhle.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Rot="1" noChangeArrowheads="1" noTextEdit="1"/>
          </p:cNvSpPr>
          <p:nvPr>
            <p:ph type="sldImg"/>
          </p:nvPr>
        </p:nvSpPr>
        <p:spPr>
          <a:ln/>
        </p:spPr>
      </p:sp>
      <p:sp>
        <p:nvSpPr>
          <p:cNvPr id="14029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Die Eier werden in der Regel zwischen Mitte April und Mitte Mai abgelet. Ab der Ablage des ersten Eis wird die Bruthöhle von beiden Partnern abwechselnd bewacht.</a:t>
            </a:r>
          </a:p>
          <a:p>
            <a:pPr eaLnBrk="1" hangingPunct="1"/>
            <a:r>
              <a:rPr lang="de-CH"/>
              <a:t>Form und Farbe der Eier deuten auf die sichere Bruthöhle: Weder ist Tarnung nötig, noch können die Eier aus dem Nest rollen.</a:t>
            </a:r>
          </a:p>
          <a:p>
            <a:pPr eaLnBrk="1" hangingPunct="1"/>
            <a:r>
              <a:rPr lang="de-CH"/>
              <a:t>Bild: Schwarzspechtweibchen beim Verlassen der Bruthöhle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F37C3BC-8204-9240-9A6B-7FB4DFAC726F}" type="slidenum">
              <a:rPr lang="de-CH" sz="1200"/>
              <a:pPr eaLnBrk="1" hangingPunct="1"/>
              <a:t>36</a:t>
            </a:fld>
            <a:endParaRPr lang="de-CH" sz="1200"/>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Jungspechte schlüpfen verhältnismässig früh. Taub, blind und ohne Federkleid wärmen sie sich gegenseitig durch eine „Wärmepyramide“, d.h. die Eltern verbringen die ersten Wochen noch in der Höhle (Nachbrüten), danach nächtigen sie in ihrer Schlafhöhle. In den ca. 4 Wochen bis zum Ausflug wachsen und entwickeln sich die Pulli rasant.</a:t>
            </a:r>
          </a:p>
          <a:p>
            <a:r>
              <a:rPr lang="de-DE"/>
              <a:t>Bruthöhle bietet guten Schutz und Wärmeisolation. Die heikelste Phase beginnt für die Jungspechte mit dem ersten Ausflug. </a:t>
            </a:r>
          </a:p>
          <a:p>
            <a:pPr eaLnBrk="1" hangingPunct="1"/>
            <a:r>
              <a:rPr lang="de-DE"/>
              <a:t>150 000-180 000 Insekten und Larven entsprechen dem Nahrungsbedarf dreier Nestlinge vom Schlüpfen bis zum Ausflug. </a:t>
            </a:r>
          </a:p>
          <a:p>
            <a:pPr eaLnBrk="1" hangingPunct="1"/>
            <a:r>
              <a:rPr lang="de-DE"/>
              <a:t>Bild: Schwarzspechtmännchen, drei Nestlinge. Jungspechte erkennt man an der schwarzen Iris (adulte Tiere: weiss)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7044FC0-8998-164E-B3F9-CDBEC65B86C7}" type="slidenum">
              <a:rPr lang="de-CH" sz="1200"/>
              <a:pPr eaLnBrk="1" hangingPunct="1"/>
              <a:t>37</a:t>
            </a:fld>
            <a:endParaRPr lang="de-CH" sz="120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a:latin typeface="Syntax LT" charset="0"/>
              </a:rPr>
              <a:t>Wald</a:t>
            </a:r>
            <a:r>
              <a:rPr lang="de-DE" b="1">
                <a:latin typeface="Arial"/>
              </a:rPr>
              <a:t>ö</a:t>
            </a:r>
            <a:r>
              <a:rPr lang="de-DE" b="1">
                <a:latin typeface="Syntax LT" charset="0"/>
              </a:rPr>
              <a:t>kologische Schlüsselfunktion</a:t>
            </a:r>
          </a:p>
          <a:p>
            <a:r>
              <a:rPr lang="de-DE">
                <a:latin typeface="Syntax LT" charset="0"/>
              </a:rPr>
              <a:t>Die Artenvielfalt im Ökosystem Wald wird durch Schwarzspechthöhlen erhöht. Spechte halten die Anzahl der im Holz lebenden Insekten unter Kontrolle. Stark von Insekten und Larven befallene B</a:t>
            </a:r>
            <a:r>
              <a:rPr lang="de-DE">
                <a:latin typeface="Arial"/>
              </a:rPr>
              <a:t>ä</a:t>
            </a:r>
            <a:r>
              <a:rPr lang="de-DE">
                <a:latin typeface="Syntax LT" charset="0"/>
              </a:rPr>
              <a:t>ume sind anf</a:t>
            </a:r>
            <a:r>
              <a:rPr lang="de-DE">
                <a:latin typeface="Arial"/>
              </a:rPr>
              <a:t>ä</a:t>
            </a:r>
            <a:r>
              <a:rPr lang="de-DE">
                <a:latin typeface="Syntax LT" charset="0"/>
              </a:rPr>
              <a:t>lliger auf Pilze und Krankheiten. Spechte regulieren also auf nat</a:t>
            </a:r>
            <a:r>
              <a:rPr lang="de-DE">
                <a:latin typeface="Arial"/>
              </a:rPr>
              <a:t>ü</a:t>
            </a:r>
            <a:r>
              <a:rPr lang="de-DE">
                <a:latin typeface="Syntax LT" charset="0"/>
              </a:rPr>
              <a:t>rliche Weise den Insektenbestand im </a:t>
            </a:r>
            <a:r>
              <a:rPr lang="de-DE">
                <a:latin typeface="Arial"/>
              </a:rPr>
              <a:t>Ö</a:t>
            </a:r>
            <a:r>
              <a:rPr lang="de-DE">
                <a:latin typeface="Syntax LT" charset="0"/>
              </a:rPr>
              <a:t>kosystem Wald. Spechte leisten zudem einen wichtigen Beitrag bei der Regeneration des Waldes indem sie faules Holz zerkleinern und verstreuen und dadurch f</a:t>
            </a:r>
            <a:r>
              <a:rPr lang="de-DE">
                <a:latin typeface="Arial"/>
              </a:rPr>
              <a:t>ü</a:t>
            </a:r>
            <a:r>
              <a:rPr lang="de-DE">
                <a:latin typeface="Syntax LT" charset="0"/>
              </a:rPr>
              <a:t>r kleinere zersetzende Organismen zug</a:t>
            </a:r>
            <a:r>
              <a:rPr lang="de-DE">
                <a:latin typeface="Arial"/>
              </a:rPr>
              <a:t>ä</a:t>
            </a:r>
            <a:r>
              <a:rPr lang="de-DE">
                <a:latin typeface="Syntax LT" charset="0"/>
              </a:rPr>
              <a:t>nglich machen.</a:t>
            </a:r>
          </a:p>
          <a:p>
            <a:pPr eaLnBrk="1" hangingPunct="1"/>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Rot="1" noChangeArrowheads="1" noTextEdit="1"/>
          </p:cNvSpPr>
          <p:nvPr>
            <p:ph type="sldImg"/>
          </p:nvPr>
        </p:nvSpPr>
        <p:spPr>
          <a:ln/>
        </p:spPr>
      </p:sp>
      <p:sp>
        <p:nvSpPr>
          <p:cNvPr id="15769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a:latin typeface="Syntax LT" charset="0"/>
              </a:rPr>
              <a:t>Gef</a:t>
            </a:r>
            <a:r>
              <a:rPr lang="de-DE" b="1">
                <a:latin typeface="Arial"/>
              </a:rPr>
              <a:t>ä</a:t>
            </a:r>
            <a:r>
              <a:rPr lang="de-DE" b="1">
                <a:latin typeface="Syntax LT" charset="0"/>
              </a:rPr>
              <a:t>hrdung</a:t>
            </a:r>
          </a:p>
          <a:p>
            <a:r>
              <a:rPr lang="de-DE">
                <a:latin typeface="Syntax LT" charset="0"/>
              </a:rPr>
              <a:t>Die Art gilt in der Schweiz nicht als gef</a:t>
            </a:r>
            <a:r>
              <a:rPr lang="de-DE">
                <a:latin typeface="Arial"/>
              </a:rPr>
              <a:t>ä</a:t>
            </a:r>
            <a:r>
              <a:rPr lang="de-DE">
                <a:latin typeface="Syntax LT" charset="0"/>
              </a:rPr>
              <a:t>hrdet, Gef</a:t>
            </a:r>
            <a:r>
              <a:rPr lang="de-DE">
                <a:latin typeface="Arial"/>
              </a:rPr>
              <a:t>ä</a:t>
            </a:r>
            <a:r>
              <a:rPr lang="de-DE">
                <a:latin typeface="Syntax LT" charset="0"/>
              </a:rPr>
              <a:t>hrdung droht aber durch Lebensraumverlust bei der Waldbewirtschaftung nach rein wirtschaftlichen Kriterien, Schlag von Totholz und Altb</a:t>
            </a:r>
            <a:r>
              <a:rPr lang="de-DE">
                <a:latin typeface="Arial"/>
              </a:rPr>
              <a:t>ä</a:t>
            </a:r>
            <a:r>
              <a:rPr lang="de-DE">
                <a:latin typeface="Syntax LT" charset="0"/>
              </a:rPr>
              <a:t>umen. Gefahr f</a:t>
            </a:r>
            <a:r>
              <a:rPr lang="de-DE">
                <a:latin typeface="Arial"/>
              </a:rPr>
              <a:t>ü</a:t>
            </a:r>
            <a:r>
              <a:rPr lang="de-DE">
                <a:latin typeface="Syntax LT" charset="0"/>
              </a:rPr>
              <a:t>r das H</a:t>
            </a:r>
            <a:r>
              <a:rPr lang="de-DE">
                <a:latin typeface="Arial"/>
              </a:rPr>
              <a:t>ö</a:t>
            </a:r>
            <a:r>
              <a:rPr lang="de-DE">
                <a:latin typeface="Syntax LT" charset="0"/>
              </a:rPr>
              <a:t>hlennutzungsnetz rund um den Schwarzspecht droht auch von unabsichtlichem Schlag der H</a:t>
            </a:r>
            <a:r>
              <a:rPr lang="de-DE">
                <a:latin typeface="Arial"/>
              </a:rPr>
              <a:t>ö</a:t>
            </a:r>
            <a:r>
              <a:rPr lang="de-DE">
                <a:latin typeface="Syntax LT" charset="0"/>
              </a:rPr>
              <a:t>hlenb</a:t>
            </a:r>
            <a:r>
              <a:rPr lang="de-DE">
                <a:latin typeface="Arial"/>
              </a:rPr>
              <a:t>ä</a:t>
            </a:r>
            <a:r>
              <a:rPr lang="de-DE">
                <a:latin typeface="Syntax LT" charset="0"/>
              </a:rPr>
              <a:t>ume, dies ist aufgrund der geringen Neubaut</a:t>
            </a:r>
            <a:r>
              <a:rPr lang="de-DE">
                <a:latin typeface="Arial"/>
              </a:rPr>
              <a:t>ä</a:t>
            </a:r>
            <a:r>
              <a:rPr lang="de-DE">
                <a:latin typeface="Syntax LT" charset="0"/>
              </a:rPr>
              <a:t>tigkeit f</a:t>
            </a:r>
            <a:r>
              <a:rPr lang="de-DE">
                <a:latin typeface="Arial"/>
              </a:rPr>
              <a:t>ü</a:t>
            </a:r>
            <a:r>
              <a:rPr lang="de-DE">
                <a:latin typeface="Syntax LT" charset="0"/>
              </a:rPr>
              <a:t>r die verschiedenen nachnutzenden H</a:t>
            </a:r>
            <a:r>
              <a:rPr lang="de-DE">
                <a:latin typeface="Arial"/>
              </a:rPr>
              <a:t>ö</a:t>
            </a:r>
            <a:r>
              <a:rPr lang="de-DE">
                <a:latin typeface="Syntax LT" charset="0"/>
              </a:rPr>
              <a:t>hlenbr</a:t>
            </a:r>
            <a:r>
              <a:rPr lang="de-DE">
                <a:latin typeface="Arial"/>
              </a:rPr>
              <a:t>ü</a:t>
            </a:r>
            <a:r>
              <a:rPr lang="de-DE">
                <a:latin typeface="Syntax LT" charset="0"/>
              </a:rPr>
              <a:t>ter verheerend. In der Schweiz werden Waldarbeiten vermehrt an Private vergeben, diese sind mehr am wirtschaftlichen denn am ökologischen Nutzen des Waldes interessiert. Im eidgenössischen Parlament laufen Vorstösse den Naturschutz im Wald zurückzustufen und den Wald intensiver wirtschaftlich zu nutzen.</a:t>
            </a:r>
            <a:endParaRPr lang="de-DE"/>
          </a:p>
          <a:p>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BC2068-ED64-3A46-AB2C-4941A11BCB2E}" type="slidenum">
              <a:rPr lang="de-CH" sz="1200"/>
              <a:pPr eaLnBrk="1" hangingPunct="1"/>
              <a:t>39</a:t>
            </a:fld>
            <a:endParaRPr lang="de-CH" sz="120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t>Bild: Wald mit viel stehendem und liegendem Totholz (moosbewachsen, Pilzbefall) und dicken alten Bäumen. Hanglage: weniger attraktiv für die Holzwirtschaft. Ein idealer Standort für den Schwarzspecht.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Rot="1" noChangeArrowheads="1" noTextEdit="1"/>
          </p:cNvSpPr>
          <p:nvPr>
            <p:ph type="sldImg"/>
          </p:nvPr>
        </p:nvSpPr>
        <p:spPr>
          <a:ln/>
        </p:spPr>
      </p:sp>
      <p:sp>
        <p:nvSpPr>
          <p:cNvPr id="15462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Foto: Schwarzspechthöhle in Rotbuche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Rot="1" noChangeArrowheads="1" noTextEdit="1"/>
          </p:cNvSpPr>
          <p:nvPr>
            <p:ph type="sldImg"/>
          </p:nvPr>
        </p:nvSpPr>
        <p:spPr>
          <a:ln/>
        </p:spPr>
      </p:sp>
      <p:sp>
        <p:nvSpPr>
          <p:cNvPr id="13619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Da Schwarzspechte meistens parallel an verschiedenen Höhlen zimmern, gelten bereits Initialschläge (durchgehackte Rinde, einige cm ins Baumholz hinein) als Schwarzspechthöhle. Die verschiedenen Bauphasen der Höhlen sind alle zu schützen, weil sie einerseits noch ausgebaut werden und weil sie andererseits in jeder Phase, vom Initialschlag bis zur Verfaulung, verschiedenen Tierarten und Kleinstorganismen spezifischen Lebensraum bieten.</a:t>
            </a:r>
          </a:p>
          <a:p>
            <a:r>
              <a:rPr lang="de-CH"/>
              <a:t>Bild: markierter Höhlenbaum, Spechthöhle als dunkler Fleck auszumachen.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Rot="1" noChangeArrowheads="1" noTextEdit="1"/>
          </p:cNvSpPr>
          <p:nvPr>
            <p:ph type="sldImg"/>
          </p:nvPr>
        </p:nvSpPr>
        <p:spPr>
          <a:ln/>
        </p:spPr>
      </p:sp>
      <p:sp>
        <p:nvSpPr>
          <p:cNvPr id="13824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Beim systematischen Abschreiten in parallelen Linien von 50-100 m Abstand durch das Waldgebiet schreiten. Bei ungünstigen Verhältnissen wie Regen und Schnee sind die Höhlen fast nicht zu sehen. Schnee kann Höhleneingänge vollständig verdecken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5EAD39B-6ECE-0148-BD70-C0AEDB0423A6}" type="slidenum">
              <a:rPr lang="de-CH" sz="1200"/>
              <a:pPr eaLnBrk="1" hangingPunct="1"/>
              <a:t>42</a:t>
            </a:fld>
            <a:endParaRPr lang="de-CH" sz="120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t>Bild: Waldfläche mit alten dicken Bäumen und liegendem und stehendem Totholz. Im Hintergrund vorwiegend Rotbuchen, beachte den Kronenbruch in der Bildmitte.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72B7B6D-2859-AE49-BF3E-A3BEAC3779FB}" type="slidenum">
              <a:rPr lang="de-CH" sz="1200"/>
              <a:pPr eaLnBrk="1" hangingPunct="1"/>
              <a:t>43</a:t>
            </a:fld>
            <a:endParaRPr lang="de-CH" sz="120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131A3485-B410-CD4C-A045-56DA76C8BF7F}" type="slidenum">
              <a:rPr lang="de-CH" sz="1200"/>
              <a:pPr eaLnBrk="1" hangingPunct="1"/>
              <a:t>44</a:t>
            </a:fld>
            <a:endParaRPr lang="de-CH" sz="120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49BE9C36-9EBB-094D-A3B7-840CBA24F627}" type="slidenum">
              <a:rPr lang="de-CH" sz="1200"/>
              <a:pPr eaLnBrk="1" hangingPunct="1"/>
              <a:t>45</a:t>
            </a:fld>
            <a:endParaRPr lang="de-CH" sz="120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B64DE3F-513F-F749-8ABE-C5752C496AE7}" type="slidenum">
              <a:rPr lang="de-CH" sz="1200"/>
              <a:pPr eaLnBrk="1" hangingPunct="1"/>
              <a:t>46</a:t>
            </a:fld>
            <a:endParaRPr lang="de-CH" sz="120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Rot="1" noChangeArrowheads="1" noTextEdit="1"/>
          </p:cNvSpPr>
          <p:nvPr>
            <p:ph type="sldImg"/>
          </p:nvPr>
        </p:nvSpPr>
        <p:spPr>
          <a:ln/>
        </p:spPr>
      </p:sp>
      <p:sp>
        <p:nvSpPr>
          <p:cNvPr id="15565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Rot="1" noChangeArrowheads="1" noTextEdit="1"/>
          </p:cNvSpPr>
          <p:nvPr>
            <p:ph type="sldImg"/>
          </p:nvPr>
        </p:nvSpPr>
        <p:spPr>
          <a:ln/>
        </p:spPr>
      </p:sp>
      <p:sp>
        <p:nvSpPr>
          <p:cNvPr id="10649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t>Gelegentlich kann auch das Federkleid adulter Tiere eine leicht bräunliche Färbung aufweisen</a:t>
            </a:r>
          </a:p>
          <a:p>
            <a:r>
              <a:rPr lang="de-DE"/>
              <a:t>Bilder: Männchen rechts, Weibchen links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2F99CDF-CEAF-574C-BE45-6A9731432F77}" type="slidenum">
              <a:rPr lang="de-CH" sz="1200"/>
              <a:pPr eaLnBrk="1" hangingPunct="1"/>
              <a:t>7</a:t>
            </a:fld>
            <a:endParaRPr lang="de-CH" sz="120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t>Etwa gleich gross wie eine Krähe, Gewicht 255-370 g, grösste europäische Spechtart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Rot="1" noChangeArrowheads="1" noTextEdit="1"/>
          </p:cNvSpPr>
          <p:nvPr>
            <p:ph type="sldImg"/>
          </p:nvPr>
        </p:nvSpPr>
        <p:spPr>
          <a:ln/>
        </p:spPr>
      </p:sp>
      <p:sp>
        <p:nvSpPr>
          <p:cNvPr id="13414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Am besten lässt sich der Schwarzspecht durch sein Rufen entdecken, das charakteristische Trommeln ist seltener und weniger gut hörbar. Der Schwarzspecht ist tagaktiv, seine Aktivitätsdauer ist dabei kürzer als der Sonnentag.</a:t>
            </a:r>
          </a:p>
          <a:p>
            <a:r>
              <a:rPr lang="de-CH"/>
              <a:t>Aufnahme: Schwarzspechtruf, aufgenommen im Neeracherried (zum Abspielen mit der Maus auf das icon klicken) </a:t>
            </a:r>
          </a:p>
          <a:p>
            <a:r>
              <a:rPr lang="de-CH"/>
              <a:t>Bild: Schwarzspechtmännchen beim Rufen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Rot="1" noChangeArrowheads="1" noTextEdit="1"/>
          </p:cNvSpPr>
          <p:nvPr>
            <p:ph type="sldImg"/>
          </p:nvPr>
        </p:nvSpPr>
        <p:spPr>
          <a:ln/>
        </p:spPr>
      </p:sp>
      <p:sp>
        <p:nvSpPr>
          <p:cNvPr id="13517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t>Für das Trommeln benutzt der Schwarzspecht spezifische Trommelbäume. Das können Bäume mit Hohlräumen, abgestorbenen Ästen und dergleichen sein, entscheidend ist die Resonanzqualität des Trommelbaumes. Das Trommeln ist zu unterscheiden von der Futtersuche, bei der der Specht ebenfalls stark mit seinem Schnabel auf Bäume einschlägt. Die Trommelwirbel dienen der Anlockung von Partnern und dem Anzeigen der Reviergrenzen.</a:t>
            </a:r>
          </a:p>
          <a:p>
            <a:r>
              <a:rPr lang="de-CH"/>
              <a:t>Aufnahme: Trommelwirbel des Schwarzspechtes, unterbrochen von einem Ruf (Zum Abspielen mit der Maus auf das Icon klicken).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vert="horz"/>
          <a:lstStyle/>
          <a:p>
            <a:r>
              <a:rPr lang="de-CH" smtClean="0"/>
              <a:t>Mastertitelformat bearbeiten</a:t>
            </a:r>
            <a:endParaRPr lang="de-CH"/>
          </a:p>
        </p:txBody>
      </p:sp>
      <p:sp>
        <p:nvSpPr>
          <p:cNvPr id="3" name="Untertitel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Master-Untertitelformat bearbeiten</a:t>
            </a:r>
            <a:endParaRPr lang="de-CH"/>
          </a:p>
        </p:txBody>
      </p:sp>
    </p:spTree>
    <p:extLst>
      <p:ext uri="{BB962C8B-B14F-4D97-AF65-F5344CB8AC3E}">
        <p14:creationId xmlns:p14="http://schemas.microsoft.com/office/powerpoint/2010/main" val="2356971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smtClean="0"/>
              <a:t>Mastertitelformat bearbeiten</a:t>
            </a:r>
            <a:endParaRPr lang="de-CH"/>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175061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CH" smtClean="0"/>
              <a:t>Mastertitelformat bearbeiten</a:t>
            </a:r>
            <a:endParaRPr lang="de-CH"/>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211092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Master-Untertitelformat bearbeiten</a:t>
            </a:r>
            <a:endParaRPr lang="de-CH"/>
          </a:p>
        </p:txBody>
      </p:sp>
    </p:spTree>
    <p:extLst>
      <p:ext uri="{BB962C8B-B14F-4D97-AF65-F5344CB8AC3E}">
        <p14:creationId xmlns:p14="http://schemas.microsoft.com/office/powerpoint/2010/main" val="3466750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3734989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Mastertextformat bearbeiten</a:t>
            </a:r>
          </a:p>
        </p:txBody>
      </p:sp>
    </p:spTree>
    <p:extLst>
      <p:ext uri="{BB962C8B-B14F-4D97-AF65-F5344CB8AC3E}">
        <p14:creationId xmlns:p14="http://schemas.microsoft.com/office/powerpoint/2010/main" val="5949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Inhaltsplatzhalter 2"/>
          <p:cNvSpPr>
            <a:spLocks noGrp="1"/>
          </p:cNvSpPr>
          <p:nvPr>
            <p:ph sz="half" idx="1"/>
          </p:nvPr>
        </p:nvSpPr>
        <p:spPr>
          <a:xfrm>
            <a:off x="468313" y="1628775"/>
            <a:ext cx="40386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Inhaltsplatzhalter 3"/>
          <p:cNvSpPr>
            <a:spLocks noGrp="1"/>
          </p:cNvSpPr>
          <p:nvPr>
            <p:ph sz="half" idx="2"/>
          </p:nvPr>
        </p:nvSpPr>
        <p:spPr>
          <a:xfrm>
            <a:off x="4659313" y="1628775"/>
            <a:ext cx="40386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1038468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CH" smtClean="0"/>
              <a:t>Mastertitelformat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2166584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Tree>
    <p:extLst>
      <p:ext uri="{BB962C8B-B14F-4D97-AF65-F5344CB8AC3E}">
        <p14:creationId xmlns:p14="http://schemas.microsoft.com/office/powerpoint/2010/main" val="304050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1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Tree>
    <p:extLst>
      <p:ext uri="{BB962C8B-B14F-4D97-AF65-F5344CB8AC3E}">
        <p14:creationId xmlns:p14="http://schemas.microsoft.com/office/powerpoint/2010/main" val="243480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smtClean="0"/>
              <a:t>Mastertitelformat bearbeiten</a:t>
            </a:r>
            <a:endParaRPr lang="de-CH"/>
          </a:p>
        </p:txBody>
      </p:sp>
      <p:sp>
        <p:nvSpPr>
          <p:cNvPr id="3" name="Inhaltsplatzhalter 2"/>
          <p:cNvSpPr>
            <a:spLocks noGrp="1"/>
          </p:cNvSpPr>
          <p:nvPr>
            <p:ph idx="1"/>
          </p:nvPr>
        </p:nvSpPr>
        <p:spPr>
          <a:xfrm>
            <a:off x="457200" y="1600200"/>
            <a:ext cx="8229600" cy="4525963"/>
          </a:xfrm>
          <a:prstGeom prst="rect">
            <a:avLst/>
          </a:prstGeom>
        </p:spPr>
        <p:txBody>
          <a:bodyPr vert="horz"/>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287573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Tree>
    <p:extLst>
      <p:ext uri="{BB962C8B-B14F-4D97-AF65-F5344CB8AC3E}">
        <p14:creationId xmlns:p14="http://schemas.microsoft.com/office/powerpoint/2010/main" val="4139431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CH"/>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672491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8925" y="908050"/>
            <a:ext cx="2058988" cy="5545138"/>
          </a:xfrm>
        </p:spPr>
        <p:txBody>
          <a:bodyPr vert="eaVert"/>
          <a:lstStyle/>
          <a:p>
            <a:r>
              <a:rPr lang="de-CH" smtClean="0"/>
              <a:t>Mastertitelformat bearbeiten</a:t>
            </a:r>
            <a:endParaRPr lang="de-CH"/>
          </a:p>
        </p:txBody>
      </p:sp>
      <p:sp>
        <p:nvSpPr>
          <p:cNvPr id="3" name="Vertikaler Textplatzhalter 2"/>
          <p:cNvSpPr>
            <a:spLocks noGrp="1"/>
          </p:cNvSpPr>
          <p:nvPr>
            <p:ph type="body" orient="vert" idx="1"/>
          </p:nvPr>
        </p:nvSpPr>
        <p:spPr>
          <a:xfrm>
            <a:off x="457200" y="908050"/>
            <a:ext cx="6029325" cy="5545138"/>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214228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de-CH" smtClean="0"/>
              <a:t>Mastertitelformat bearbeiten</a:t>
            </a:r>
            <a:endParaRPr lang="de-CH"/>
          </a:p>
        </p:txBody>
      </p:sp>
      <p:sp>
        <p:nvSpPr>
          <p:cNvPr id="3" name="Textplatzhalt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Mastertextformat bearbeiten</a:t>
            </a:r>
          </a:p>
        </p:txBody>
      </p:sp>
    </p:spTree>
    <p:extLst>
      <p:ext uri="{BB962C8B-B14F-4D97-AF65-F5344CB8AC3E}">
        <p14:creationId xmlns:p14="http://schemas.microsoft.com/office/powerpoint/2010/main" val="138979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smtClean="0"/>
              <a:t>Mastertitelformat bearbeiten</a:t>
            </a:r>
            <a:endParaRPr lang="de-CH"/>
          </a:p>
        </p:txBody>
      </p:sp>
      <p:sp>
        <p:nvSpPr>
          <p:cNvPr id="3" name="Inhaltsplatzhalt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Inhaltsplatzhalt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328647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lvl1pPr>
              <a:defRPr/>
            </a:lvl1pPr>
          </a:lstStyle>
          <a:p>
            <a:r>
              <a:rPr lang="de-CH" smtClean="0"/>
              <a:t>Mastertitelformat bearbeiten</a:t>
            </a:r>
            <a:endParaRPr lang="de-CH"/>
          </a:p>
        </p:txBody>
      </p:sp>
      <p:sp>
        <p:nvSpPr>
          <p:cNvPr id="3" name="Textplatzhalt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5" name="Textplatzhalt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Tree>
    <p:extLst>
      <p:ext uri="{BB962C8B-B14F-4D97-AF65-F5344CB8AC3E}">
        <p14:creationId xmlns:p14="http://schemas.microsoft.com/office/powerpoint/2010/main" val="352247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smtClean="0"/>
              <a:t>Mastertitelformat bearbeiten</a:t>
            </a:r>
            <a:endParaRPr lang="de-CH"/>
          </a:p>
        </p:txBody>
      </p:sp>
    </p:spTree>
    <p:extLst>
      <p:ext uri="{BB962C8B-B14F-4D97-AF65-F5344CB8AC3E}">
        <p14:creationId xmlns:p14="http://schemas.microsoft.com/office/powerpoint/2010/main" val="2014996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95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de-CH" smtClean="0"/>
              <a:t>Mastertitelformat bearbeiten</a:t>
            </a:r>
            <a:endParaRPr lang="de-CH"/>
          </a:p>
        </p:txBody>
      </p:sp>
      <p:sp>
        <p:nvSpPr>
          <p:cNvPr id="3" name="Inhaltsplatzhalt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Textplatzhalt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Tree>
    <p:extLst>
      <p:ext uri="{BB962C8B-B14F-4D97-AF65-F5344CB8AC3E}">
        <p14:creationId xmlns:p14="http://schemas.microsoft.com/office/powerpoint/2010/main" val="359505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de-CH" smtClean="0"/>
              <a:t>Mastertitelformat bearbeiten</a:t>
            </a:r>
            <a:endParaRPr lang="de-CH"/>
          </a:p>
        </p:txBody>
      </p:sp>
      <p:sp>
        <p:nvSpPr>
          <p:cNvPr id="3" name="Bildplatzhalt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Tree>
    <p:extLst>
      <p:ext uri="{BB962C8B-B14F-4D97-AF65-F5344CB8AC3E}">
        <p14:creationId xmlns:p14="http://schemas.microsoft.com/office/powerpoint/2010/main" val="2204610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emf"/><Relationship Id="rId15" Type="http://schemas.openxmlformats.org/officeDocument/2006/relationships/image" Target="../media/image3.emf"/><Relationship Id="rId1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 name="Picture 30" descr="A5-08 q b IMG_597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152400"/>
            <a:ext cx="9144000" cy="6513513"/>
          </a:xfrm>
          <a:prstGeom prst="rect">
            <a:avLst/>
          </a:prstGeom>
          <a:noFill/>
          <a:extLst>
            <a:ext uri="{909E8E84-426E-40dd-AFC4-6F175D3DCCD1}">
              <a14:hiddenFill xmlns:a14="http://schemas.microsoft.com/office/drawing/2010/main">
                <a:solidFill>
                  <a:srgbClr val="FFFFFF"/>
                </a:solidFill>
              </a14:hiddenFill>
            </a:ext>
          </a:extLst>
        </p:spPr>
      </p:pic>
      <p:sp>
        <p:nvSpPr>
          <p:cNvPr id="1033" name="Line 9"/>
          <p:cNvSpPr>
            <a:spLocks noChangeShapeType="1"/>
          </p:cNvSpPr>
          <p:nvPr userDrawn="1"/>
        </p:nvSpPr>
        <p:spPr bwMode="auto">
          <a:xfrm>
            <a:off x="0" y="150813"/>
            <a:ext cx="9144000" cy="0"/>
          </a:xfrm>
          <a:prstGeom prst="line">
            <a:avLst/>
          </a:prstGeom>
          <a:noFill/>
          <a:ln w="19050">
            <a:solidFill>
              <a:schemeClr val="bg1"/>
            </a:solidFill>
            <a:round/>
            <a:headEnd/>
            <a:tailEnd/>
          </a:ln>
          <a:effectLst/>
        </p:spPr>
        <p:txBody>
          <a:bodyPr/>
          <a:lstStyle/>
          <a:p>
            <a:pPr>
              <a:defRPr/>
            </a:pPr>
            <a:endParaRPr lang="de-CH">
              <a:ea typeface="Arial" charset="0"/>
            </a:endParaRPr>
          </a:p>
        </p:txBody>
      </p:sp>
      <p:sp>
        <p:nvSpPr>
          <p:cNvPr id="1041" name="Line 17"/>
          <p:cNvSpPr>
            <a:spLocks noChangeShapeType="1"/>
          </p:cNvSpPr>
          <p:nvPr userDrawn="1"/>
        </p:nvSpPr>
        <p:spPr bwMode="auto">
          <a:xfrm>
            <a:off x="0" y="6704013"/>
            <a:ext cx="9144000" cy="0"/>
          </a:xfrm>
          <a:prstGeom prst="line">
            <a:avLst/>
          </a:prstGeom>
          <a:noFill/>
          <a:ln w="19050">
            <a:solidFill>
              <a:schemeClr val="bg1"/>
            </a:solidFill>
            <a:round/>
            <a:headEnd/>
            <a:tailEnd/>
          </a:ln>
          <a:effectLst/>
        </p:spPr>
        <p:txBody>
          <a:bodyPr/>
          <a:lstStyle/>
          <a:p>
            <a:pPr>
              <a:defRPr/>
            </a:pPr>
            <a:endParaRPr lang="de-CH">
              <a:ea typeface="Arial" charset="0"/>
            </a:endParaRPr>
          </a:p>
        </p:txBody>
      </p:sp>
      <p:sp>
        <p:nvSpPr>
          <p:cNvPr id="2" name="Rectangle 9"/>
          <p:cNvSpPr>
            <a:spLocks noChangeArrowheads="1"/>
          </p:cNvSpPr>
          <p:nvPr userDrawn="1"/>
        </p:nvSpPr>
        <p:spPr bwMode="auto">
          <a:xfrm>
            <a:off x="0" y="0"/>
            <a:ext cx="9144000" cy="381000"/>
          </a:xfrm>
          <a:prstGeom prst="rect">
            <a:avLst/>
          </a:prstGeom>
          <a:solidFill>
            <a:srgbClr val="456B8F"/>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034" name="Rectangle 10"/>
          <p:cNvSpPr>
            <a:spLocks noChangeArrowheads="1"/>
          </p:cNvSpPr>
          <p:nvPr userDrawn="1"/>
        </p:nvSpPr>
        <p:spPr bwMode="auto">
          <a:xfrm>
            <a:off x="0" y="6553200"/>
            <a:ext cx="9144000" cy="304800"/>
          </a:xfrm>
          <a:prstGeom prst="rect">
            <a:avLst/>
          </a:prstGeom>
          <a:solidFill>
            <a:srgbClr val="456B8F"/>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 name="Line 17"/>
          <p:cNvSpPr>
            <a:spLocks noChangeShapeType="1"/>
          </p:cNvSpPr>
          <p:nvPr userDrawn="1"/>
        </p:nvSpPr>
        <p:spPr bwMode="auto">
          <a:xfrm>
            <a:off x="0" y="304800"/>
            <a:ext cx="91440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042" name="Line 18"/>
          <p:cNvSpPr>
            <a:spLocks noChangeShapeType="1"/>
          </p:cNvSpPr>
          <p:nvPr userDrawn="1"/>
        </p:nvSpPr>
        <p:spPr bwMode="auto">
          <a:xfrm>
            <a:off x="0" y="6629400"/>
            <a:ext cx="91440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pic>
        <p:nvPicPr>
          <p:cNvPr id="1055" name="Picture 3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4419600" y="3657600"/>
            <a:ext cx="54102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6" name="Picture 3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3733800" y="5867400"/>
            <a:ext cx="701040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7" name="Picture 33"/>
          <p:cNvPicPr>
            <a:picLocks noChangeAspect="1" noChangeArrowheads="1"/>
          </p:cNvPicPr>
          <p:nvPr userDrawn="1"/>
        </p:nvPicPr>
        <p:blipFill>
          <a:blip r:embed="rId16" cstate="print">
            <a:extLst>
              <a:ext uri="{28A0092B-C50C-407E-A947-70E740481C1C}">
                <a14:useLocalDpi xmlns:a14="http://schemas.microsoft.com/office/drawing/2010/main"/>
              </a:ext>
            </a:extLst>
          </a:blip>
          <a:stretch>
            <a:fillRect/>
          </a:stretch>
        </p:blipFill>
        <p:spPr bwMode="auto">
          <a:xfrm>
            <a:off x="7733247" y="539750"/>
            <a:ext cx="109430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000" b="1">
          <a:solidFill>
            <a:schemeClr val="tx2"/>
          </a:solidFill>
          <a:latin typeface="+mj-lt"/>
          <a:ea typeface="Geneva" charset="0"/>
          <a:cs typeface="+mj-cs"/>
        </a:defRPr>
      </a:lvl1pPr>
      <a:lvl2pPr algn="l" rtl="0" eaLnBrk="0" fontAlgn="base" hangingPunct="0">
        <a:spcBef>
          <a:spcPct val="0"/>
        </a:spcBef>
        <a:spcAft>
          <a:spcPct val="0"/>
        </a:spcAft>
        <a:defRPr sz="3000" b="1">
          <a:solidFill>
            <a:schemeClr val="tx2"/>
          </a:solidFill>
          <a:latin typeface="Arial" charset="0"/>
          <a:ea typeface="Geneva" charset="0"/>
          <a:cs typeface="Arial" charset="0"/>
        </a:defRPr>
      </a:lvl2pPr>
      <a:lvl3pPr algn="l" rtl="0" eaLnBrk="0" fontAlgn="base" hangingPunct="0">
        <a:spcBef>
          <a:spcPct val="0"/>
        </a:spcBef>
        <a:spcAft>
          <a:spcPct val="0"/>
        </a:spcAft>
        <a:defRPr sz="3000" b="1">
          <a:solidFill>
            <a:schemeClr val="tx2"/>
          </a:solidFill>
          <a:latin typeface="Arial" charset="0"/>
          <a:ea typeface="Geneva" charset="0"/>
          <a:cs typeface="Arial" charset="0"/>
        </a:defRPr>
      </a:lvl3pPr>
      <a:lvl4pPr algn="l" rtl="0" eaLnBrk="0" fontAlgn="base" hangingPunct="0">
        <a:spcBef>
          <a:spcPct val="0"/>
        </a:spcBef>
        <a:spcAft>
          <a:spcPct val="0"/>
        </a:spcAft>
        <a:defRPr sz="3000" b="1">
          <a:solidFill>
            <a:schemeClr val="tx2"/>
          </a:solidFill>
          <a:latin typeface="Arial" charset="0"/>
          <a:ea typeface="Geneva" charset="0"/>
          <a:cs typeface="Arial" charset="0"/>
        </a:defRPr>
      </a:lvl4pPr>
      <a:lvl5pPr algn="l" rtl="0" eaLnBrk="0" fontAlgn="base" hangingPunct="0">
        <a:spcBef>
          <a:spcPct val="0"/>
        </a:spcBef>
        <a:spcAft>
          <a:spcPct val="0"/>
        </a:spcAft>
        <a:defRPr sz="3000" b="1">
          <a:solidFill>
            <a:schemeClr val="tx2"/>
          </a:solidFill>
          <a:latin typeface="Arial" charset="0"/>
          <a:ea typeface="Geneva" charset="0"/>
          <a:cs typeface="Arial" charset="0"/>
        </a:defRPr>
      </a:lvl5pPr>
      <a:lvl6pPr marL="457200" algn="l" rtl="0" fontAlgn="base">
        <a:spcBef>
          <a:spcPct val="0"/>
        </a:spcBef>
        <a:spcAft>
          <a:spcPct val="0"/>
        </a:spcAft>
        <a:defRPr sz="3000" b="1">
          <a:solidFill>
            <a:schemeClr val="tx2"/>
          </a:solidFill>
          <a:latin typeface="Arial" charset="0"/>
          <a:ea typeface="Arial" charset="0"/>
          <a:cs typeface="Arial" charset="0"/>
        </a:defRPr>
      </a:lvl6pPr>
      <a:lvl7pPr marL="914400" algn="l" rtl="0" fontAlgn="base">
        <a:spcBef>
          <a:spcPct val="0"/>
        </a:spcBef>
        <a:spcAft>
          <a:spcPct val="0"/>
        </a:spcAft>
        <a:defRPr sz="3000" b="1">
          <a:solidFill>
            <a:schemeClr val="tx2"/>
          </a:solidFill>
          <a:latin typeface="Arial" charset="0"/>
          <a:ea typeface="Arial" charset="0"/>
          <a:cs typeface="Arial" charset="0"/>
        </a:defRPr>
      </a:lvl7pPr>
      <a:lvl8pPr marL="1371600" algn="l" rtl="0" fontAlgn="base">
        <a:spcBef>
          <a:spcPct val="0"/>
        </a:spcBef>
        <a:spcAft>
          <a:spcPct val="0"/>
        </a:spcAft>
        <a:defRPr sz="3000" b="1">
          <a:solidFill>
            <a:schemeClr val="tx2"/>
          </a:solidFill>
          <a:latin typeface="Arial" charset="0"/>
          <a:ea typeface="Arial" charset="0"/>
          <a:cs typeface="Arial" charset="0"/>
        </a:defRPr>
      </a:lvl8pPr>
      <a:lvl9pPr marL="1828800" algn="l" rtl="0" fontAlgn="base">
        <a:spcBef>
          <a:spcPct val="0"/>
        </a:spcBef>
        <a:spcAft>
          <a:spcPct val="0"/>
        </a:spcAft>
        <a:defRPr sz="3000" b="1">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userDrawn="1"/>
        </p:nvSpPr>
        <p:spPr bwMode="auto">
          <a:xfrm>
            <a:off x="0" y="0"/>
            <a:ext cx="9144000" cy="685800"/>
          </a:xfrm>
          <a:prstGeom prst="rect">
            <a:avLst/>
          </a:prstGeom>
          <a:solidFill>
            <a:srgbClr val="456B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de-CH">
              <a:ea typeface="Arial" charset="0"/>
            </a:endParaRPr>
          </a:p>
        </p:txBody>
      </p:sp>
      <p:sp>
        <p:nvSpPr>
          <p:cNvPr id="13315" name="Rectangle 3"/>
          <p:cNvSpPr>
            <a:spLocks noGrp="1" noChangeArrowheads="1"/>
          </p:cNvSpPr>
          <p:nvPr>
            <p:ph type="title"/>
          </p:nvPr>
        </p:nvSpPr>
        <p:spPr bwMode="auto">
          <a:xfrm>
            <a:off x="457200" y="908050"/>
            <a:ext cx="822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CH"/>
              <a:t>Mastertitelformat bearbeiten</a:t>
            </a:r>
          </a:p>
        </p:txBody>
      </p:sp>
      <p:sp>
        <p:nvSpPr>
          <p:cNvPr id="13316" name="Rectangle 4"/>
          <p:cNvSpPr>
            <a:spLocks noGrp="1" noChangeArrowheads="1"/>
          </p:cNvSpPr>
          <p:nvPr>
            <p:ph type="body" idx="1"/>
          </p:nvPr>
        </p:nvSpPr>
        <p:spPr bwMode="auto">
          <a:xfrm>
            <a:off x="468313" y="1628775"/>
            <a:ext cx="82296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3077" name="Line 5"/>
          <p:cNvSpPr>
            <a:spLocks noChangeShapeType="1"/>
          </p:cNvSpPr>
          <p:nvPr userDrawn="1"/>
        </p:nvSpPr>
        <p:spPr bwMode="auto">
          <a:xfrm>
            <a:off x="0" y="609600"/>
            <a:ext cx="9144000" cy="3175"/>
          </a:xfrm>
          <a:prstGeom prst="line">
            <a:avLst/>
          </a:prstGeom>
          <a:noFill/>
          <a:ln w="19050">
            <a:solidFill>
              <a:schemeClr val="bg1"/>
            </a:solidFill>
            <a:round/>
            <a:headEnd/>
            <a:tailEnd/>
          </a:ln>
          <a:effectLst/>
        </p:spPr>
        <p:txBody>
          <a:bodyPr/>
          <a:lstStyle/>
          <a:p>
            <a:pPr>
              <a:defRPr/>
            </a:pPr>
            <a:endParaRPr lang="de-CH">
              <a:ea typeface="Arial" charset="0"/>
            </a:endParaRPr>
          </a:p>
        </p:txBody>
      </p:sp>
      <p:sp>
        <p:nvSpPr>
          <p:cNvPr id="3080" name="Rectangle 8"/>
          <p:cNvSpPr>
            <a:spLocks noChangeArrowheads="1"/>
          </p:cNvSpPr>
          <p:nvPr userDrawn="1"/>
        </p:nvSpPr>
        <p:spPr bwMode="auto">
          <a:xfrm>
            <a:off x="0" y="6669088"/>
            <a:ext cx="9144000" cy="188912"/>
          </a:xfrm>
          <a:prstGeom prst="rect">
            <a:avLst/>
          </a:prstGeom>
          <a:solidFill>
            <a:srgbClr val="456B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de-CH">
              <a:ea typeface="Arial" charset="0"/>
            </a:endParaRPr>
          </a:p>
        </p:txBody>
      </p:sp>
      <p:sp>
        <p:nvSpPr>
          <p:cNvPr id="3081" name="Line 9"/>
          <p:cNvSpPr>
            <a:spLocks noChangeShapeType="1"/>
          </p:cNvSpPr>
          <p:nvPr userDrawn="1"/>
        </p:nvSpPr>
        <p:spPr bwMode="auto">
          <a:xfrm>
            <a:off x="0" y="6704013"/>
            <a:ext cx="9144000" cy="0"/>
          </a:xfrm>
          <a:prstGeom prst="line">
            <a:avLst/>
          </a:prstGeom>
          <a:noFill/>
          <a:ln w="19050">
            <a:solidFill>
              <a:schemeClr val="bg1"/>
            </a:solidFill>
            <a:round/>
            <a:headEnd/>
            <a:tailEnd/>
          </a:ln>
          <a:effectLst/>
        </p:spPr>
        <p:txBody>
          <a:bodyPr/>
          <a:lstStyle/>
          <a:p>
            <a:pPr>
              <a:defRPr/>
            </a:pPr>
            <a:endParaRPr lang="de-CH">
              <a:ea typeface="Arial" charset="0"/>
            </a:endParaRPr>
          </a:p>
        </p:txBody>
      </p:sp>
      <p:pic>
        <p:nvPicPr>
          <p:cNvPr id="13328" name="Picture 16"/>
          <p:cNvPicPr>
            <a:picLocks noChangeAspect="1" noChangeArrowheads="1"/>
          </p:cNvPicPr>
          <p:nvPr userDrawn="1"/>
        </p:nvPicPr>
        <p:blipFill>
          <a:blip r:embed="rId13" cstate="print">
            <a:extLst>
              <a:ext uri="{28A0092B-C50C-407E-A947-70E740481C1C}">
                <a14:useLocalDpi xmlns:a14="http://schemas.microsoft.com/office/drawing/2010/main"/>
              </a:ext>
            </a:extLst>
          </a:blip>
          <a:stretch>
            <a:fillRect/>
          </a:stretch>
        </p:blipFill>
        <p:spPr bwMode="auto">
          <a:xfrm>
            <a:off x="218056" y="76200"/>
            <a:ext cx="63068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33" name="Text Box 21"/>
          <p:cNvSpPr txBox="1">
            <a:spLocks noChangeArrowheads="1"/>
          </p:cNvSpPr>
          <p:nvPr userDrawn="1"/>
        </p:nvSpPr>
        <p:spPr bwMode="auto">
          <a:xfrm>
            <a:off x="4648200" y="228600"/>
            <a:ext cx="51816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1700">
                <a:solidFill>
                  <a:schemeClr val="bg1"/>
                </a:solidFill>
                <a:latin typeface="Syntax Black" charset="0"/>
              </a:rPr>
              <a:t>Schwarzspecht – Vogel des Jahres 2011</a:t>
            </a:r>
            <a:endParaRPr lang="de-DE" sz="17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2800">
          <a:solidFill>
            <a:srgbClr val="456B8F"/>
          </a:solidFill>
          <a:latin typeface="Syntax Black" charset="0"/>
          <a:ea typeface="Geneva" charset="0"/>
          <a:cs typeface="+mj-cs"/>
        </a:defRPr>
      </a:lvl1pPr>
      <a:lvl2pPr algn="l" rtl="0" eaLnBrk="0" fontAlgn="base" hangingPunct="0">
        <a:spcBef>
          <a:spcPct val="0"/>
        </a:spcBef>
        <a:spcAft>
          <a:spcPct val="0"/>
        </a:spcAft>
        <a:defRPr sz="2800">
          <a:solidFill>
            <a:srgbClr val="456B8F"/>
          </a:solidFill>
          <a:latin typeface="Syntax Black" charset="0"/>
          <a:ea typeface="Geneva" charset="0"/>
          <a:cs typeface="Arial" charset="0"/>
        </a:defRPr>
      </a:lvl2pPr>
      <a:lvl3pPr algn="l" rtl="0" eaLnBrk="0" fontAlgn="base" hangingPunct="0">
        <a:spcBef>
          <a:spcPct val="0"/>
        </a:spcBef>
        <a:spcAft>
          <a:spcPct val="0"/>
        </a:spcAft>
        <a:defRPr sz="2800">
          <a:solidFill>
            <a:srgbClr val="456B8F"/>
          </a:solidFill>
          <a:latin typeface="Syntax Black" charset="0"/>
          <a:ea typeface="Geneva" charset="0"/>
          <a:cs typeface="Arial" charset="0"/>
        </a:defRPr>
      </a:lvl3pPr>
      <a:lvl4pPr algn="l" rtl="0" eaLnBrk="0" fontAlgn="base" hangingPunct="0">
        <a:spcBef>
          <a:spcPct val="0"/>
        </a:spcBef>
        <a:spcAft>
          <a:spcPct val="0"/>
        </a:spcAft>
        <a:defRPr sz="2800">
          <a:solidFill>
            <a:srgbClr val="456B8F"/>
          </a:solidFill>
          <a:latin typeface="Syntax Black" charset="0"/>
          <a:ea typeface="Geneva" charset="0"/>
          <a:cs typeface="Arial" charset="0"/>
        </a:defRPr>
      </a:lvl4pPr>
      <a:lvl5pPr algn="l" rtl="0" eaLnBrk="0" fontAlgn="base" hangingPunct="0">
        <a:spcBef>
          <a:spcPct val="0"/>
        </a:spcBef>
        <a:spcAft>
          <a:spcPct val="0"/>
        </a:spcAft>
        <a:defRPr sz="2800">
          <a:solidFill>
            <a:srgbClr val="456B8F"/>
          </a:solidFill>
          <a:latin typeface="Syntax Black" charset="0"/>
          <a:ea typeface="Geneva" charset="0"/>
          <a:cs typeface="Arial" charset="0"/>
        </a:defRPr>
      </a:lvl5pPr>
      <a:lvl6pPr marL="457200" algn="l" rtl="0" fontAlgn="base">
        <a:spcBef>
          <a:spcPct val="0"/>
        </a:spcBef>
        <a:spcAft>
          <a:spcPct val="0"/>
        </a:spcAft>
        <a:defRPr sz="3000" b="1">
          <a:solidFill>
            <a:srgbClr val="0060A9"/>
          </a:solidFill>
          <a:latin typeface="Arial" charset="0"/>
          <a:ea typeface="Arial" charset="0"/>
          <a:cs typeface="Arial" charset="0"/>
        </a:defRPr>
      </a:lvl6pPr>
      <a:lvl7pPr marL="914400" algn="l" rtl="0" fontAlgn="base">
        <a:spcBef>
          <a:spcPct val="0"/>
        </a:spcBef>
        <a:spcAft>
          <a:spcPct val="0"/>
        </a:spcAft>
        <a:defRPr sz="3000" b="1">
          <a:solidFill>
            <a:srgbClr val="0060A9"/>
          </a:solidFill>
          <a:latin typeface="Arial" charset="0"/>
          <a:ea typeface="Arial" charset="0"/>
          <a:cs typeface="Arial" charset="0"/>
        </a:defRPr>
      </a:lvl7pPr>
      <a:lvl8pPr marL="1371600" algn="l" rtl="0" fontAlgn="base">
        <a:spcBef>
          <a:spcPct val="0"/>
        </a:spcBef>
        <a:spcAft>
          <a:spcPct val="0"/>
        </a:spcAft>
        <a:defRPr sz="3000" b="1">
          <a:solidFill>
            <a:srgbClr val="0060A9"/>
          </a:solidFill>
          <a:latin typeface="Arial" charset="0"/>
          <a:ea typeface="Arial" charset="0"/>
          <a:cs typeface="Arial" charset="0"/>
        </a:defRPr>
      </a:lvl8pPr>
      <a:lvl9pPr marL="1828800" algn="l" rtl="0" fontAlgn="base">
        <a:spcBef>
          <a:spcPct val="0"/>
        </a:spcBef>
        <a:spcAft>
          <a:spcPct val="0"/>
        </a:spcAft>
        <a:defRPr sz="3000" b="1">
          <a:solidFill>
            <a:srgbClr val="0060A9"/>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2400">
          <a:solidFill>
            <a:srgbClr val="456B8F"/>
          </a:solidFill>
          <a:latin typeface="Syntax LT" charset="0"/>
          <a:ea typeface="Geneva" charset="0"/>
          <a:cs typeface="+mn-cs"/>
        </a:defRPr>
      </a:lvl1pPr>
      <a:lvl2pPr marL="742950" indent="-285750" algn="l" rtl="0" eaLnBrk="0" fontAlgn="base" hangingPunct="0">
        <a:spcBef>
          <a:spcPct val="20000"/>
        </a:spcBef>
        <a:spcAft>
          <a:spcPct val="0"/>
        </a:spcAft>
        <a:buChar char="–"/>
        <a:defRPr sz="2000">
          <a:solidFill>
            <a:srgbClr val="456B8F"/>
          </a:solidFill>
          <a:latin typeface="Syntax LT" charset="0"/>
          <a:ea typeface="+mn-ea"/>
          <a:cs typeface="+mn-cs"/>
        </a:defRPr>
      </a:lvl2pPr>
      <a:lvl3pPr marL="1143000" indent="-228600" algn="l" rtl="0" eaLnBrk="0" fontAlgn="base" hangingPunct="0">
        <a:spcBef>
          <a:spcPct val="20000"/>
        </a:spcBef>
        <a:spcAft>
          <a:spcPct val="0"/>
        </a:spcAft>
        <a:buChar char="•"/>
        <a:defRPr>
          <a:solidFill>
            <a:srgbClr val="456B8F"/>
          </a:solidFill>
          <a:latin typeface="Syntax LT" charset="0"/>
          <a:ea typeface="+mn-ea"/>
          <a:cs typeface="+mn-cs"/>
        </a:defRPr>
      </a:lvl3pPr>
      <a:lvl4pPr marL="1600200" indent="-228600" algn="l" rtl="0" eaLnBrk="0" fontAlgn="base" hangingPunct="0">
        <a:spcBef>
          <a:spcPct val="20000"/>
        </a:spcBef>
        <a:spcAft>
          <a:spcPct val="0"/>
        </a:spcAft>
        <a:buChar char="–"/>
        <a:defRPr sz="1600">
          <a:solidFill>
            <a:srgbClr val="456B8F"/>
          </a:solidFill>
          <a:latin typeface="Syntax LT" charset="0"/>
          <a:ea typeface="+mn-ea"/>
          <a:cs typeface="+mn-cs"/>
        </a:defRPr>
      </a:lvl4pPr>
      <a:lvl5pPr marL="2057400" indent="-228600" algn="l" rtl="0" eaLnBrk="0" fontAlgn="base" hangingPunct="0">
        <a:spcBef>
          <a:spcPct val="20000"/>
        </a:spcBef>
        <a:spcAft>
          <a:spcPct val="0"/>
        </a:spcAft>
        <a:buChar char="»"/>
        <a:defRPr sz="1400">
          <a:solidFill>
            <a:srgbClr val="456B8F"/>
          </a:solidFill>
          <a:latin typeface="Syntax LT" charset="0"/>
          <a:ea typeface="+mn-ea"/>
          <a:cs typeface="+mn-cs"/>
        </a:defRPr>
      </a:lvl5pPr>
      <a:lvl6pPr marL="2514600" indent="-228600" algn="l" rtl="0" fontAlgn="base">
        <a:spcBef>
          <a:spcPct val="20000"/>
        </a:spcBef>
        <a:spcAft>
          <a:spcPct val="0"/>
        </a:spcAft>
        <a:buChar char="»"/>
        <a:defRPr sz="1600">
          <a:solidFill>
            <a:srgbClr val="0060A9"/>
          </a:solidFill>
          <a:latin typeface="+mn-lt"/>
          <a:ea typeface="+mn-ea"/>
          <a:cs typeface="+mn-cs"/>
        </a:defRPr>
      </a:lvl6pPr>
      <a:lvl7pPr marL="2971800" indent="-228600" algn="l" rtl="0" fontAlgn="base">
        <a:spcBef>
          <a:spcPct val="20000"/>
        </a:spcBef>
        <a:spcAft>
          <a:spcPct val="0"/>
        </a:spcAft>
        <a:buChar char="»"/>
        <a:defRPr sz="1600">
          <a:solidFill>
            <a:srgbClr val="0060A9"/>
          </a:solidFill>
          <a:latin typeface="+mn-lt"/>
          <a:ea typeface="+mn-ea"/>
          <a:cs typeface="+mn-cs"/>
        </a:defRPr>
      </a:lvl7pPr>
      <a:lvl8pPr marL="3429000" indent="-228600" algn="l" rtl="0" fontAlgn="base">
        <a:spcBef>
          <a:spcPct val="20000"/>
        </a:spcBef>
        <a:spcAft>
          <a:spcPct val="0"/>
        </a:spcAft>
        <a:buChar char="»"/>
        <a:defRPr sz="1600">
          <a:solidFill>
            <a:srgbClr val="0060A9"/>
          </a:solidFill>
          <a:latin typeface="+mn-lt"/>
          <a:ea typeface="+mn-ea"/>
          <a:cs typeface="+mn-cs"/>
        </a:defRPr>
      </a:lvl8pPr>
      <a:lvl9pPr marL="3886200" indent="-228600" algn="l" rtl="0" fontAlgn="base">
        <a:spcBef>
          <a:spcPct val="20000"/>
        </a:spcBef>
        <a:spcAft>
          <a:spcPct val="0"/>
        </a:spcAft>
        <a:buChar char="»"/>
        <a:defRPr sz="1600">
          <a:solidFill>
            <a:srgbClr val="0060A9"/>
          </a:solidFill>
          <a:latin typeface="+mn-lt"/>
          <a:ea typeface="+mn-ea"/>
          <a:cs typeface="+mn-cs"/>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bin"/><Relationship Id="rId5" Type="http://schemas.openxmlformats.org/officeDocument/2006/relationships/image" Target="../media/image31.emf"/><Relationship Id="rId6" Type="http://schemas.openxmlformats.org/officeDocument/2006/relationships/image" Target="../media/image32.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image" Target="../media/image58.jpeg"/><Relationship Id="rId12"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56.jpeg"/><Relationship Id="rId10" Type="http://schemas.openxmlformats.org/officeDocument/2006/relationships/image" Target="../media/image5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7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8.xml"/><Relationship Id="rId5" Type="http://schemas.openxmlformats.org/officeDocument/2006/relationships/image" Target="../media/image14.jpeg"/><Relationship Id="rId6" Type="http://schemas.openxmlformats.org/officeDocument/2006/relationships/image" Target="../media/image15.png"/><Relationship Id="rId1" Type="http://schemas.microsoft.com/office/2007/relationships/media" Target="20100605_Neeracherri#413B49.mp3" TargetMode="External"/><Relationship Id="rId2" Type="http://schemas.openxmlformats.org/officeDocument/2006/relationships/audio" Target="20100605_Neeracherri#413B49.mp3"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9.xml"/><Relationship Id="rId5" Type="http://schemas.openxmlformats.org/officeDocument/2006/relationships/image" Target="../media/image16.jpeg"/><Relationship Id="rId6" Type="http://schemas.openxmlformats.org/officeDocument/2006/relationships/image" Target="../media/image15.png"/><Relationship Id="rId1" Type="http://schemas.microsoft.com/office/2007/relationships/media" Target="BlackWoodpecker-1-20#415BEB.mp3" TargetMode="External"/><Relationship Id="rId2" Type="http://schemas.openxmlformats.org/officeDocument/2006/relationships/audio" Target="BlackWoodpecker-1-20#415BEB.mp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9" name="Rectangle 11"/>
          <p:cNvSpPr>
            <a:spLocks noChangeArrowheads="1"/>
          </p:cNvSpPr>
          <p:nvPr/>
        </p:nvSpPr>
        <p:spPr bwMode="auto">
          <a:xfrm>
            <a:off x="5183188" y="3149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
        <p:nvSpPr>
          <p:cNvPr id="27660" name="Rectangle 12"/>
          <p:cNvSpPr>
            <a:spLocks noChangeArrowheads="1"/>
          </p:cNvSpPr>
          <p:nvPr/>
        </p:nvSpPr>
        <p:spPr bwMode="auto">
          <a:xfrm>
            <a:off x="2236788" y="2709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
        <p:nvSpPr>
          <p:cNvPr id="27661" name="Text Box 13"/>
          <p:cNvSpPr txBox="1">
            <a:spLocks noChangeArrowheads="1"/>
          </p:cNvSpPr>
          <p:nvPr/>
        </p:nvSpPr>
        <p:spPr bwMode="auto">
          <a:xfrm rot="-5400000">
            <a:off x="-500062" y="5922962"/>
            <a:ext cx="11414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Andreas Schoellhorn</a:t>
            </a:r>
            <a:endParaRPr lang="de-DE"/>
          </a:p>
        </p:txBody>
      </p:sp>
      <p:sp>
        <p:nvSpPr>
          <p:cNvPr id="27662" name="Rectangle 14"/>
          <p:cNvSpPr>
            <a:spLocks noChangeArrowheads="1"/>
          </p:cNvSpPr>
          <p:nvPr/>
        </p:nvSpPr>
        <p:spPr bwMode="auto">
          <a:xfrm>
            <a:off x="3227388" y="2921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7" name="Picture 11" descr="s an lichtem tothol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title"/>
          </p:nvPr>
        </p:nvSpPr>
        <p:spPr>
          <a:xfrm>
            <a:off x="762000" y="908050"/>
            <a:ext cx="8229600" cy="509588"/>
          </a:xfrm>
          <a:noFill/>
        </p:spPr>
        <p:txBody>
          <a:bodyPr/>
          <a:lstStyle/>
          <a:p>
            <a:pPr eaLnBrk="1" hangingPunct="1"/>
            <a:r>
              <a:rPr lang="de-CH" sz="2400">
                <a:solidFill>
                  <a:schemeClr val="tx1"/>
                </a:solidFill>
                <a:cs typeface="Arial" charset="0"/>
              </a:rPr>
              <a:t>Systematik</a:t>
            </a:r>
            <a:endParaRPr lang="de-CH">
              <a:cs typeface="Arial" charset="0"/>
            </a:endParaRPr>
          </a:p>
        </p:txBody>
      </p:sp>
      <p:sp>
        <p:nvSpPr>
          <p:cNvPr id="34828" name="Text Box 12"/>
          <p:cNvSpPr txBox="1">
            <a:spLocks noChangeArrowheads="1"/>
          </p:cNvSpPr>
          <p:nvPr/>
        </p:nvSpPr>
        <p:spPr bwMode="auto">
          <a:xfrm rot="-5400000">
            <a:off x="-391318" y="6180931"/>
            <a:ext cx="9334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latin typeface="Abadi MT Condensed Light" charset="0"/>
              </a:rPr>
              <a:t>Sergey Yeliseev, Flickr</a:t>
            </a:r>
            <a:endParaRPr lang="de-DE"/>
          </a:p>
        </p:txBody>
      </p:sp>
      <p:grpSp>
        <p:nvGrpSpPr>
          <p:cNvPr id="34831" name="Group 15"/>
          <p:cNvGrpSpPr>
            <a:grpSpLocks/>
          </p:cNvGrpSpPr>
          <p:nvPr/>
        </p:nvGrpSpPr>
        <p:grpSpPr bwMode="auto">
          <a:xfrm>
            <a:off x="3505200" y="1870075"/>
            <a:ext cx="1905000" cy="796925"/>
            <a:chOff x="2527" y="2140"/>
            <a:chExt cx="1200" cy="502"/>
          </a:xfrm>
        </p:grpSpPr>
        <p:sp>
          <p:nvSpPr>
            <p:cNvPr id="34832" name="AutoShape 16"/>
            <p:cNvSpPr>
              <a:spLocks noChangeArrowheads="1"/>
            </p:cNvSpPr>
            <p:nvPr/>
          </p:nvSpPr>
          <p:spPr bwMode="auto">
            <a:xfrm>
              <a:off x="2527" y="2140"/>
              <a:ext cx="1200" cy="502"/>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34833" name="Rectangle 17"/>
            <p:cNvSpPr>
              <a:spLocks noChangeArrowheads="1"/>
            </p:cNvSpPr>
            <p:nvPr/>
          </p:nvSpPr>
          <p:spPr bwMode="auto">
            <a:xfrm>
              <a:off x="2540" y="2160"/>
              <a:ext cx="1173" cy="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sz="2400">
                  <a:solidFill>
                    <a:srgbClr val="FF0000"/>
                  </a:solidFill>
                  <a:ea typeface="ＭＳ Ｐゴシック" charset="0"/>
                  <a:cs typeface="ＭＳ Ｐゴシック" charset="0"/>
                </a:rPr>
                <a:t>Spechtvögel</a:t>
              </a:r>
              <a:endParaRPr lang="de-DE">
                <a:solidFill>
                  <a:srgbClr val="FF0000"/>
                </a:solidFill>
                <a:ea typeface="ＭＳ Ｐゴシック" charset="0"/>
                <a:cs typeface="ＭＳ Ｐゴシック" charset="0"/>
              </a:endParaRPr>
            </a:p>
            <a:p>
              <a:pPr algn="ctr" eaLnBrk="0" hangingPunct="0"/>
              <a:r>
                <a:rPr lang="de-DE" i="1">
                  <a:solidFill>
                    <a:srgbClr val="FF0000"/>
                  </a:solidFill>
                  <a:ea typeface="ＭＳ Ｐゴシック" charset="0"/>
                  <a:cs typeface="ＭＳ Ｐゴシック" charset="0"/>
                </a:rPr>
                <a:t>(Piciformes)</a:t>
              </a:r>
              <a:endParaRPr lang="de-DE">
                <a:solidFill>
                  <a:srgbClr val="FF0000"/>
                </a:solidFill>
                <a:ea typeface="ＭＳ Ｐゴシック" charset="0"/>
                <a:cs typeface="ＭＳ Ｐゴシック" charset="0"/>
              </a:endParaRPr>
            </a:p>
          </p:txBody>
        </p:sp>
      </p:grpSp>
      <p:grpSp>
        <p:nvGrpSpPr>
          <p:cNvPr id="34834" name="Group 18"/>
          <p:cNvGrpSpPr>
            <a:grpSpLocks/>
          </p:cNvGrpSpPr>
          <p:nvPr/>
        </p:nvGrpSpPr>
        <p:grpSpPr bwMode="auto">
          <a:xfrm>
            <a:off x="1828800" y="2667000"/>
            <a:ext cx="4986338" cy="1143000"/>
            <a:chOff x="1467" y="2352"/>
            <a:chExt cx="3141" cy="720"/>
          </a:xfrm>
        </p:grpSpPr>
        <p:sp>
          <p:nvSpPr>
            <p:cNvPr id="34835" name="Line 19"/>
            <p:cNvSpPr>
              <a:spLocks noChangeShapeType="1"/>
            </p:cNvSpPr>
            <p:nvPr/>
          </p:nvSpPr>
          <p:spPr bwMode="auto">
            <a:xfrm>
              <a:off x="2064"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34836" name="Group 20"/>
            <p:cNvGrpSpPr>
              <a:grpSpLocks/>
            </p:cNvGrpSpPr>
            <p:nvPr/>
          </p:nvGrpSpPr>
          <p:grpSpPr bwMode="auto">
            <a:xfrm>
              <a:off x="1467" y="2570"/>
              <a:ext cx="1317" cy="502"/>
              <a:chOff x="1467" y="2736"/>
              <a:chExt cx="1317" cy="502"/>
            </a:xfrm>
          </p:grpSpPr>
          <p:sp>
            <p:nvSpPr>
              <p:cNvPr id="34837" name="AutoShape 21"/>
              <p:cNvSpPr>
                <a:spLocks noChangeArrowheads="1"/>
              </p:cNvSpPr>
              <p:nvPr/>
            </p:nvSpPr>
            <p:spPr bwMode="auto">
              <a:xfrm>
                <a:off x="1478" y="2736"/>
                <a:ext cx="1296" cy="502"/>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38" name="Rectangle 22"/>
              <p:cNvSpPr>
                <a:spLocks noChangeArrowheads="1"/>
              </p:cNvSpPr>
              <p:nvPr/>
            </p:nvSpPr>
            <p:spPr bwMode="auto">
              <a:xfrm>
                <a:off x="1467" y="2785"/>
                <a:ext cx="1317"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sz="2000">
                    <a:ea typeface="ＭＳ Ｐゴシック" charset="0"/>
                    <a:cs typeface="ＭＳ Ｐゴシック" charset="0"/>
                  </a:rPr>
                  <a:t>Glanzvogelartige</a:t>
                </a:r>
                <a:endParaRPr lang="de-DE">
                  <a:ea typeface="ＭＳ Ｐゴシック" charset="0"/>
                  <a:cs typeface="ＭＳ Ｐゴシック" charset="0"/>
                </a:endParaRPr>
              </a:p>
              <a:p>
                <a:pPr algn="ctr" eaLnBrk="0" hangingPunct="0"/>
                <a:r>
                  <a:rPr lang="de-DE" sz="1600" i="1">
                    <a:ea typeface="ＭＳ Ｐゴシック" charset="0"/>
                    <a:cs typeface="ＭＳ Ｐゴシック" charset="0"/>
                  </a:rPr>
                  <a:t>(Galbuloidea)</a:t>
                </a:r>
                <a:endParaRPr lang="de-DE" sz="1600">
                  <a:ea typeface="ＭＳ Ｐゴシック" charset="0"/>
                  <a:cs typeface="ＭＳ Ｐゴシック" charset="0"/>
                </a:endParaRPr>
              </a:p>
            </p:txBody>
          </p:sp>
        </p:grpSp>
        <p:sp>
          <p:nvSpPr>
            <p:cNvPr id="34839" name="Line 23"/>
            <p:cNvSpPr>
              <a:spLocks noChangeShapeType="1"/>
            </p:cNvSpPr>
            <p:nvPr/>
          </p:nvSpPr>
          <p:spPr bwMode="auto">
            <a:xfrm>
              <a:off x="2064" y="2448"/>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40" name="Line 24"/>
            <p:cNvSpPr>
              <a:spLocks noChangeShapeType="1"/>
            </p:cNvSpPr>
            <p:nvPr/>
          </p:nvSpPr>
          <p:spPr bwMode="auto">
            <a:xfrm>
              <a:off x="3120" y="23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41" name="Line 25"/>
            <p:cNvSpPr>
              <a:spLocks noChangeShapeType="1"/>
            </p:cNvSpPr>
            <p:nvPr/>
          </p:nvSpPr>
          <p:spPr bwMode="auto">
            <a:xfrm>
              <a:off x="3120" y="2448"/>
              <a:ext cx="96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42" name="Line 26"/>
            <p:cNvSpPr>
              <a:spLocks noChangeShapeType="1"/>
            </p:cNvSpPr>
            <p:nvPr/>
          </p:nvSpPr>
          <p:spPr bwMode="auto">
            <a:xfrm>
              <a:off x="4080" y="2448"/>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34843" name="Group 27"/>
            <p:cNvGrpSpPr>
              <a:grpSpLocks/>
            </p:cNvGrpSpPr>
            <p:nvPr/>
          </p:nvGrpSpPr>
          <p:grpSpPr bwMode="auto">
            <a:xfrm>
              <a:off x="3504" y="2570"/>
              <a:ext cx="1104" cy="502"/>
              <a:chOff x="3504" y="2736"/>
              <a:chExt cx="1104" cy="502"/>
            </a:xfrm>
          </p:grpSpPr>
          <p:sp>
            <p:nvSpPr>
              <p:cNvPr id="34844" name="AutoShape 28"/>
              <p:cNvSpPr>
                <a:spLocks noChangeArrowheads="1"/>
              </p:cNvSpPr>
              <p:nvPr/>
            </p:nvSpPr>
            <p:spPr bwMode="auto">
              <a:xfrm>
                <a:off x="3504" y="2736"/>
                <a:ext cx="1104" cy="502"/>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34845" name="Rectangle 29"/>
              <p:cNvSpPr>
                <a:spLocks noChangeArrowheads="1"/>
              </p:cNvSpPr>
              <p:nvPr/>
            </p:nvSpPr>
            <p:spPr bwMode="auto">
              <a:xfrm>
                <a:off x="3549" y="2785"/>
                <a:ext cx="1014"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sz="2000">
                    <a:solidFill>
                      <a:srgbClr val="FF0000"/>
                    </a:solidFill>
                    <a:ea typeface="ＭＳ Ｐゴシック" charset="0"/>
                    <a:cs typeface="ＭＳ Ｐゴシック" charset="0"/>
                  </a:rPr>
                  <a:t>Spechtartige</a:t>
                </a:r>
                <a:endParaRPr lang="de-DE">
                  <a:solidFill>
                    <a:srgbClr val="FF0000"/>
                  </a:solidFill>
                  <a:ea typeface="ＭＳ Ｐゴシック" charset="0"/>
                  <a:cs typeface="ＭＳ Ｐゴシック" charset="0"/>
                </a:endParaRPr>
              </a:p>
              <a:p>
                <a:pPr algn="ctr" eaLnBrk="0" hangingPunct="0"/>
                <a:r>
                  <a:rPr lang="de-DE" sz="1600" i="1">
                    <a:solidFill>
                      <a:srgbClr val="FF0000"/>
                    </a:solidFill>
                    <a:ea typeface="ＭＳ Ｐゴシック" charset="0"/>
                    <a:cs typeface="ＭＳ Ｐゴシック" charset="0"/>
                  </a:rPr>
                  <a:t>(Picoidea)</a:t>
                </a:r>
                <a:endParaRPr lang="de-DE" sz="1600">
                  <a:solidFill>
                    <a:srgbClr val="FF0000"/>
                  </a:solidFill>
                  <a:ea typeface="ＭＳ Ｐゴシック" charset="0"/>
                  <a:cs typeface="ＭＳ Ｐゴシック" charset="0"/>
                </a:endParaRPr>
              </a:p>
            </p:txBody>
          </p:sp>
        </p:grpSp>
      </p:grpSp>
      <p:grpSp>
        <p:nvGrpSpPr>
          <p:cNvPr id="34846" name="Group 30"/>
          <p:cNvGrpSpPr>
            <a:grpSpLocks/>
          </p:cNvGrpSpPr>
          <p:nvPr/>
        </p:nvGrpSpPr>
        <p:grpSpPr bwMode="auto">
          <a:xfrm>
            <a:off x="4724400" y="3810000"/>
            <a:ext cx="4057650" cy="914400"/>
            <a:chOff x="3216" y="3072"/>
            <a:chExt cx="2556" cy="576"/>
          </a:xfrm>
        </p:grpSpPr>
        <p:grpSp>
          <p:nvGrpSpPr>
            <p:cNvPr id="34847" name="Group 31"/>
            <p:cNvGrpSpPr>
              <a:grpSpLocks/>
            </p:cNvGrpSpPr>
            <p:nvPr/>
          </p:nvGrpSpPr>
          <p:grpSpPr bwMode="auto">
            <a:xfrm>
              <a:off x="3216" y="3264"/>
              <a:ext cx="1045" cy="384"/>
              <a:chOff x="3246" y="3408"/>
              <a:chExt cx="1045" cy="384"/>
            </a:xfrm>
          </p:grpSpPr>
          <p:sp>
            <p:nvSpPr>
              <p:cNvPr id="34848" name="AutoShape 32"/>
              <p:cNvSpPr>
                <a:spLocks noChangeArrowheads="1"/>
              </p:cNvSpPr>
              <p:nvPr/>
            </p:nvSpPr>
            <p:spPr bwMode="auto">
              <a:xfrm>
                <a:off x="3289" y="3408"/>
                <a:ext cx="960"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49" name="Rectangle 33"/>
              <p:cNvSpPr>
                <a:spLocks noChangeArrowheads="1"/>
              </p:cNvSpPr>
              <p:nvPr/>
            </p:nvSpPr>
            <p:spPr bwMode="auto">
              <a:xfrm>
                <a:off x="3246" y="3417"/>
                <a:ext cx="1045"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a:ea typeface="ＭＳ Ｐゴシック" charset="0"/>
                    <a:cs typeface="ＭＳ Ｐゴシック" charset="0"/>
                  </a:rPr>
                  <a:t>Honiganzeiger</a:t>
                </a:r>
              </a:p>
              <a:p>
                <a:pPr algn="ctr" eaLnBrk="0" hangingPunct="0"/>
                <a:r>
                  <a:rPr lang="de-DE" sz="1400" i="1">
                    <a:ea typeface="ＭＳ Ｐゴシック" charset="0"/>
                    <a:cs typeface="ＭＳ Ｐゴシック" charset="0"/>
                  </a:rPr>
                  <a:t>(Indicatoridae)</a:t>
                </a:r>
                <a:endParaRPr lang="de-DE" sz="1400">
                  <a:ea typeface="ＭＳ Ｐゴシック" charset="0"/>
                  <a:cs typeface="ＭＳ Ｐゴシック" charset="0"/>
                </a:endParaRPr>
              </a:p>
            </p:txBody>
          </p:sp>
        </p:grpSp>
        <p:grpSp>
          <p:nvGrpSpPr>
            <p:cNvPr id="34850" name="Group 34"/>
            <p:cNvGrpSpPr>
              <a:grpSpLocks/>
            </p:cNvGrpSpPr>
            <p:nvPr/>
          </p:nvGrpSpPr>
          <p:grpSpPr bwMode="auto">
            <a:xfrm>
              <a:off x="4233" y="3264"/>
              <a:ext cx="644" cy="384"/>
              <a:chOff x="4233" y="3408"/>
              <a:chExt cx="644" cy="384"/>
            </a:xfrm>
          </p:grpSpPr>
          <p:sp>
            <p:nvSpPr>
              <p:cNvPr id="34851" name="AutoShape 35"/>
              <p:cNvSpPr>
                <a:spLocks noChangeArrowheads="1"/>
              </p:cNvSpPr>
              <p:nvPr/>
            </p:nvSpPr>
            <p:spPr bwMode="auto">
              <a:xfrm>
                <a:off x="4244" y="3408"/>
                <a:ext cx="624" cy="384"/>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34852" name="Rectangle 36"/>
              <p:cNvSpPr>
                <a:spLocks noChangeArrowheads="1"/>
              </p:cNvSpPr>
              <p:nvPr/>
            </p:nvSpPr>
            <p:spPr bwMode="auto">
              <a:xfrm>
                <a:off x="4233" y="3417"/>
                <a:ext cx="644"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a:solidFill>
                      <a:srgbClr val="FF0000"/>
                    </a:solidFill>
                    <a:ea typeface="ＭＳ Ｐゴシック" charset="0"/>
                    <a:cs typeface="ＭＳ Ｐゴシック" charset="0"/>
                  </a:rPr>
                  <a:t>Spechte</a:t>
                </a:r>
              </a:p>
              <a:p>
                <a:pPr algn="ctr" eaLnBrk="0" hangingPunct="0"/>
                <a:r>
                  <a:rPr lang="de-DE" sz="1400" i="1">
                    <a:solidFill>
                      <a:srgbClr val="FF0000"/>
                    </a:solidFill>
                    <a:ea typeface="ＭＳ Ｐゴシック" charset="0"/>
                    <a:cs typeface="ＭＳ Ｐゴシック" charset="0"/>
                  </a:rPr>
                  <a:t>(Picidae)</a:t>
                </a:r>
                <a:endParaRPr lang="de-DE" sz="1400">
                  <a:ea typeface="ＭＳ Ｐゴシック" charset="0"/>
                  <a:cs typeface="ＭＳ Ｐゴシック" charset="0"/>
                </a:endParaRPr>
              </a:p>
            </p:txBody>
          </p:sp>
        </p:grpSp>
        <p:grpSp>
          <p:nvGrpSpPr>
            <p:cNvPr id="34853" name="Group 37"/>
            <p:cNvGrpSpPr>
              <a:grpSpLocks/>
            </p:cNvGrpSpPr>
            <p:nvPr/>
          </p:nvGrpSpPr>
          <p:grpSpPr bwMode="auto">
            <a:xfrm>
              <a:off x="4859" y="3264"/>
              <a:ext cx="913" cy="384"/>
              <a:chOff x="4859" y="3408"/>
              <a:chExt cx="913" cy="384"/>
            </a:xfrm>
          </p:grpSpPr>
          <p:sp>
            <p:nvSpPr>
              <p:cNvPr id="34854" name="AutoShape 38"/>
              <p:cNvSpPr>
                <a:spLocks noChangeArrowheads="1"/>
              </p:cNvSpPr>
              <p:nvPr/>
            </p:nvSpPr>
            <p:spPr bwMode="auto">
              <a:xfrm>
                <a:off x="4884" y="3408"/>
                <a:ext cx="864"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55" name="Rectangle 39"/>
              <p:cNvSpPr>
                <a:spLocks noChangeArrowheads="1"/>
              </p:cNvSpPr>
              <p:nvPr/>
            </p:nvSpPr>
            <p:spPr bwMode="auto">
              <a:xfrm>
                <a:off x="4859" y="3417"/>
                <a:ext cx="913"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a:ea typeface="ＭＳ Ｐゴシック" charset="0"/>
                    <a:cs typeface="ＭＳ Ｐゴシック" charset="0"/>
                  </a:rPr>
                  <a:t>Tukane</a:t>
                </a:r>
              </a:p>
              <a:p>
                <a:pPr algn="ctr" eaLnBrk="0" hangingPunct="0"/>
                <a:r>
                  <a:rPr lang="de-DE" sz="1400" i="1">
                    <a:ea typeface="ＭＳ Ｐゴシック" charset="0"/>
                    <a:cs typeface="ＭＳ Ｐゴシック" charset="0"/>
                  </a:rPr>
                  <a:t>(Ramphastidae)</a:t>
                </a:r>
                <a:endParaRPr lang="de-DE" sz="1400">
                  <a:ea typeface="ＭＳ Ｐゴシック" charset="0"/>
                  <a:cs typeface="ＭＳ Ｐゴシック" charset="0"/>
                </a:endParaRPr>
              </a:p>
            </p:txBody>
          </p:sp>
        </p:grpSp>
        <p:sp>
          <p:nvSpPr>
            <p:cNvPr id="34856" name="Line 40"/>
            <p:cNvSpPr>
              <a:spLocks noChangeShapeType="1"/>
            </p:cNvSpPr>
            <p:nvPr/>
          </p:nvSpPr>
          <p:spPr bwMode="auto">
            <a:xfrm>
              <a:off x="3696" y="3168"/>
              <a:ext cx="1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57" name="Line 41"/>
            <p:cNvSpPr>
              <a:spLocks noChangeShapeType="1"/>
            </p:cNvSpPr>
            <p:nvPr/>
          </p:nvSpPr>
          <p:spPr bwMode="auto">
            <a:xfrm>
              <a:off x="3696"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58" name="Line 42"/>
            <p:cNvSpPr>
              <a:spLocks noChangeShapeType="1"/>
            </p:cNvSpPr>
            <p:nvPr/>
          </p:nvSpPr>
          <p:spPr bwMode="auto">
            <a:xfrm>
              <a:off x="5328"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59" name="Line 43"/>
            <p:cNvSpPr>
              <a:spLocks noChangeShapeType="1"/>
            </p:cNvSpPr>
            <p:nvPr/>
          </p:nvSpPr>
          <p:spPr bwMode="auto">
            <a:xfrm>
              <a:off x="4080" y="307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60" name="Line 44"/>
            <p:cNvSpPr>
              <a:spLocks noChangeShapeType="1"/>
            </p:cNvSpPr>
            <p:nvPr/>
          </p:nvSpPr>
          <p:spPr bwMode="auto">
            <a:xfrm>
              <a:off x="4080" y="3168"/>
              <a:ext cx="48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61" name="Line 45"/>
            <p:cNvSpPr>
              <a:spLocks noChangeShapeType="1"/>
            </p:cNvSpPr>
            <p:nvPr/>
          </p:nvSpPr>
          <p:spPr bwMode="auto">
            <a:xfrm>
              <a:off x="4560" y="316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34862" name="Group 46"/>
          <p:cNvGrpSpPr>
            <a:grpSpLocks/>
          </p:cNvGrpSpPr>
          <p:nvPr/>
        </p:nvGrpSpPr>
        <p:grpSpPr bwMode="auto">
          <a:xfrm>
            <a:off x="381000" y="3810000"/>
            <a:ext cx="4191000" cy="990600"/>
            <a:chOff x="528" y="3024"/>
            <a:chExt cx="2640" cy="624"/>
          </a:xfrm>
        </p:grpSpPr>
        <p:sp>
          <p:nvSpPr>
            <p:cNvPr id="34863" name="Line 47"/>
            <p:cNvSpPr>
              <a:spLocks noChangeShapeType="1"/>
            </p:cNvSpPr>
            <p:nvPr/>
          </p:nvSpPr>
          <p:spPr bwMode="auto">
            <a:xfrm>
              <a:off x="2064" y="30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34864" name="Group 48"/>
            <p:cNvGrpSpPr>
              <a:grpSpLocks/>
            </p:cNvGrpSpPr>
            <p:nvPr/>
          </p:nvGrpSpPr>
          <p:grpSpPr bwMode="auto">
            <a:xfrm>
              <a:off x="528" y="3264"/>
              <a:ext cx="816" cy="384"/>
              <a:chOff x="528" y="3408"/>
              <a:chExt cx="816" cy="384"/>
            </a:xfrm>
          </p:grpSpPr>
          <p:sp>
            <p:nvSpPr>
              <p:cNvPr id="34865" name="AutoShape 49"/>
              <p:cNvSpPr>
                <a:spLocks noChangeArrowheads="1"/>
              </p:cNvSpPr>
              <p:nvPr/>
            </p:nvSpPr>
            <p:spPr bwMode="auto">
              <a:xfrm>
                <a:off x="528" y="3408"/>
                <a:ext cx="816"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66" name="Rectangle 50"/>
              <p:cNvSpPr>
                <a:spLocks noChangeArrowheads="1"/>
              </p:cNvSpPr>
              <p:nvPr/>
            </p:nvSpPr>
            <p:spPr bwMode="auto">
              <a:xfrm>
                <a:off x="548" y="3417"/>
                <a:ext cx="776"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a:ea typeface="ＭＳ Ｐゴシック" charset="0"/>
                    <a:cs typeface="ＭＳ Ｐゴシック" charset="0"/>
                  </a:rPr>
                  <a:t>Faulvögel</a:t>
                </a:r>
              </a:p>
              <a:p>
                <a:pPr algn="ctr" eaLnBrk="0" hangingPunct="0"/>
                <a:r>
                  <a:rPr lang="de-DE" sz="1400" i="1">
                    <a:ea typeface="ＭＳ Ｐゴシック" charset="0"/>
                    <a:cs typeface="ＭＳ Ｐゴシック" charset="0"/>
                  </a:rPr>
                  <a:t>(Bucconidae)</a:t>
                </a:r>
                <a:endParaRPr lang="de-DE" sz="1400">
                  <a:ea typeface="ＭＳ Ｐゴシック" charset="0"/>
                  <a:cs typeface="ＭＳ Ｐゴシック" charset="0"/>
                </a:endParaRPr>
              </a:p>
            </p:txBody>
          </p:sp>
        </p:grpSp>
        <p:grpSp>
          <p:nvGrpSpPr>
            <p:cNvPr id="34867" name="Group 51"/>
            <p:cNvGrpSpPr>
              <a:grpSpLocks/>
            </p:cNvGrpSpPr>
            <p:nvPr/>
          </p:nvGrpSpPr>
          <p:grpSpPr bwMode="auto">
            <a:xfrm>
              <a:off x="1392" y="3264"/>
              <a:ext cx="836" cy="384"/>
              <a:chOff x="1440" y="3408"/>
              <a:chExt cx="836" cy="384"/>
            </a:xfrm>
          </p:grpSpPr>
          <p:sp>
            <p:nvSpPr>
              <p:cNvPr id="34868" name="AutoShape 52"/>
              <p:cNvSpPr>
                <a:spLocks noChangeArrowheads="1"/>
              </p:cNvSpPr>
              <p:nvPr/>
            </p:nvSpPr>
            <p:spPr bwMode="auto">
              <a:xfrm>
                <a:off x="1450" y="3408"/>
                <a:ext cx="816"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69" name="Rectangle 53"/>
              <p:cNvSpPr>
                <a:spLocks noChangeArrowheads="1"/>
              </p:cNvSpPr>
              <p:nvPr/>
            </p:nvSpPr>
            <p:spPr bwMode="auto">
              <a:xfrm>
                <a:off x="1440" y="3417"/>
                <a:ext cx="836"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a:ea typeface="ＭＳ Ｐゴシック" charset="0"/>
                    <a:cs typeface="ＭＳ Ｐゴシック" charset="0"/>
                  </a:rPr>
                  <a:t>Glanzvögel</a:t>
                </a:r>
              </a:p>
              <a:p>
                <a:pPr algn="ctr" eaLnBrk="0" hangingPunct="0"/>
                <a:r>
                  <a:rPr lang="de-DE" sz="1400" i="1">
                    <a:ea typeface="ＭＳ Ｐゴシック" charset="0"/>
                    <a:cs typeface="ＭＳ Ｐゴシック" charset="0"/>
                  </a:rPr>
                  <a:t>(Galbulidae)</a:t>
                </a:r>
                <a:endParaRPr lang="de-DE" sz="1400">
                  <a:ea typeface="ＭＳ Ｐゴシック" charset="0"/>
                  <a:cs typeface="ＭＳ Ｐゴシック" charset="0"/>
                </a:endParaRPr>
              </a:p>
            </p:txBody>
          </p:sp>
        </p:grpSp>
        <p:grpSp>
          <p:nvGrpSpPr>
            <p:cNvPr id="34870" name="Group 54"/>
            <p:cNvGrpSpPr>
              <a:grpSpLocks/>
            </p:cNvGrpSpPr>
            <p:nvPr/>
          </p:nvGrpSpPr>
          <p:grpSpPr bwMode="auto">
            <a:xfrm>
              <a:off x="2304" y="3264"/>
              <a:ext cx="864" cy="384"/>
              <a:chOff x="2304" y="3317"/>
              <a:chExt cx="864" cy="384"/>
            </a:xfrm>
          </p:grpSpPr>
          <p:sp>
            <p:nvSpPr>
              <p:cNvPr id="34871" name="AutoShape 55"/>
              <p:cNvSpPr>
                <a:spLocks noChangeArrowheads="1"/>
              </p:cNvSpPr>
              <p:nvPr/>
            </p:nvSpPr>
            <p:spPr bwMode="auto">
              <a:xfrm>
                <a:off x="2304" y="3317"/>
                <a:ext cx="864"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72" name="Rectangle 56"/>
              <p:cNvSpPr>
                <a:spLocks noChangeArrowheads="1"/>
              </p:cNvSpPr>
              <p:nvPr/>
            </p:nvSpPr>
            <p:spPr bwMode="auto">
              <a:xfrm>
                <a:off x="2342" y="3326"/>
                <a:ext cx="788"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a:ea typeface="ＭＳ Ｐゴシック" charset="0"/>
                    <a:cs typeface="ＭＳ Ｐゴシック" charset="0"/>
                  </a:rPr>
                  <a:t>Bartvögel</a:t>
                </a:r>
              </a:p>
              <a:p>
                <a:pPr algn="ctr" eaLnBrk="0" hangingPunct="0"/>
                <a:r>
                  <a:rPr lang="de-DE" sz="1400" i="1">
                    <a:ea typeface="ＭＳ Ｐゴシック" charset="0"/>
                    <a:cs typeface="ＭＳ Ｐゴシック" charset="0"/>
                  </a:rPr>
                  <a:t>(Capitonidae)</a:t>
                </a:r>
                <a:endParaRPr lang="de-DE" sz="1400">
                  <a:ea typeface="ＭＳ Ｐゴシック" charset="0"/>
                  <a:cs typeface="ＭＳ Ｐゴシック" charset="0"/>
                </a:endParaRPr>
              </a:p>
            </p:txBody>
          </p:sp>
        </p:grpSp>
        <p:sp>
          <p:nvSpPr>
            <p:cNvPr id="34873" name="Line 57"/>
            <p:cNvSpPr>
              <a:spLocks noChangeShapeType="1"/>
            </p:cNvSpPr>
            <p:nvPr/>
          </p:nvSpPr>
          <p:spPr bwMode="auto">
            <a:xfrm>
              <a:off x="912" y="3168"/>
              <a:ext cx="1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74" name="Line 58"/>
            <p:cNvSpPr>
              <a:spLocks noChangeShapeType="1"/>
            </p:cNvSpPr>
            <p:nvPr/>
          </p:nvSpPr>
          <p:spPr bwMode="auto">
            <a:xfrm>
              <a:off x="912"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75" name="Line 59"/>
            <p:cNvSpPr>
              <a:spLocks noChangeShapeType="1"/>
            </p:cNvSpPr>
            <p:nvPr/>
          </p:nvSpPr>
          <p:spPr bwMode="auto">
            <a:xfrm>
              <a:off x="1824"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76" name="Line 60"/>
            <p:cNvSpPr>
              <a:spLocks noChangeShapeType="1"/>
            </p:cNvSpPr>
            <p:nvPr/>
          </p:nvSpPr>
          <p:spPr bwMode="auto">
            <a:xfrm>
              <a:off x="2736"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34877" name="Group 61"/>
          <p:cNvGrpSpPr>
            <a:grpSpLocks/>
          </p:cNvGrpSpPr>
          <p:nvPr/>
        </p:nvGrpSpPr>
        <p:grpSpPr bwMode="auto">
          <a:xfrm>
            <a:off x="4194175" y="4724400"/>
            <a:ext cx="4502150" cy="914400"/>
            <a:chOff x="2983" y="3648"/>
            <a:chExt cx="2735" cy="528"/>
          </a:xfrm>
        </p:grpSpPr>
        <p:grpSp>
          <p:nvGrpSpPr>
            <p:cNvPr id="34878" name="Group 62"/>
            <p:cNvGrpSpPr>
              <a:grpSpLocks/>
            </p:cNvGrpSpPr>
            <p:nvPr/>
          </p:nvGrpSpPr>
          <p:grpSpPr bwMode="auto">
            <a:xfrm>
              <a:off x="2983" y="3840"/>
              <a:ext cx="915" cy="336"/>
              <a:chOff x="2983" y="3840"/>
              <a:chExt cx="915" cy="336"/>
            </a:xfrm>
          </p:grpSpPr>
          <p:sp>
            <p:nvSpPr>
              <p:cNvPr id="34879" name="AutoShape 63"/>
              <p:cNvSpPr>
                <a:spLocks noChangeArrowheads="1"/>
              </p:cNvSpPr>
              <p:nvPr/>
            </p:nvSpPr>
            <p:spPr bwMode="auto">
              <a:xfrm>
                <a:off x="3030" y="3840"/>
                <a:ext cx="816" cy="336"/>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34880" name="Rectangle 64"/>
              <p:cNvSpPr>
                <a:spLocks noChangeArrowheads="1"/>
              </p:cNvSpPr>
              <p:nvPr/>
            </p:nvSpPr>
            <p:spPr bwMode="auto">
              <a:xfrm>
                <a:off x="2983" y="3841"/>
                <a:ext cx="915" cy="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sz="1600">
                    <a:solidFill>
                      <a:srgbClr val="FF0000"/>
                    </a:solidFill>
                    <a:ea typeface="ＭＳ Ｐゴシック" charset="0"/>
                    <a:cs typeface="ＭＳ Ｐゴシック" charset="0"/>
                  </a:rPr>
                  <a:t>Echte Spechte</a:t>
                </a:r>
                <a:endParaRPr lang="de-DE">
                  <a:solidFill>
                    <a:srgbClr val="FF0000"/>
                  </a:solidFill>
                  <a:ea typeface="ＭＳ Ｐゴシック" charset="0"/>
                  <a:cs typeface="ＭＳ Ｐゴシック" charset="0"/>
                </a:endParaRPr>
              </a:p>
              <a:p>
                <a:pPr algn="ctr" eaLnBrk="0" hangingPunct="0"/>
                <a:r>
                  <a:rPr lang="de-DE" sz="1200" i="1">
                    <a:solidFill>
                      <a:srgbClr val="FF0000"/>
                    </a:solidFill>
                    <a:ea typeface="ＭＳ Ｐゴシック" charset="0"/>
                    <a:cs typeface="ＭＳ Ｐゴシック" charset="0"/>
                  </a:rPr>
                  <a:t>(Piciniae)</a:t>
                </a:r>
                <a:endParaRPr lang="de-DE" sz="1200">
                  <a:solidFill>
                    <a:srgbClr val="FF0000"/>
                  </a:solidFill>
                  <a:ea typeface="ＭＳ Ｐゴシック" charset="0"/>
                  <a:cs typeface="ＭＳ Ｐゴシック" charset="0"/>
                </a:endParaRPr>
              </a:p>
            </p:txBody>
          </p:sp>
        </p:grpSp>
        <p:grpSp>
          <p:nvGrpSpPr>
            <p:cNvPr id="34881" name="Group 65"/>
            <p:cNvGrpSpPr>
              <a:grpSpLocks/>
            </p:cNvGrpSpPr>
            <p:nvPr/>
          </p:nvGrpSpPr>
          <p:grpSpPr bwMode="auto">
            <a:xfrm>
              <a:off x="3884" y="3840"/>
              <a:ext cx="912" cy="336"/>
              <a:chOff x="3884" y="3888"/>
              <a:chExt cx="912" cy="336"/>
            </a:xfrm>
          </p:grpSpPr>
          <p:sp>
            <p:nvSpPr>
              <p:cNvPr id="34882" name="AutoShape 66"/>
              <p:cNvSpPr>
                <a:spLocks noChangeArrowheads="1"/>
              </p:cNvSpPr>
              <p:nvPr/>
            </p:nvSpPr>
            <p:spPr bwMode="auto">
              <a:xfrm>
                <a:off x="3884" y="3888"/>
                <a:ext cx="912" cy="336"/>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83" name="Rectangle 67"/>
              <p:cNvSpPr>
                <a:spLocks noChangeArrowheads="1"/>
              </p:cNvSpPr>
              <p:nvPr/>
            </p:nvSpPr>
            <p:spPr bwMode="auto">
              <a:xfrm>
                <a:off x="3944" y="3889"/>
                <a:ext cx="798" cy="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sz="1600">
                    <a:ea typeface="ＭＳ Ｐゴシック" charset="0"/>
                    <a:cs typeface="ＭＳ Ｐゴシック" charset="0"/>
                  </a:rPr>
                  <a:t>Wendehälse</a:t>
                </a:r>
                <a:endParaRPr lang="de-DE">
                  <a:ea typeface="ＭＳ Ｐゴシック" charset="0"/>
                  <a:cs typeface="ＭＳ Ｐゴシック" charset="0"/>
                </a:endParaRPr>
              </a:p>
              <a:p>
                <a:pPr algn="ctr" eaLnBrk="0" hangingPunct="0"/>
                <a:r>
                  <a:rPr lang="de-DE" sz="1200" i="1">
                    <a:ea typeface="ＭＳ Ｐゴシック" charset="0"/>
                    <a:cs typeface="ＭＳ Ｐゴシック" charset="0"/>
                  </a:rPr>
                  <a:t>(Jynginae)</a:t>
                </a:r>
                <a:endParaRPr lang="de-DE" sz="1200">
                  <a:ea typeface="ＭＳ Ｐゴシック" charset="0"/>
                  <a:cs typeface="ＭＳ Ｐゴシック" charset="0"/>
                </a:endParaRPr>
              </a:p>
            </p:txBody>
          </p:sp>
        </p:grpSp>
        <p:grpSp>
          <p:nvGrpSpPr>
            <p:cNvPr id="34884" name="Group 68"/>
            <p:cNvGrpSpPr>
              <a:grpSpLocks/>
            </p:cNvGrpSpPr>
            <p:nvPr/>
          </p:nvGrpSpPr>
          <p:grpSpPr bwMode="auto">
            <a:xfrm>
              <a:off x="4831" y="3840"/>
              <a:ext cx="887" cy="336"/>
              <a:chOff x="4831" y="3888"/>
              <a:chExt cx="887" cy="336"/>
            </a:xfrm>
          </p:grpSpPr>
          <p:sp>
            <p:nvSpPr>
              <p:cNvPr id="34885" name="AutoShape 69"/>
              <p:cNvSpPr>
                <a:spLocks noChangeArrowheads="1"/>
              </p:cNvSpPr>
              <p:nvPr/>
            </p:nvSpPr>
            <p:spPr bwMode="auto">
              <a:xfrm>
                <a:off x="4842" y="3888"/>
                <a:ext cx="864" cy="336"/>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86" name="Rectangle 70"/>
              <p:cNvSpPr>
                <a:spLocks noChangeArrowheads="1"/>
              </p:cNvSpPr>
              <p:nvPr/>
            </p:nvSpPr>
            <p:spPr bwMode="auto">
              <a:xfrm>
                <a:off x="4831" y="3889"/>
                <a:ext cx="887" cy="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de-DE" sz="1600">
                    <a:ea typeface="ＭＳ Ｐゴシック" charset="0"/>
                    <a:cs typeface="ＭＳ Ｐゴシック" charset="0"/>
                  </a:rPr>
                  <a:t>Zwergspechte</a:t>
                </a:r>
                <a:endParaRPr lang="de-DE">
                  <a:ea typeface="ＭＳ Ｐゴシック" charset="0"/>
                  <a:cs typeface="ＭＳ Ｐゴシック" charset="0"/>
                </a:endParaRPr>
              </a:p>
              <a:p>
                <a:pPr algn="ctr" eaLnBrk="0" hangingPunct="0"/>
                <a:r>
                  <a:rPr lang="de-DE" sz="1200" i="1">
                    <a:ea typeface="ＭＳ Ｐゴシック" charset="0"/>
                    <a:cs typeface="ＭＳ Ｐゴシック" charset="0"/>
                  </a:rPr>
                  <a:t>(Picumninae)</a:t>
                </a:r>
                <a:endParaRPr lang="de-DE" sz="1200">
                  <a:ea typeface="ＭＳ Ｐゴシック" charset="0"/>
                  <a:cs typeface="ＭＳ Ｐゴシック" charset="0"/>
                </a:endParaRPr>
              </a:p>
            </p:txBody>
          </p:sp>
        </p:grpSp>
        <p:sp>
          <p:nvSpPr>
            <p:cNvPr id="34887" name="Line 71"/>
            <p:cNvSpPr>
              <a:spLocks noChangeShapeType="1"/>
            </p:cNvSpPr>
            <p:nvPr/>
          </p:nvSpPr>
          <p:spPr bwMode="auto">
            <a:xfrm>
              <a:off x="3456" y="3744"/>
              <a:ext cx="18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88" name="Line 72"/>
            <p:cNvSpPr>
              <a:spLocks noChangeShapeType="1"/>
            </p:cNvSpPr>
            <p:nvPr/>
          </p:nvSpPr>
          <p:spPr bwMode="auto">
            <a:xfrm>
              <a:off x="4320"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89" name="Line 73"/>
            <p:cNvSpPr>
              <a:spLocks noChangeShapeType="1"/>
            </p:cNvSpPr>
            <p:nvPr/>
          </p:nvSpPr>
          <p:spPr bwMode="auto">
            <a:xfrm>
              <a:off x="5328"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90" name="Line 74"/>
            <p:cNvSpPr>
              <a:spLocks noChangeShapeType="1"/>
            </p:cNvSpPr>
            <p:nvPr/>
          </p:nvSpPr>
          <p:spPr bwMode="auto">
            <a:xfrm>
              <a:off x="4560" y="36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91" name="Line 75"/>
            <p:cNvSpPr>
              <a:spLocks noChangeShapeType="1"/>
            </p:cNvSpPr>
            <p:nvPr/>
          </p:nvSpPr>
          <p:spPr bwMode="auto">
            <a:xfrm>
              <a:off x="3456" y="3744"/>
              <a:ext cx="110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892" name="Line 76"/>
            <p:cNvSpPr>
              <a:spLocks noChangeShapeType="1"/>
            </p:cNvSpPr>
            <p:nvPr/>
          </p:nvSpPr>
          <p:spPr bwMode="auto">
            <a:xfrm>
              <a:off x="3456" y="374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34893" name="Group 77"/>
          <p:cNvGrpSpPr>
            <a:grpSpLocks/>
          </p:cNvGrpSpPr>
          <p:nvPr/>
        </p:nvGrpSpPr>
        <p:grpSpPr bwMode="auto">
          <a:xfrm>
            <a:off x="3352800" y="5638800"/>
            <a:ext cx="3505200" cy="914400"/>
            <a:chOff x="2496" y="3600"/>
            <a:chExt cx="2112" cy="480"/>
          </a:xfrm>
        </p:grpSpPr>
        <p:grpSp>
          <p:nvGrpSpPr>
            <p:cNvPr id="34894" name="Group 78"/>
            <p:cNvGrpSpPr>
              <a:grpSpLocks/>
            </p:cNvGrpSpPr>
            <p:nvPr/>
          </p:nvGrpSpPr>
          <p:grpSpPr bwMode="auto">
            <a:xfrm>
              <a:off x="2496" y="3792"/>
              <a:ext cx="1056" cy="288"/>
              <a:chOff x="2544" y="3792"/>
              <a:chExt cx="1056" cy="288"/>
            </a:xfrm>
          </p:grpSpPr>
          <p:sp>
            <p:nvSpPr>
              <p:cNvPr id="34895" name="AutoShape 79"/>
              <p:cNvSpPr>
                <a:spLocks noChangeArrowheads="1"/>
              </p:cNvSpPr>
              <p:nvPr/>
            </p:nvSpPr>
            <p:spPr bwMode="auto">
              <a:xfrm>
                <a:off x="2616" y="3792"/>
                <a:ext cx="912" cy="288"/>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34896" name="Text Box 80"/>
              <p:cNvSpPr txBox="1">
                <a:spLocks noChangeArrowheads="1"/>
              </p:cNvSpPr>
              <p:nvPr/>
            </p:nvSpPr>
            <p:spPr bwMode="auto">
              <a:xfrm>
                <a:off x="2544" y="3820"/>
                <a:ext cx="1056" cy="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50000"/>
                  </a:lnSpc>
                  <a:spcBef>
                    <a:spcPct val="50000"/>
                  </a:spcBef>
                </a:pPr>
                <a:r>
                  <a:rPr lang="de-DE" sz="1200">
                    <a:solidFill>
                      <a:srgbClr val="FF0000"/>
                    </a:solidFill>
                    <a:ea typeface="ＭＳ Ｐゴシック" charset="0"/>
                    <a:cs typeface="ＭＳ Ｐゴシック" charset="0"/>
                  </a:rPr>
                  <a:t>Schwarzspecht</a:t>
                </a:r>
              </a:p>
              <a:p>
                <a:pPr algn="ctr" eaLnBrk="0" hangingPunct="0">
                  <a:lnSpc>
                    <a:spcPct val="50000"/>
                  </a:lnSpc>
                  <a:spcBef>
                    <a:spcPct val="50000"/>
                  </a:spcBef>
                </a:pPr>
                <a:r>
                  <a:rPr lang="de-DE" sz="1200" i="1">
                    <a:solidFill>
                      <a:srgbClr val="FF0000"/>
                    </a:solidFill>
                    <a:ea typeface="ＭＳ Ｐゴシック" charset="0"/>
                    <a:cs typeface="ＭＳ Ｐゴシック" charset="0"/>
                  </a:rPr>
                  <a:t>(Dryocopus martius)</a:t>
                </a:r>
              </a:p>
            </p:txBody>
          </p:sp>
        </p:grpSp>
        <p:grpSp>
          <p:nvGrpSpPr>
            <p:cNvPr id="34897" name="Group 81"/>
            <p:cNvGrpSpPr>
              <a:grpSpLocks/>
            </p:cNvGrpSpPr>
            <p:nvPr/>
          </p:nvGrpSpPr>
          <p:grpSpPr bwMode="auto">
            <a:xfrm>
              <a:off x="3552" y="3792"/>
              <a:ext cx="1056" cy="288"/>
              <a:chOff x="3456" y="3792"/>
              <a:chExt cx="1056" cy="288"/>
            </a:xfrm>
          </p:grpSpPr>
          <p:sp>
            <p:nvSpPr>
              <p:cNvPr id="34898" name="AutoShape 82"/>
              <p:cNvSpPr>
                <a:spLocks noChangeArrowheads="1"/>
              </p:cNvSpPr>
              <p:nvPr/>
            </p:nvSpPr>
            <p:spPr bwMode="auto">
              <a:xfrm>
                <a:off x="3528" y="3792"/>
                <a:ext cx="912" cy="288"/>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34899" name="Text Box 83"/>
              <p:cNvSpPr txBox="1">
                <a:spLocks noChangeArrowheads="1"/>
              </p:cNvSpPr>
              <p:nvPr/>
            </p:nvSpPr>
            <p:spPr bwMode="auto">
              <a:xfrm>
                <a:off x="3456" y="3820"/>
                <a:ext cx="1056"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80000"/>
                  </a:lnSpc>
                  <a:spcBef>
                    <a:spcPct val="50000"/>
                  </a:spcBef>
                </a:pPr>
                <a:r>
                  <a:rPr lang="de-DE" sz="1200">
                    <a:ea typeface="ＭＳ Ｐゴシック" charset="0"/>
                    <a:cs typeface="ＭＳ Ｐゴシック" charset="0"/>
                  </a:rPr>
                  <a:t>weltweit über </a:t>
                </a:r>
              </a:p>
              <a:p>
                <a:pPr algn="ctr" eaLnBrk="0" hangingPunct="0">
                  <a:lnSpc>
                    <a:spcPct val="80000"/>
                  </a:lnSpc>
                  <a:spcBef>
                    <a:spcPct val="50000"/>
                  </a:spcBef>
                </a:pPr>
                <a:r>
                  <a:rPr lang="de-DE" sz="1200">
                    <a:ea typeface="ＭＳ Ｐゴシック" charset="0"/>
                    <a:cs typeface="ＭＳ Ｐゴシック" charset="0"/>
                  </a:rPr>
                  <a:t>50 Arten</a:t>
                </a:r>
              </a:p>
            </p:txBody>
          </p:sp>
        </p:grpSp>
        <p:sp>
          <p:nvSpPr>
            <p:cNvPr id="34900" name="Line 84"/>
            <p:cNvSpPr>
              <a:spLocks noChangeShapeType="1"/>
            </p:cNvSpPr>
            <p:nvPr/>
          </p:nvSpPr>
          <p:spPr bwMode="auto">
            <a:xfrm>
              <a:off x="3456" y="360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901" name="Line 85"/>
            <p:cNvSpPr>
              <a:spLocks noChangeShapeType="1"/>
            </p:cNvSpPr>
            <p:nvPr/>
          </p:nvSpPr>
          <p:spPr bwMode="auto">
            <a:xfrm>
              <a:off x="3024" y="3696"/>
              <a:ext cx="43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902" name="Line 86"/>
            <p:cNvSpPr>
              <a:spLocks noChangeShapeType="1"/>
            </p:cNvSpPr>
            <p:nvPr/>
          </p:nvSpPr>
          <p:spPr bwMode="auto">
            <a:xfrm>
              <a:off x="3456" y="369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903" name="Line 87"/>
            <p:cNvSpPr>
              <a:spLocks noChangeShapeType="1"/>
            </p:cNvSpPr>
            <p:nvPr/>
          </p:nvSpPr>
          <p:spPr bwMode="auto">
            <a:xfrm>
              <a:off x="4080" y="3696"/>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34904" name="Line 88"/>
            <p:cNvSpPr>
              <a:spLocks noChangeShapeType="1"/>
            </p:cNvSpPr>
            <p:nvPr/>
          </p:nvSpPr>
          <p:spPr bwMode="auto">
            <a:xfrm>
              <a:off x="3024" y="3696"/>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34905" name="Text Box 89"/>
          <p:cNvSpPr txBox="1">
            <a:spLocks noChangeArrowheads="1"/>
          </p:cNvSpPr>
          <p:nvPr/>
        </p:nvSpPr>
        <p:spPr bwMode="auto">
          <a:xfrm>
            <a:off x="762000" y="1524000"/>
            <a:ext cx="198120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spcBef>
                <a:spcPct val="50000"/>
              </a:spcBef>
            </a:pPr>
            <a:r>
              <a:rPr lang="de-DE">
                <a:latin typeface="Syntax LT" charset="0"/>
              </a:rPr>
              <a:t>Schwarzspecht:</a:t>
            </a:r>
          </a:p>
          <a:p>
            <a:pPr>
              <a:lnSpc>
                <a:spcPct val="70000"/>
              </a:lnSpc>
              <a:spcBef>
                <a:spcPct val="50000"/>
              </a:spcBef>
            </a:pPr>
            <a:r>
              <a:rPr lang="de-DE">
                <a:latin typeface="Syntax LT" charset="0"/>
              </a:rPr>
              <a:t>Drycopus martius</a:t>
            </a:r>
            <a:endParaRPr lang="de-D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31"/>
                                        </p:tgtEl>
                                        <p:attrNameLst>
                                          <p:attrName>style.visibility</p:attrName>
                                        </p:attrNameLst>
                                      </p:cBhvr>
                                      <p:to>
                                        <p:strVal val="visible"/>
                                      </p:to>
                                    </p:set>
                                    <p:anim calcmode="lin" valueType="num">
                                      <p:cBhvr additive="base">
                                        <p:cTn id="7" dur="500" fill="hold"/>
                                        <p:tgtEl>
                                          <p:spTgt spid="34831"/>
                                        </p:tgtEl>
                                        <p:attrNameLst>
                                          <p:attrName>ppt_x</p:attrName>
                                        </p:attrNameLst>
                                      </p:cBhvr>
                                      <p:tavLst>
                                        <p:tav tm="0">
                                          <p:val>
                                            <p:strVal val="#ppt_x"/>
                                          </p:val>
                                        </p:tav>
                                        <p:tav tm="100000">
                                          <p:val>
                                            <p:strVal val="#ppt_x"/>
                                          </p:val>
                                        </p:tav>
                                      </p:tavLst>
                                    </p:anim>
                                    <p:anim calcmode="lin" valueType="num">
                                      <p:cBhvr additive="base">
                                        <p:cTn id="8" dur="500" fill="hold"/>
                                        <p:tgtEl>
                                          <p:spTgt spid="3483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34"/>
                                        </p:tgtEl>
                                        <p:attrNameLst>
                                          <p:attrName>style.visibility</p:attrName>
                                        </p:attrNameLst>
                                      </p:cBhvr>
                                      <p:to>
                                        <p:strVal val="visible"/>
                                      </p:to>
                                    </p:set>
                                    <p:anim calcmode="lin" valueType="num">
                                      <p:cBhvr additive="base">
                                        <p:cTn id="13" dur="500" fill="hold"/>
                                        <p:tgtEl>
                                          <p:spTgt spid="34834"/>
                                        </p:tgtEl>
                                        <p:attrNameLst>
                                          <p:attrName>ppt_x</p:attrName>
                                        </p:attrNameLst>
                                      </p:cBhvr>
                                      <p:tavLst>
                                        <p:tav tm="0">
                                          <p:val>
                                            <p:strVal val="#ppt_x"/>
                                          </p:val>
                                        </p:tav>
                                        <p:tav tm="100000">
                                          <p:val>
                                            <p:strVal val="#ppt_x"/>
                                          </p:val>
                                        </p:tav>
                                      </p:tavLst>
                                    </p:anim>
                                    <p:anim calcmode="lin" valueType="num">
                                      <p:cBhvr additive="base">
                                        <p:cTn id="14" dur="500" fill="hold"/>
                                        <p:tgtEl>
                                          <p:spTgt spid="3483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46"/>
                                        </p:tgtEl>
                                        <p:attrNameLst>
                                          <p:attrName>style.visibility</p:attrName>
                                        </p:attrNameLst>
                                      </p:cBhvr>
                                      <p:to>
                                        <p:strVal val="visible"/>
                                      </p:to>
                                    </p:set>
                                    <p:anim calcmode="lin" valueType="num">
                                      <p:cBhvr additive="base">
                                        <p:cTn id="19" dur="500" fill="hold"/>
                                        <p:tgtEl>
                                          <p:spTgt spid="34846"/>
                                        </p:tgtEl>
                                        <p:attrNameLst>
                                          <p:attrName>ppt_x</p:attrName>
                                        </p:attrNameLst>
                                      </p:cBhvr>
                                      <p:tavLst>
                                        <p:tav tm="0">
                                          <p:val>
                                            <p:strVal val="#ppt_x"/>
                                          </p:val>
                                        </p:tav>
                                        <p:tav tm="100000">
                                          <p:val>
                                            <p:strVal val="#ppt_x"/>
                                          </p:val>
                                        </p:tav>
                                      </p:tavLst>
                                    </p:anim>
                                    <p:anim calcmode="lin" valueType="num">
                                      <p:cBhvr additive="base">
                                        <p:cTn id="20" dur="500" fill="hold"/>
                                        <p:tgtEl>
                                          <p:spTgt spid="3484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4862"/>
                                        </p:tgtEl>
                                        <p:attrNameLst>
                                          <p:attrName>style.visibility</p:attrName>
                                        </p:attrNameLst>
                                      </p:cBhvr>
                                      <p:to>
                                        <p:strVal val="visible"/>
                                      </p:to>
                                    </p:set>
                                    <p:anim calcmode="lin" valueType="num">
                                      <p:cBhvr additive="base">
                                        <p:cTn id="25" dur="500" fill="hold"/>
                                        <p:tgtEl>
                                          <p:spTgt spid="34862"/>
                                        </p:tgtEl>
                                        <p:attrNameLst>
                                          <p:attrName>ppt_x</p:attrName>
                                        </p:attrNameLst>
                                      </p:cBhvr>
                                      <p:tavLst>
                                        <p:tav tm="0">
                                          <p:val>
                                            <p:strVal val="#ppt_x"/>
                                          </p:val>
                                        </p:tav>
                                        <p:tav tm="100000">
                                          <p:val>
                                            <p:strVal val="#ppt_x"/>
                                          </p:val>
                                        </p:tav>
                                      </p:tavLst>
                                    </p:anim>
                                    <p:anim calcmode="lin" valueType="num">
                                      <p:cBhvr additive="base">
                                        <p:cTn id="26" dur="500" fill="hold"/>
                                        <p:tgtEl>
                                          <p:spTgt spid="3486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4877"/>
                                        </p:tgtEl>
                                        <p:attrNameLst>
                                          <p:attrName>style.visibility</p:attrName>
                                        </p:attrNameLst>
                                      </p:cBhvr>
                                      <p:to>
                                        <p:strVal val="visible"/>
                                      </p:to>
                                    </p:set>
                                    <p:anim calcmode="lin" valueType="num">
                                      <p:cBhvr additive="base">
                                        <p:cTn id="31" dur="500" fill="hold"/>
                                        <p:tgtEl>
                                          <p:spTgt spid="34877"/>
                                        </p:tgtEl>
                                        <p:attrNameLst>
                                          <p:attrName>ppt_x</p:attrName>
                                        </p:attrNameLst>
                                      </p:cBhvr>
                                      <p:tavLst>
                                        <p:tav tm="0">
                                          <p:val>
                                            <p:strVal val="#ppt_x"/>
                                          </p:val>
                                        </p:tav>
                                        <p:tav tm="100000">
                                          <p:val>
                                            <p:strVal val="#ppt_x"/>
                                          </p:val>
                                        </p:tav>
                                      </p:tavLst>
                                    </p:anim>
                                    <p:anim calcmode="lin" valueType="num">
                                      <p:cBhvr additive="base">
                                        <p:cTn id="32" dur="500" fill="hold"/>
                                        <p:tgtEl>
                                          <p:spTgt spid="3487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4893"/>
                                        </p:tgtEl>
                                        <p:attrNameLst>
                                          <p:attrName>style.visibility</p:attrName>
                                        </p:attrNameLst>
                                      </p:cBhvr>
                                      <p:to>
                                        <p:strVal val="visible"/>
                                      </p:to>
                                    </p:set>
                                    <p:anim calcmode="lin" valueType="num">
                                      <p:cBhvr additive="base">
                                        <p:cTn id="37" dur="500" fill="hold"/>
                                        <p:tgtEl>
                                          <p:spTgt spid="34893"/>
                                        </p:tgtEl>
                                        <p:attrNameLst>
                                          <p:attrName>ppt_x</p:attrName>
                                        </p:attrNameLst>
                                      </p:cBhvr>
                                      <p:tavLst>
                                        <p:tav tm="0">
                                          <p:val>
                                            <p:strVal val="#ppt_x"/>
                                          </p:val>
                                        </p:tav>
                                        <p:tav tm="100000">
                                          <p:val>
                                            <p:strVal val="#ppt_x"/>
                                          </p:val>
                                        </p:tav>
                                      </p:tavLst>
                                    </p:anim>
                                    <p:anim calcmode="lin" valueType="num">
                                      <p:cBhvr additive="base">
                                        <p:cTn id="38" dur="500" fill="hold"/>
                                        <p:tgtEl>
                                          <p:spTgt spid="34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8" name="Picture 14" descr="a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1447800"/>
            <a:ext cx="3989388" cy="4381500"/>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2"/>
          <p:cNvSpPr>
            <a:spLocks noGrp="1" noChangeArrowheads="1"/>
          </p:cNvSpPr>
          <p:nvPr>
            <p:ph type="title"/>
          </p:nvPr>
        </p:nvSpPr>
        <p:spPr>
          <a:noFill/>
        </p:spPr>
        <p:txBody>
          <a:bodyPr/>
          <a:lstStyle/>
          <a:p>
            <a:pPr eaLnBrk="1" hangingPunct="1"/>
            <a:r>
              <a:rPr lang="de-CH">
                <a:cs typeface="Arial" charset="0"/>
              </a:rPr>
              <a:t>Verwandtschaft</a:t>
            </a:r>
          </a:p>
        </p:txBody>
      </p:sp>
      <p:sp>
        <p:nvSpPr>
          <p:cNvPr id="36867" name="Rectangle 3"/>
          <p:cNvSpPr>
            <a:spLocks noGrp="1" noChangeArrowheads="1"/>
          </p:cNvSpPr>
          <p:nvPr>
            <p:ph type="body" idx="1"/>
          </p:nvPr>
        </p:nvSpPr>
        <p:spPr>
          <a:xfrm>
            <a:off x="457200" y="1676400"/>
            <a:ext cx="4114800" cy="4924425"/>
          </a:xfrm>
          <a:noFill/>
        </p:spPr>
        <p:txBody>
          <a:bodyPr/>
          <a:lstStyle/>
          <a:p>
            <a:pPr eaLnBrk="1" hangingPunct="1">
              <a:buFontTx/>
              <a:buNone/>
            </a:pPr>
            <a:r>
              <a:rPr lang="de-CH">
                <a:cs typeface="Arial" charset="0"/>
              </a:rPr>
              <a:t>Buntspecht</a:t>
            </a:r>
          </a:p>
          <a:p>
            <a:pPr eaLnBrk="1" hangingPunct="1">
              <a:buFontTx/>
              <a:buNone/>
            </a:pPr>
            <a:endParaRPr lang="de-CH" sz="2000">
              <a:cs typeface="Arial" charset="0"/>
            </a:endParaRPr>
          </a:p>
          <a:p>
            <a:pPr eaLnBrk="1" hangingPunct="1"/>
            <a:r>
              <a:rPr lang="de-CH" sz="2000">
                <a:cs typeface="Arial" charset="0"/>
              </a:rPr>
              <a:t>mit 35 000 - 55 000 Brutpaaren am weitesten verbreitete Spechtart in der Schweiz</a:t>
            </a:r>
          </a:p>
          <a:p>
            <a:pPr eaLnBrk="1" hangingPunct="1"/>
            <a:r>
              <a:rPr lang="de-CH" sz="2000">
                <a:cs typeface="Arial" charset="0"/>
              </a:rPr>
              <a:t>anpassungsfähig, auch in Siedlungsgebieten anzutreffen</a:t>
            </a:r>
          </a:p>
          <a:p>
            <a:pPr eaLnBrk="1" hangingPunct="1"/>
            <a:r>
              <a:rPr lang="de-CH" sz="2000">
                <a:cs typeface="Arial" charset="0"/>
              </a:rPr>
              <a:t>ernährt sich vielseitig</a:t>
            </a:r>
            <a:endParaRPr lang="de-CH" sz="1800">
              <a:cs typeface="Arial" charset="0"/>
            </a:endParaRPr>
          </a:p>
          <a:p>
            <a:pPr eaLnBrk="1" hangingPunct="1">
              <a:buFontTx/>
              <a:buNone/>
            </a:pPr>
            <a:endParaRPr lang="de-CH" sz="1800">
              <a:cs typeface="Arial" charset="0"/>
            </a:endParaRPr>
          </a:p>
          <a:p>
            <a:pPr eaLnBrk="1" hangingPunct="1">
              <a:buFontTx/>
              <a:buNone/>
            </a:pPr>
            <a:endParaRPr lang="de-CH" sz="2000">
              <a:cs typeface="Arial" charset="0"/>
            </a:endParaRPr>
          </a:p>
        </p:txBody>
      </p:sp>
      <p:sp>
        <p:nvSpPr>
          <p:cNvPr id="36874" name="Text Box 10"/>
          <p:cNvSpPr txBox="1">
            <a:spLocks noChangeArrowheads="1"/>
          </p:cNvSpPr>
          <p:nvPr/>
        </p:nvSpPr>
        <p:spPr bwMode="auto">
          <a:xfrm rot="-5400000">
            <a:off x="4526757" y="5226843"/>
            <a:ext cx="1066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de-CH">
                <a:cs typeface="Arial" charset="0"/>
              </a:rPr>
              <a:t>Verwandtschaft</a:t>
            </a:r>
          </a:p>
        </p:txBody>
      </p:sp>
      <p:sp>
        <p:nvSpPr>
          <p:cNvPr id="141315" name="Rectangle 3"/>
          <p:cNvSpPr>
            <a:spLocks noGrp="1" noChangeArrowheads="1"/>
          </p:cNvSpPr>
          <p:nvPr>
            <p:ph type="body" sz="half" idx="1"/>
          </p:nvPr>
        </p:nvSpPr>
        <p:spPr>
          <a:xfrm>
            <a:off x="2743200" y="2362200"/>
            <a:ext cx="2362200" cy="3705225"/>
          </a:xfrm>
        </p:spPr>
        <p:txBody>
          <a:bodyPr/>
          <a:lstStyle/>
          <a:p>
            <a:pPr eaLnBrk="1" hangingPunct="1">
              <a:buFontTx/>
              <a:buNone/>
            </a:pPr>
            <a:r>
              <a:rPr lang="de-CH" sz="2000">
                <a:cs typeface="Arial" charset="0"/>
              </a:rPr>
              <a:t>Grünspecht</a:t>
            </a:r>
            <a:endParaRPr lang="de-CH" sz="2000" b="1">
              <a:cs typeface="Arial" charset="0"/>
            </a:endParaRPr>
          </a:p>
          <a:p>
            <a:pPr eaLnBrk="1" hangingPunct="1">
              <a:buFontTx/>
              <a:buNone/>
            </a:pPr>
            <a:endParaRPr lang="de-CH" sz="2000" b="1">
              <a:cs typeface="Arial" charset="0"/>
            </a:endParaRPr>
          </a:p>
          <a:p>
            <a:pPr eaLnBrk="1" hangingPunct="1"/>
            <a:r>
              <a:rPr lang="de-CH" sz="1800">
                <a:cs typeface="Arial" charset="0"/>
              </a:rPr>
              <a:t>ernährt sich vorwiegend von Ameisen und deren Larven</a:t>
            </a:r>
          </a:p>
          <a:p>
            <a:pPr eaLnBrk="1" hangingPunct="1"/>
            <a:r>
              <a:rPr lang="de-CH" sz="1800">
                <a:cs typeface="Arial" charset="0"/>
              </a:rPr>
              <a:t>bewohnt aufgelockerte Wälder sowie Obstgärten und Parkanlagen</a:t>
            </a:r>
          </a:p>
          <a:p>
            <a:endParaRPr lang="de-CH" sz="2000">
              <a:cs typeface="Arial" charset="0"/>
            </a:endParaRPr>
          </a:p>
        </p:txBody>
      </p:sp>
      <p:sp>
        <p:nvSpPr>
          <p:cNvPr id="141316" name="Rectangle 4"/>
          <p:cNvSpPr>
            <a:spLocks noGrp="1" noChangeArrowheads="1"/>
          </p:cNvSpPr>
          <p:nvPr>
            <p:ph type="body" sz="half" idx="2"/>
          </p:nvPr>
        </p:nvSpPr>
        <p:spPr>
          <a:xfrm>
            <a:off x="5105400" y="4038600"/>
            <a:ext cx="3886200" cy="2632075"/>
          </a:xfrm>
          <a:noFill/>
        </p:spPr>
        <p:txBody>
          <a:bodyPr>
            <a:spAutoFit/>
          </a:bodyPr>
          <a:lstStyle/>
          <a:p>
            <a:pPr eaLnBrk="1" hangingPunct="1">
              <a:buFontTx/>
              <a:buNone/>
            </a:pPr>
            <a:r>
              <a:rPr lang="de-CH" sz="2000">
                <a:cs typeface="Arial" charset="0"/>
              </a:rPr>
              <a:t>Grauspecht</a:t>
            </a:r>
          </a:p>
          <a:p>
            <a:pPr eaLnBrk="1" hangingPunct="1">
              <a:buFontTx/>
              <a:buNone/>
            </a:pPr>
            <a:endParaRPr lang="de-CH" sz="2000">
              <a:cs typeface="Arial" charset="0"/>
            </a:endParaRPr>
          </a:p>
          <a:p>
            <a:pPr eaLnBrk="1" hangingPunct="1"/>
            <a:r>
              <a:rPr lang="de-CH" sz="1800">
                <a:cs typeface="Arial" charset="0"/>
              </a:rPr>
              <a:t>kleiner als der Grünspecht, keine schwarze Gesichtsmaske</a:t>
            </a:r>
          </a:p>
          <a:p>
            <a:pPr eaLnBrk="1" hangingPunct="1"/>
            <a:r>
              <a:rPr lang="de-CH" sz="1800">
                <a:cs typeface="Arial" charset="0"/>
              </a:rPr>
              <a:t>Bestand gilt in der Schweiz als verletzlich</a:t>
            </a:r>
          </a:p>
          <a:p>
            <a:pPr eaLnBrk="1" hangingPunct="1"/>
            <a:r>
              <a:rPr lang="de-CH" sz="1800">
                <a:cs typeface="Arial" charset="0"/>
              </a:rPr>
              <a:t>bewohnt Auen,- und Laubwälder</a:t>
            </a:r>
          </a:p>
          <a:p>
            <a:pPr eaLnBrk="1" hangingPunct="1"/>
            <a:r>
              <a:rPr lang="de-CH" sz="1800">
                <a:cs typeface="Arial" charset="0"/>
              </a:rPr>
              <a:t> vielseitige Ernährung</a:t>
            </a:r>
          </a:p>
        </p:txBody>
      </p:sp>
      <p:pic>
        <p:nvPicPr>
          <p:cNvPr id="141317" name="Picture 5" descr="greunspech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286000"/>
            <a:ext cx="2684463" cy="3833813"/>
          </a:xfrm>
          <a:prstGeom prst="rect">
            <a:avLst/>
          </a:prstGeom>
          <a:noFill/>
          <a:extLst>
            <a:ext uri="{909E8E84-426E-40dd-AFC4-6F175D3DCCD1}">
              <a14:hiddenFill xmlns:a14="http://schemas.microsoft.com/office/drawing/2010/main">
                <a:solidFill>
                  <a:srgbClr val="FFFFFF"/>
                </a:solidFill>
              </a14:hiddenFill>
            </a:ext>
          </a:extLst>
        </p:spPr>
      </p:pic>
      <p:sp>
        <p:nvSpPr>
          <p:cNvPr id="141322" name="Text Box 10"/>
          <p:cNvSpPr txBox="1">
            <a:spLocks noChangeArrowheads="1"/>
          </p:cNvSpPr>
          <p:nvPr/>
        </p:nvSpPr>
        <p:spPr bwMode="auto">
          <a:xfrm>
            <a:off x="-76200" y="5957888"/>
            <a:ext cx="150653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latin typeface="Abadi MT Condensed Light" charset="0"/>
              </a:rPr>
              <a:t>Hans-Jörg Hellwig, Wikimedia commons</a:t>
            </a:r>
          </a:p>
        </p:txBody>
      </p:sp>
      <p:sp>
        <p:nvSpPr>
          <p:cNvPr id="141324" name="Text Box 12"/>
          <p:cNvSpPr txBox="1">
            <a:spLocks noChangeArrowheads="1"/>
          </p:cNvSpPr>
          <p:nvPr/>
        </p:nvSpPr>
        <p:spPr bwMode="auto">
          <a:xfrm rot="-5322862">
            <a:off x="8843169" y="4429919"/>
            <a:ext cx="38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dirty="0"/>
              <a:t>SVS</a:t>
            </a:r>
          </a:p>
        </p:txBody>
      </p:sp>
      <p:pic>
        <p:nvPicPr>
          <p:cNvPr id="141326" name="Picture 14" descr="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4963" y="685800"/>
            <a:ext cx="2459037"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a:lstStyle/>
          <a:p>
            <a:pPr eaLnBrk="1" hangingPunct="1"/>
            <a:r>
              <a:rPr lang="de-CH">
                <a:cs typeface="Arial" charset="0"/>
              </a:rPr>
              <a:t>Verwandtschaft</a:t>
            </a:r>
          </a:p>
        </p:txBody>
      </p:sp>
      <p:sp>
        <p:nvSpPr>
          <p:cNvPr id="37891" name="Rectangle 3"/>
          <p:cNvSpPr>
            <a:spLocks noGrp="1" noChangeArrowheads="1"/>
          </p:cNvSpPr>
          <p:nvPr>
            <p:ph type="body" idx="1"/>
          </p:nvPr>
        </p:nvSpPr>
        <p:spPr>
          <a:xfrm>
            <a:off x="4114800" y="1447800"/>
            <a:ext cx="4876800" cy="2209800"/>
          </a:xfrm>
          <a:noFill/>
        </p:spPr>
        <p:txBody>
          <a:bodyPr/>
          <a:lstStyle/>
          <a:p>
            <a:pPr eaLnBrk="1" hangingPunct="1">
              <a:buFontTx/>
              <a:buNone/>
            </a:pPr>
            <a:r>
              <a:rPr lang="de-CH">
                <a:cs typeface="Arial" charset="0"/>
              </a:rPr>
              <a:t>Mittelspecht</a:t>
            </a:r>
          </a:p>
          <a:p>
            <a:pPr eaLnBrk="1" hangingPunct="1"/>
            <a:r>
              <a:rPr lang="de-CH" sz="2000">
                <a:cs typeface="Arial" charset="0"/>
              </a:rPr>
              <a:t>bewohnt vorwiegend Eichenwälder mit altem Baumbestand und viel Totholz</a:t>
            </a:r>
          </a:p>
          <a:p>
            <a:pPr eaLnBrk="1" hangingPunct="1"/>
            <a:r>
              <a:rPr lang="de-CH" sz="2000">
                <a:cs typeface="Arial" charset="0"/>
              </a:rPr>
              <a:t>Mit einem Brutbestand von 250-300 Paaren in der Schweiz verletzlich (rote Liste)</a:t>
            </a:r>
            <a:endParaRPr lang="de-CH">
              <a:cs typeface="Arial" charset="0"/>
            </a:endParaRPr>
          </a:p>
        </p:txBody>
      </p:sp>
      <p:pic>
        <p:nvPicPr>
          <p:cNvPr id="37895" name="Picture 7" descr="399px-PicoidesMinorBac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39000" y="3962400"/>
            <a:ext cx="1762125" cy="2174875"/>
          </a:xfrm>
          <a:prstGeom prst="rect">
            <a:avLst/>
          </a:prstGeom>
          <a:noFill/>
          <a:extLst>
            <a:ext uri="{909E8E84-426E-40dd-AFC4-6F175D3DCCD1}">
              <a14:hiddenFill xmlns:a14="http://schemas.microsoft.com/office/drawing/2010/main">
                <a:solidFill>
                  <a:srgbClr val="FFFFFF"/>
                </a:solidFill>
              </a14:hiddenFill>
            </a:ext>
          </a:extLst>
        </p:spPr>
      </p:pic>
      <p:sp>
        <p:nvSpPr>
          <p:cNvPr id="37899" name="Text Box 11"/>
          <p:cNvSpPr txBox="1">
            <a:spLocks noChangeArrowheads="1"/>
          </p:cNvSpPr>
          <p:nvPr/>
        </p:nvSpPr>
        <p:spPr bwMode="auto">
          <a:xfrm rot="-5400000">
            <a:off x="8375651" y="5494337"/>
            <a:ext cx="11414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wikimedia commons</a:t>
            </a:r>
            <a:endParaRPr lang="de-DE"/>
          </a:p>
        </p:txBody>
      </p:sp>
      <p:pic>
        <p:nvPicPr>
          <p:cNvPr id="37900" name="Picture 12" descr="MittelspechtSV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524000"/>
            <a:ext cx="3921125" cy="4572000"/>
          </a:xfrm>
          <a:prstGeom prst="rect">
            <a:avLst/>
          </a:prstGeom>
          <a:noFill/>
          <a:extLst>
            <a:ext uri="{909E8E84-426E-40dd-AFC4-6F175D3DCCD1}">
              <a14:hiddenFill xmlns:a14="http://schemas.microsoft.com/office/drawing/2010/main">
                <a:solidFill>
                  <a:srgbClr val="FFFFFF"/>
                </a:solidFill>
              </a14:hiddenFill>
            </a:ext>
          </a:extLst>
        </p:spPr>
      </p:pic>
      <p:sp>
        <p:nvSpPr>
          <p:cNvPr id="37903" name="Text Box 15"/>
          <p:cNvSpPr txBox="1">
            <a:spLocks noChangeArrowheads="1"/>
          </p:cNvSpPr>
          <p:nvPr/>
        </p:nvSpPr>
        <p:spPr bwMode="auto">
          <a:xfrm rot="-5400000">
            <a:off x="-293687" y="5399088"/>
            <a:ext cx="114141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latin typeface="Abadi MT Condensed Light" charset="0"/>
              </a:rPr>
              <a:t>SVS</a:t>
            </a:r>
            <a:endParaRPr lang="de-DE" dirty="0"/>
          </a:p>
        </p:txBody>
      </p:sp>
      <p:sp>
        <p:nvSpPr>
          <p:cNvPr id="37905" name="Text Box 17"/>
          <p:cNvSpPr txBox="1">
            <a:spLocks noChangeArrowheads="1"/>
          </p:cNvSpPr>
          <p:nvPr/>
        </p:nvSpPr>
        <p:spPr bwMode="auto">
          <a:xfrm>
            <a:off x="5029200" y="3854450"/>
            <a:ext cx="251460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de-DE" sz="2400">
                <a:solidFill>
                  <a:srgbClr val="456B8F"/>
                </a:solidFill>
                <a:latin typeface="Syntax LT" charset="0"/>
              </a:rPr>
              <a:t>Kleinspecht</a:t>
            </a:r>
            <a:endParaRPr lang="de-DE">
              <a:solidFill>
                <a:srgbClr val="456B8F"/>
              </a:solidFill>
              <a:latin typeface="Syntax LT" charset="0"/>
            </a:endParaRPr>
          </a:p>
          <a:p>
            <a:pPr>
              <a:spcBef>
                <a:spcPct val="50000"/>
              </a:spcBef>
              <a:buFontTx/>
              <a:buChar char="•"/>
            </a:pPr>
            <a:r>
              <a:rPr lang="de-DE" sz="2000">
                <a:solidFill>
                  <a:srgbClr val="456B8F"/>
                </a:solidFill>
                <a:latin typeface="Syntax LT" charset="0"/>
              </a:rPr>
              <a:t> 14-15cm    Körperlänge</a:t>
            </a:r>
          </a:p>
          <a:p>
            <a:pPr>
              <a:spcBef>
                <a:spcPct val="50000"/>
              </a:spcBef>
              <a:buFontTx/>
              <a:buChar char="•"/>
            </a:pPr>
            <a:r>
              <a:rPr lang="de-DE" sz="2000">
                <a:solidFill>
                  <a:srgbClr val="456B8F"/>
                </a:solidFill>
                <a:latin typeface="Syntax LT" charset="0"/>
              </a:rPr>
              <a:t> besiedelt lichte Wälder mit hohem Weich- und Totholzanteil</a:t>
            </a:r>
            <a:endParaRPr lang="de-CH" sz="2400">
              <a:solidFill>
                <a:srgbClr val="456B8F"/>
              </a:solidFill>
              <a:latin typeface="Syntax LT" charset="0"/>
            </a:endParaRPr>
          </a:p>
          <a:p>
            <a:pPr>
              <a:spcBef>
                <a:spcPct val="50000"/>
              </a:spcBef>
            </a:pPr>
            <a:endParaRPr lang="de-DE"/>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28600" y="1066800"/>
            <a:ext cx="8229600" cy="509588"/>
          </a:xfrm>
        </p:spPr>
        <p:txBody>
          <a:bodyPr/>
          <a:lstStyle/>
          <a:p>
            <a:r>
              <a:rPr lang="de-DE">
                <a:cs typeface="Arial" charset="0"/>
              </a:rPr>
              <a:t>Verwandtschaft</a:t>
            </a:r>
          </a:p>
        </p:txBody>
      </p:sp>
      <p:sp>
        <p:nvSpPr>
          <p:cNvPr id="113667" name="Rectangle 3"/>
          <p:cNvSpPr>
            <a:spLocks noGrp="1" noChangeArrowheads="1"/>
          </p:cNvSpPr>
          <p:nvPr>
            <p:ph type="body" sz="half" idx="1"/>
          </p:nvPr>
        </p:nvSpPr>
        <p:spPr>
          <a:xfrm>
            <a:off x="228600" y="2895600"/>
            <a:ext cx="4876800" cy="3429000"/>
          </a:xfrm>
        </p:spPr>
        <p:txBody>
          <a:bodyPr/>
          <a:lstStyle/>
          <a:p>
            <a:pPr>
              <a:buFontTx/>
              <a:buNone/>
            </a:pPr>
            <a:endParaRPr lang="de-DE" sz="2000">
              <a:cs typeface="Arial" charset="0"/>
            </a:endParaRPr>
          </a:p>
          <a:p>
            <a:r>
              <a:rPr lang="de-DE" sz="2000">
                <a:cs typeface="Arial" charset="0"/>
              </a:rPr>
              <a:t>Fuss mit drei Zehen (andere Spechte: 4)</a:t>
            </a:r>
          </a:p>
          <a:p>
            <a:r>
              <a:rPr lang="de-DE" sz="2000">
                <a:cs typeface="Arial" charset="0"/>
              </a:rPr>
              <a:t>bewohnt Nadelwälder, lichte Fichten-, Lärchen- und Arvenwälder</a:t>
            </a:r>
          </a:p>
          <a:p>
            <a:r>
              <a:rPr lang="de-DE" sz="2000">
                <a:cs typeface="Arial" charset="0"/>
              </a:rPr>
              <a:t>„ringelt“ Fichten, um an deren Baumsaft zu gelangen</a:t>
            </a:r>
          </a:p>
          <a:p>
            <a:r>
              <a:rPr lang="de-DE" sz="2000">
                <a:cs typeface="Arial" charset="0"/>
              </a:rPr>
              <a:t>Die Schweiz beherbergt ca. 20% des europäischen Brutbestandes</a:t>
            </a:r>
          </a:p>
        </p:txBody>
      </p:sp>
      <p:pic>
        <p:nvPicPr>
          <p:cNvPr id="113672" name="Picture 8" descr="pic tridactyl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066800"/>
            <a:ext cx="3419475" cy="5029200"/>
          </a:xfrm>
          <a:prstGeom prst="rect">
            <a:avLst/>
          </a:prstGeom>
          <a:noFill/>
          <a:extLst>
            <a:ext uri="{909E8E84-426E-40dd-AFC4-6F175D3DCCD1}">
              <a14:hiddenFill xmlns:a14="http://schemas.microsoft.com/office/drawing/2010/main">
                <a:solidFill>
                  <a:srgbClr val="FFFFFF"/>
                </a:solidFill>
              </a14:hiddenFill>
            </a:ext>
          </a:extLst>
        </p:spPr>
      </p:pic>
      <p:sp>
        <p:nvSpPr>
          <p:cNvPr id="113673" name="Text Box 9"/>
          <p:cNvSpPr txBox="1">
            <a:spLocks noChangeArrowheads="1"/>
          </p:cNvSpPr>
          <p:nvPr/>
        </p:nvSpPr>
        <p:spPr bwMode="auto">
          <a:xfrm rot="-5400000">
            <a:off x="7994650" y="5492750"/>
            <a:ext cx="11414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Tatiana Bulyonkova, Flickr</a:t>
            </a:r>
            <a:endParaRPr lang="de-DE"/>
          </a:p>
        </p:txBody>
      </p:sp>
      <p:sp>
        <p:nvSpPr>
          <p:cNvPr id="113674" name="Text Box 10"/>
          <p:cNvSpPr txBox="1">
            <a:spLocks noChangeArrowheads="1"/>
          </p:cNvSpPr>
          <p:nvPr/>
        </p:nvSpPr>
        <p:spPr bwMode="auto">
          <a:xfrm>
            <a:off x="228600" y="25908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2400">
                <a:solidFill>
                  <a:srgbClr val="456B8F"/>
                </a:solidFill>
                <a:latin typeface="Syntax LT" charset="0"/>
              </a:rPr>
              <a:t>Dreizehenspecht</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228600" y="914400"/>
            <a:ext cx="8229600" cy="509588"/>
          </a:xfrm>
        </p:spPr>
        <p:txBody>
          <a:bodyPr/>
          <a:lstStyle/>
          <a:p>
            <a:r>
              <a:rPr lang="de-CH">
                <a:cs typeface="Arial" charset="0"/>
              </a:rPr>
              <a:t>Verwandtschaft</a:t>
            </a:r>
          </a:p>
        </p:txBody>
      </p:sp>
      <p:sp>
        <p:nvSpPr>
          <p:cNvPr id="142339" name="Rectangle 3"/>
          <p:cNvSpPr>
            <a:spLocks noGrp="1" noChangeArrowheads="1"/>
          </p:cNvSpPr>
          <p:nvPr>
            <p:ph type="body" idx="1"/>
          </p:nvPr>
        </p:nvSpPr>
        <p:spPr>
          <a:xfrm>
            <a:off x="233363" y="3962400"/>
            <a:ext cx="8523287" cy="2714625"/>
          </a:xfrm>
        </p:spPr>
        <p:txBody>
          <a:bodyPr/>
          <a:lstStyle/>
          <a:p>
            <a:pPr>
              <a:buFontTx/>
              <a:buNone/>
            </a:pPr>
            <a:r>
              <a:rPr lang="de-DE">
                <a:cs typeface="Arial" charset="0"/>
              </a:rPr>
              <a:t>Wendehals</a:t>
            </a:r>
          </a:p>
          <a:p>
            <a:pPr>
              <a:buFontTx/>
              <a:buNone/>
            </a:pPr>
            <a:endParaRPr lang="de-DE" sz="2000">
              <a:cs typeface="Arial" charset="0"/>
            </a:endParaRPr>
          </a:p>
          <a:p>
            <a:r>
              <a:rPr lang="de-DE" sz="2000">
                <a:cs typeface="Arial" charset="0"/>
              </a:rPr>
              <a:t>bewohnt offene Landschaften, Magerwiesen, hochstämmige Obstgärten</a:t>
            </a:r>
          </a:p>
          <a:p>
            <a:r>
              <a:rPr lang="de-DE" sz="2000">
                <a:cs typeface="Arial" charset="0"/>
              </a:rPr>
              <a:t>Langstreckenzieher</a:t>
            </a:r>
          </a:p>
          <a:p>
            <a:r>
              <a:rPr lang="de-DE" sz="2000">
                <a:cs typeface="Arial" charset="0"/>
              </a:rPr>
              <a:t>Kann keine eigenen Höhlen bauen</a:t>
            </a:r>
          </a:p>
          <a:p>
            <a:r>
              <a:rPr lang="de-DE" sz="2000">
                <a:cs typeface="Arial" charset="0"/>
              </a:rPr>
              <a:t>gilt in der Schweiz als gefährdet (Verlust des Lebensraumes)</a:t>
            </a:r>
            <a:endParaRPr lang="de-CH" sz="2000">
              <a:cs typeface="Arial" charset="0"/>
            </a:endParaRPr>
          </a:p>
        </p:txBody>
      </p:sp>
      <p:pic>
        <p:nvPicPr>
          <p:cNvPr id="142340" name="Picture 4" descr="wendeh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1371600"/>
            <a:ext cx="4572000" cy="3152775"/>
          </a:xfrm>
          <a:prstGeom prst="rect">
            <a:avLst/>
          </a:prstGeom>
          <a:noFill/>
          <a:extLst>
            <a:ext uri="{909E8E84-426E-40dd-AFC4-6F175D3DCCD1}">
              <a14:hiddenFill xmlns:a14="http://schemas.microsoft.com/office/drawing/2010/main">
                <a:solidFill>
                  <a:srgbClr val="FFFFFF"/>
                </a:solidFill>
              </a14:hiddenFill>
            </a:ext>
          </a:extLst>
        </p:spPr>
      </p:pic>
      <p:sp>
        <p:nvSpPr>
          <p:cNvPr id="142341" name="Text Box 5"/>
          <p:cNvSpPr txBox="1">
            <a:spLocks noChangeArrowheads="1"/>
          </p:cNvSpPr>
          <p:nvPr/>
        </p:nvSpPr>
        <p:spPr bwMode="auto">
          <a:xfrm rot="-5400000">
            <a:off x="6892925" y="1543050"/>
            <a:ext cx="19796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Martin Brand, Wikimedia commons</a:t>
            </a:r>
            <a:endParaRPr lang="de-DE"/>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p:spPr>
        <p:txBody>
          <a:bodyPr/>
          <a:lstStyle/>
          <a:p>
            <a:pPr eaLnBrk="1" hangingPunct="1"/>
            <a:r>
              <a:rPr lang="de-CH">
                <a:cs typeface="Arial" charset="0"/>
              </a:rPr>
              <a:t>Verbreitung Schwarzspecht</a:t>
            </a:r>
          </a:p>
        </p:txBody>
      </p:sp>
      <p:sp>
        <p:nvSpPr>
          <p:cNvPr id="39939" name="Rectangle 3"/>
          <p:cNvSpPr>
            <a:spLocks noGrp="1" noChangeArrowheads="1"/>
          </p:cNvSpPr>
          <p:nvPr>
            <p:ph type="body" idx="1"/>
          </p:nvPr>
        </p:nvSpPr>
        <p:spPr>
          <a:noFill/>
        </p:spPr>
        <p:txBody>
          <a:bodyPr/>
          <a:lstStyle/>
          <a:p>
            <a:pPr eaLnBrk="1" hangingPunct="1">
              <a:buFontTx/>
              <a:buNone/>
            </a:pPr>
            <a:r>
              <a:rPr lang="de-CH">
                <a:cs typeface="Arial" charset="0"/>
              </a:rPr>
              <a:t>Verbreitungsgebiet Europa und Asien</a:t>
            </a:r>
          </a:p>
          <a:p>
            <a:pPr eaLnBrk="1" hangingPunct="1">
              <a:buFontTx/>
              <a:buNone/>
            </a:pPr>
            <a:endParaRPr lang="de-CH">
              <a:cs typeface="Arial" charset="0"/>
            </a:endParaRPr>
          </a:p>
          <a:p>
            <a:pPr eaLnBrk="1" hangingPunct="1">
              <a:buFontTx/>
              <a:buNone/>
            </a:pPr>
            <a:endParaRPr lang="de-CH">
              <a:cs typeface="Arial" charset="0"/>
            </a:endParaRPr>
          </a:p>
          <a:p>
            <a:pPr eaLnBrk="1" hangingPunct="1">
              <a:buFontTx/>
              <a:buNone/>
            </a:pPr>
            <a:endParaRPr lang="de-CH">
              <a:cs typeface="Arial" charset="0"/>
            </a:endParaRPr>
          </a:p>
          <a:p>
            <a:pPr eaLnBrk="1" hangingPunct="1">
              <a:buFontTx/>
              <a:buNone/>
            </a:pPr>
            <a:endParaRPr lang="de-CH">
              <a:cs typeface="Arial" charset="0"/>
            </a:endParaRPr>
          </a:p>
          <a:p>
            <a:pPr eaLnBrk="1" hangingPunct="1">
              <a:buFontTx/>
              <a:buNone/>
            </a:pPr>
            <a:endParaRPr lang="de-CH">
              <a:cs typeface="Arial" charset="0"/>
            </a:endParaRPr>
          </a:p>
          <a:p>
            <a:pPr eaLnBrk="1" hangingPunct="1">
              <a:buFontTx/>
              <a:buNone/>
            </a:pPr>
            <a:endParaRPr lang="de-CH">
              <a:cs typeface="Arial" charset="0"/>
            </a:endParaRPr>
          </a:p>
          <a:p>
            <a:pPr eaLnBrk="1" hangingPunct="1">
              <a:buFontTx/>
              <a:buNone/>
            </a:pPr>
            <a:endParaRPr lang="de-CH">
              <a:cs typeface="Arial" charset="0"/>
            </a:endParaRPr>
          </a:p>
          <a:p>
            <a:pPr eaLnBrk="1" hangingPunct="1"/>
            <a:r>
              <a:rPr lang="de-CH" sz="2000">
                <a:cs typeface="Arial" charset="0"/>
              </a:rPr>
              <a:t>Boreale und gemässigte Zone Eurasiens</a:t>
            </a:r>
          </a:p>
          <a:p>
            <a:pPr eaLnBrk="1" hangingPunct="1"/>
            <a:r>
              <a:rPr lang="de-CH" sz="2000">
                <a:cs typeface="Arial" charset="0"/>
              </a:rPr>
              <a:t>Mittelmeerraum nur vereinzelt, fehlt auf den brit. Inseln</a:t>
            </a:r>
          </a:p>
          <a:p>
            <a:pPr eaLnBrk="1" hangingPunct="1"/>
            <a:r>
              <a:rPr lang="de-CH" sz="2000">
                <a:cs typeface="Arial" charset="0"/>
              </a:rPr>
              <a:t>grössere Waldflächen bis 1800 m ü.M.</a:t>
            </a:r>
          </a:p>
          <a:p>
            <a:pPr eaLnBrk="1" hangingPunct="1">
              <a:buFontTx/>
              <a:buNone/>
            </a:pPr>
            <a:endParaRPr lang="de-CH">
              <a:cs typeface="Arial" charset="0"/>
            </a:endParaRPr>
          </a:p>
          <a:p>
            <a:pPr eaLnBrk="1" hangingPunct="1">
              <a:buFontTx/>
              <a:buNone/>
            </a:pPr>
            <a:endParaRPr lang="de-CH">
              <a:cs typeface="Arial" charset="0"/>
            </a:endParaRPr>
          </a:p>
        </p:txBody>
      </p:sp>
      <p:pic>
        <p:nvPicPr>
          <p:cNvPr id="39942" name="Picture 6" descr="800px-Dryocopus_martius_dist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133600"/>
            <a:ext cx="5791200" cy="2892425"/>
          </a:xfrm>
          <a:prstGeom prst="rect">
            <a:avLst/>
          </a:prstGeom>
          <a:noFill/>
          <a:extLst>
            <a:ext uri="{909E8E84-426E-40dd-AFC4-6F175D3DCCD1}">
              <a14:hiddenFill xmlns:a14="http://schemas.microsoft.com/office/drawing/2010/main">
                <a:solidFill>
                  <a:srgbClr val="FFFFFF"/>
                </a:solidFill>
              </a14:hiddenFill>
            </a:ext>
          </a:extLst>
        </p:spPr>
      </p:pic>
      <p:sp>
        <p:nvSpPr>
          <p:cNvPr id="39943" name="Text Box 7"/>
          <p:cNvSpPr txBox="1">
            <a:spLocks noChangeArrowheads="1"/>
          </p:cNvSpPr>
          <p:nvPr/>
        </p:nvSpPr>
        <p:spPr bwMode="auto">
          <a:xfrm rot="-5400000">
            <a:off x="5594350" y="4235450"/>
            <a:ext cx="15224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Wikimedia commons</a:t>
            </a:r>
            <a:endParaRPr lang="de-DE"/>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4" name="Picture 8" descr="a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0" y="1295400"/>
            <a:ext cx="6997700" cy="4881563"/>
          </a:xfrm>
          <a:prstGeom prst="rect">
            <a:avLst/>
          </a:prstGeom>
          <a:noFill/>
          <a:extLst>
            <a:ext uri="{909E8E84-426E-40dd-AFC4-6F175D3DCCD1}">
              <a14:hiddenFill xmlns:a14="http://schemas.microsoft.com/office/drawing/2010/main">
                <a:solidFill>
                  <a:srgbClr val="FFFFFF"/>
                </a:solidFill>
              </a14:hiddenFill>
            </a:ext>
          </a:extLst>
        </p:spPr>
      </p:pic>
      <p:sp>
        <p:nvSpPr>
          <p:cNvPr id="152578" name="Rectangle 2"/>
          <p:cNvSpPr>
            <a:spLocks noGrp="1" noChangeArrowheads="1"/>
          </p:cNvSpPr>
          <p:nvPr>
            <p:ph type="title"/>
          </p:nvPr>
        </p:nvSpPr>
        <p:spPr/>
        <p:txBody>
          <a:bodyPr/>
          <a:lstStyle/>
          <a:p>
            <a:r>
              <a:rPr lang="de-DE" sz="2400">
                <a:cs typeface="Arial" charset="0"/>
              </a:rPr>
              <a:t>Verbreitung Schwarzspecht</a:t>
            </a:r>
            <a:endParaRPr lang="de-DE">
              <a:cs typeface="Arial" charset="0"/>
            </a:endParaRPr>
          </a:p>
        </p:txBody>
      </p:sp>
      <p:sp>
        <p:nvSpPr>
          <p:cNvPr id="152579" name="Rectangle 3"/>
          <p:cNvSpPr>
            <a:spLocks noGrp="1" noChangeArrowheads="1"/>
          </p:cNvSpPr>
          <p:nvPr>
            <p:ph type="body" idx="1"/>
          </p:nvPr>
        </p:nvSpPr>
        <p:spPr>
          <a:xfrm>
            <a:off x="228600" y="5943600"/>
            <a:ext cx="8229600" cy="633413"/>
          </a:xfrm>
        </p:spPr>
        <p:txBody>
          <a:bodyPr/>
          <a:lstStyle/>
          <a:p>
            <a:pPr eaLnBrk="1" hangingPunct="1">
              <a:buFontTx/>
              <a:buNone/>
            </a:pPr>
            <a:r>
              <a:rPr lang="de-CH" sz="2000">
                <a:cs typeface="Arial" charset="0"/>
              </a:rPr>
              <a:t>in der ganzen Schweiz in grösseren Wäldern anzutreffen</a:t>
            </a:r>
            <a:endParaRPr lang="de-DE">
              <a:cs typeface="Arial" charset="0"/>
            </a:endParaRPr>
          </a:p>
        </p:txBody>
      </p:sp>
      <p:sp>
        <p:nvSpPr>
          <p:cNvPr id="152583" name="Text Box 7"/>
          <p:cNvSpPr txBox="1">
            <a:spLocks noChangeArrowheads="1"/>
          </p:cNvSpPr>
          <p:nvPr/>
        </p:nvSpPr>
        <p:spPr bwMode="auto">
          <a:xfrm rot="-5400000">
            <a:off x="7767638" y="1847850"/>
            <a:ext cx="25669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t>Darstellung: Schweizer Brutvogelatlas (1998), S. 310</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7" name="Picture 9" descr="a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219200"/>
            <a:ext cx="7010400" cy="4489450"/>
          </a:xfrm>
          <a:prstGeom prst="rect">
            <a:avLst/>
          </a:prstGeom>
          <a:noFill/>
          <a:extLst>
            <a:ext uri="{909E8E84-426E-40dd-AFC4-6F175D3DCCD1}">
              <a14:hiddenFill xmlns:a14="http://schemas.microsoft.com/office/drawing/2010/main">
                <a:solidFill>
                  <a:srgbClr val="FFFFFF"/>
                </a:solidFill>
              </a14:hiddenFill>
            </a:ext>
          </a:extLst>
        </p:spPr>
      </p:pic>
      <p:sp>
        <p:nvSpPr>
          <p:cNvPr id="160770" name="Rectangle 2"/>
          <p:cNvSpPr>
            <a:spLocks noGrp="1" noChangeArrowheads="1"/>
          </p:cNvSpPr>
          <p:nvPr>
            <p:ph type="title"/>
          </p:nvPr>
        </p:nvSpPr>
        <p:spPr/>
        <p:txBody>
          <a:bodyPr/>
          <a:lstStyle/>
          <a:p>
            <a:r>
              <a:rPr lang="de-DE" sz="2400">
                <a:cs typeface="Arial" charset="0"/>
              </a:rPr>
              <a:t>Verbreitung Schwarzspecht</a:t>
            </a:r>
            <a:endParaRPr lang="de-DE">
              <a:cs typeface="Arial" charset="0"/>
            </a:endParaRPr>
          </a:p>
        </p:txBody>
      </p:sp>
      <p:sp>
        <p:nvSpPr>
          <p:cNvPr id="160771" name="Rectangle 3"/>
          <p:cNvSpPr>
            <a:spLocks noGrp="1" noChangeArrowheads="1"/>
          </p:cNvSpPr>
          <p:nvPr>
            <p:ph type="body" idx="1"/>
          </p:nvPr>
        </p:nvSpPr>
        <p:spPr>
          <a:xfrm>
            <a:off x="304800" y="5715000"/>
            <a:ext cx="8229600" cy="838200"/>
          </a:xfrm>
        </p:spPr>
        <p:txBody>
          <a:bodyPr/>
          <a:lstStyle/>
          <a:p>
            <a:pPr eaLnBrk="1" hangingPunct="1"/>
            <a:r>
              <a:rPr lang="de-CH" sz="2000">
                <a:cs typeface="Arial" charset="0"/>
              </a:rPr>
              <a:t>Schwerpunkt montane und subalpine Stufe (600-1800 m ü. M.) im Westjura und den Südalpen</a:t>
            </a:r>
          </a:p>
          <a:p>
            <a:endParaRPr lang="de-DE">
              <a:cs typeface="Arial" charset="0"/>
            </a:endParaRPr>
          </a:p>
        </p:txBody>
      </p:sp>
      <p:sp>
        <p:nvSpPr>
          <p:cNvPr id="160776" name="Text Box 8"/>
          <p:cNvSpPr txBox="1">
            <a:spLocks noChangeArrowheads="1"/>
          </p:cNvSpPr>
          <p:nvPr/>
        </p:nvSpPr>
        <p:spPr bwMode="auto">
          <a:xfrm rot="-5400000">
            <a:off x="7767638" y="1847850"/>
            <a:ext cx="25669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t>Darstellung: Schweizer Brutvogelatlas (1998), S. 310</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1066800"/>
            <a:ext cx="8229600" cy="509588"/>
          </a:xfrm>
          <a:noFill/>
        </p:spPr>
        <p:txBody>
          <a:bodyPr/>
          <a:lstStyle/>
          <a:p>
            <a:pPr eaLnBrk="1" hangingPunct="1"/>
            <a:r>
              <a:rPr lang="de-CH">
                <a:cs typeface="Arial" charset="0"/>
              </a:rPr>
              <a:t>Bestand</a:t>
            </a:r>
          </a:p>
        </p:txBody>
      </p:sp>
      <p:sp>
        <p:nvSpPr>
          <p:cNvPr id="41987" name="Rectangle 3"/>
          <p:cNvSpPr>
            <a:spLocks noGrp="1" noChangeArrowheads="1"/>
          </p:cNvSpPr>
          <p:nvPr>
            <p:ph type="body" idx="1"/>
          </p:nvPr>
        </p:nvSpPr>
        <p:spPr>
          <a:xfrm>
            <a:off x="381000" y="2209800"/>
            <a:ext cx="4343400" cy="2800350"/>
          </a:xfrm>
          <a:noFill/>
        </p:spPr>
        <p:txBody>
          <a:bodyPr>
            <a:spAutoFit/>
          </a:bodyPr>
          <a:lstStyle/>
          <a:p>
            <a:pPr eaLnBrk="1" hangingPunct="1"/>
            <a:r>
              <a:rPr lang="de-CH" sz="2000">
                <a:cs typeface="Arial" charset="0"/>
              </a:rPr>
              <a:t>3 000- 5 000 Brutpaare </a:t>
            </a:r>
          </a:p>
          <a:p>
            <a:pPr eaLnBrk="1" hangingPunct="1">
              <a:lnSpc>
                <a:spcPct val="50000"/>
              </a:lnSpc>
              <a:buFontTx/>
              <a:buNone/>
            </a:pPr>
            <a:r>
              <a:rPr lang="de-CH" sz="2000">
                <a:cs typeface="Arial" charset="0"/>
              </a:rPr>
              <a:t>     in der Schweiz</a:t>
            </a:r>
          </a:p>
          <a:p>
            <a:pPr eaLnBrk="1" hangingPunct="1">
              <a:lnSpc>
                <a:spcPct val="140000"/>
              </a:lnSpc>
            </a:pPr>
            <a:r>
              <a:rPr lang="de-CH" sz="2000">
                <a:cs typeface="Arial" charset="0"/>
              </a:rPr>
              <a:t>Bestand gilt als stabil</a:t>
            </a:r>
          </a:p>
          <a:p>
            <a:pPr eaLnBrk="1" hangingPunct="1"/>
            <a:r>
              <a:rPr lang="de-CH" sz="2000">
                <a:cs typeface="Arial" charset="0"/>
              </a:rPr>
              <a:t>ganzjährig präsent, </a:t>
            </a:r>
          </a:p>
          <a:p>
            <a:pPr eaLnBrk="1" hangingPunct="1">
              <a:lnSpc>
                <a:spcPct val="70000"/>
              </a:lnSpc>
              <a:buFontTx/>
              <a:buNone/>
            </a:pPr>
            <a:r>
              <a:rPr lang="de-CH" sz="2000">
                <a:cs typeface="Arial" charset="0"/>
              </a:rPr>
              <a:t>     Schwarzspechte sind Standvögel</a:t>
            </a:r>
          </a:p>
          <a:p>
            <a:pPr eaLnBrk="1" hangingPunct="1">
              <a:lnSpc>
                <a:spcPct val="130000"/>
              </a:lnSpc>
            </a:pPr>
            <a:r>
              <a:rPr lang="de-CH" sz="2000">
                <a:cs typeface="Arial" charset="0"/>
              </a:rPr>
              <a:t>grosse Reviere: ein Brutpaar </a:t>
            </a:r>
          </a:p>
          <a:p>
            <a:pPr eaLnBrk="1" hangingPunct="1">
              <a:lnSpc>
                <a:spcPct val="60000"/>
              </a:lnSpc>
              <a:buFontTx/>
              <a:buNone/>
            </a:pPr>
            <a:r>
              <a:rPr lang="de-CH" sz="2000">
                <a:cs typeface="Arial" charset="0"/>
              </a:rPr>
              <a:t>     benötigt 200- 400 ha Wald!</a:t>
            </a:r>
          </a:p>
          <a:p>
            <a:pPr eaLnBrk="1" hangingPunct="1"/>
            <a:endParaRPr lang="de-CH" sz="2000">
              <a:cs typeface="Arial" charset="0"/>
            </a:endParaRPr>
          </a:p>
        </p:txBody>
      </p:sp>
      <p:pic>
        <p:nvPicPr>
          <p:cNvPr id="41992" name="Picture 8" descr="sspecht(m) flickr inkl righ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1981200"/>
            <a:ext cx="3886200" cy="2905125"/>
          </a:xfrm>
          <a:prstGeom prst="rect">
            <a:avLst/>
          </a:prstGeom>
          <a:noFill/>
          <a:extLst>
            <a:ext uri="{909E8E84-426E-40dd-AFC4-6F175D3DCCD1}">
              <a14:hiddenFill xmlns:a14="http://schemas.microsoft.com/office/drawing/2010/main">
                <a:solidFill>
                  <a:srgbClr val="FFFFFF"/>
                </a:solidFill>
              </a14:hiddenFill>
            </a:ext>
          </a:extLst>
        </p:spPr>
      </p:pic>
      <p:sp>
        <p:nvSpPr>
          <p:cNvPr id="41993" name="Text Box 9"/>
          <p:cNvSpPr txBox="1">
            <a:spLocks noChangeArrowheads="1"/>
          </p:cNvSpPr>
          <p:nvPr/>
        </p:nvSpPr>
        <p:spPr bwMode="auto">
          <a:xfrm rot="-5400000">
            <a:off x="4275137" y="4197351"/>
            <a:ext cx="12938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Stan Sorochan, Flickr</a:t>
            </a:r>
            <a:endParaRPr lang="de-DE"/>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a:lstStyle/>
          <a:p>
            <a:pPr eaLnBrk="1" hangingPunct="1"/>
            <a:r>
              <a:rPr lang="de-CH">
                <a:cs typeface="Arial" charset="0"/>
              </a:rPr>
              <a:t>Übersicht</a:t>
            </a:r>
          </a:p>
        </p:txBody>
      </p:sp>
      <p:sp>
        <p:nvSpPr>
          <p:cNvPr id="29699" name="Rectangle 3"/>
          <p:cNvSpPr>
            <a:spLocks noGrp="1" noChangeArrowheads="1"/>
          </p:cNvSpPr>
          <p:nvPr>
            <p:ph type="body" idx="1"/>
          </p:nvPr>
        </p:nvSpPr>
        <p:spPr>
          <a:xfrm>
            <a:off x="468313" y="1557338"/>
            <a:ext cx="8229600" cy="4824412"/>
          </a:xfrm>
          <a:noFill/>
        </p:spPr>
        <p:txBody>
          <a:bodyPr/>
          <a:lstStyle/>
          <a:p>
            <a:pPr eaLnBrk="1" hangingPunct="1">
              <a:lnSpc>
                <a:spcPct val="90000"/>
              </a:lnSpc>
            </a:pPr>
            <a:r>
              <a:rPr lang="de-CH">
                <a:cs typeface="Arial" charset="0"/>
              </a:rPr>
              <a:t>Vogel des Jahres </a:t>
            </a:r>
          </a:p>
          <a:p>
            <a:pPr eaLnBrk="1" hangingPunct="1">
              <a:lnSpc>
                <a:spcPct val="90000"/>
              </a:lnSpc>
            </a:pPr>
            <a:r>
              <a:rPr lang="de-CH">
                <a:cs typeface="Arial" charset="0"/>
              </a:rPr>
              <a:t>Kennzeichen</a:t>
            </a:r>
          </a:p>
          <a:p>
            <a:pPr eaLnBrk="1" hangingPunct="1">
              <a:lnSpc>
                <a:spcPct val="90000"/>
              </a:lnSpc>
            </a:pPr>
            <a:r>
              <a:rPr lang="de-CH">
                <a:cs typeface="Arial" charset="0"/>
              </a:rPr>
              <a:t>Verwandtschaft</a:t>
            </a:r>
          </a:p>
          <a:p>
            <a:pPr eaLnBrk="1" hangingPunct="1">
              <a:lnSpc>
                <a:spcPct val="90000"/>
              </a:lnSpc>
            </a:pPr>
            <a:r>
              <a:rPr lang="de-CH">
                <a:cs typeface="Arial" charset="0"/>
              </a:rPr>
              <a:t>Lebensraum</a:t>
            </a:r>
          </a:p>
          <a:p>
            <a:pPr eaLnBrk="1" hangingPunct="1">
              <a:lnSpc>
                <a:spcPct val="90000"/>
              </a:lnSpc>
            </a:pPr>
            <a:r>
              <a:rPr lang="de-CH">
                <a:cs typeface="Arial" charset="0"/>
              </a:rPr>
              <a:t>Waldökologische Funktion</a:t>
            </a:r>
          </a:p>
          <a:p>
            <a:pPr eaLnBrk="1" hangingPunct="1">
              <a:lnSpc>
                <a:spcPct val="90000"/>
              </a:lnSpc>
            </a:pPr>
            <a:r>
              <a:rPr lang="de-CH">
                <a:cs typeface="Arial" charset="0"/>
              </a:rPr>
              <a:t>Gefährdung</a:t>
            </a:r>
          </a:p>
          <a:p>
            <a:pPr eaLnBrk="1" hangingPunct="1">
              <a:lnSpc>
                <a:spcPct val="90000"/>
              </a:lnSpc>
            </a:pPr>
            <a:r>
              <a:rPr lang="de-CH">
                <a:cs typeface="Arial" charset="0"/>
              </a:rPr>
              <a:t>Schutzmassnahmen</a:t>
            </a:r>
          </a:p>
        </p:txBody>
      </p:sp>
      <p:sp>
        <p:nvSpPr>
          <p:cNvPr id="29701" name="Rectangle 5"/>
          <p:cNvSpPr>
            <a:spLocks noChangeArrowheads="1"/>
          </p:cNvSpPr>
          <p:nvPr/>
        </p:nvSpPr>
        <p:spPr bwMode="auto">
          <a:xfrm>
            <a:off x="2005013" y="1968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4" name="Picture 4" descr="DSC02448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85800"/>
            <a:ext cx="9144000" cy="6002338"/>
          </a:xfrm>
          <a:prstGeom prst="rect">
            <a:avLst/>
          </a:prstGeom>
          <a:noFill/>
          <a:extLst>
            <a:ext uri="{909E8E84-426E-40dd-AFC4-6F175D3DCCD1}">
              <a14:hiddenFill xmlns:a14="http://schemas.microsoft.com/office/drawing/2010/main">
                <a:solidFill>
                  <a:srgbClr val="FFFFFF"/>
                </a:solidFill>
              </a14:hiddenFill>
            </a:ext>
          </a:extLst>
        </p:spPr>
      </p:pic>
      <p:sp>
        <p:nvSpPr>
          <p:cNvPr id="199682" name="Rectangle 2"/>
          <p:cNvSpPr>
            <a:spLocks noGrp="1" noChangeArrowheads="1"/>
          </p:cNvSpPr>
          <p:nvPr>
            <p:ph type="ctrTitle"/>
          </p:nvPr>
        </p:nvSpPr>
        <p:spPr>
          <a:xfrm>
            <a:off x="6553200" y="5410200"/>
            <a:ext cx="2590800" cy="609600"/>
          </a:xfrm>
          <a:solidFill>
            <a:srgbClr val="EDC49F">
              <a:alpha val="61000"/>
            </a:srgbClr>
          </a:solidFill>
        </p:spPr>
        <p:txBody>
          <a:bodyPr/>
          <a:lstStyle/>
          <a:p>
            <a:r>
              <a:rPr lang="de-DE">
                <a:solidFill>
                  <a:schemeClr val="tx1"/>
                </a:solidFill>
                <a:cs typeface="Arial" charset="0"/>
              </a:rPr>
              <a:t> Lebensraum</a:t>
            </a:r>
            <a:endParaRPr lang="de-DE">
              <a:cs typeface="Arial" charset="0"/>
            </a:endParaRPr>
          </a:p>
        </p:txBody>
      </p:sp>
      <p:sp>
        <p:nvSpPr>
          <p:cNvPr id="199687" name="Text Box 7"/>
          <p:cNvSpPr txBox="1">
            <a:spLocks noChangeArrowheads="1"/>
          </p:cNvSpPr>
          <p:nvPr/>
        </p:nvSpPr>
        <p:spPr bwMode="auto">
          <a:xfrm>
            <a:off x="2895600" y="6019800"/>
            <a:ext cx="6248400" cy="366713"/>
          </a:xfrm>
          <a:prstGeom prst="rect">
            <a:avLst/>
          </a:prstGeom>
          <a:solidFill>
            <a:srgbClr val="EDC49F">
              <a:alpha val="61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a:latin typeface="Syntax LT" charset="0"/>
              </a:rPr>
              <a:t>grosse Laub- und Mischwälder mit alten Bäumen und Totholz</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8" name="Picture 4" descr="DSC03272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0"/>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00706" name="Rectangle 2"/>
          <p:cNvSpPr>
            <a:spLocks noGrp="1" noChangeArrowheads="1"/>
          </p:cNvSpPr>
          <p:nvPr>
            <p:ph type="ctrTitle"/>
          </p:nvPr>
        </p:nvSpPr>
        <p:spPr>
          <a:xfrm>
            <a:off x="76200" y="838200"/>
            <a:ext cx="2514600" cy="685800"/>
          </a:xfrm>
        </p:spPr>
        <p:txBody>
          <a:bodyPr/>
          <a:lstStyle/>
          <a:p>
            <a:r>
              <a:rPr lang="de-DE">
                <a:cs typeface="Arial" charset="0"/>
              </a:rPr>
              <a:t>Lebensraum</a:t>
            </a:r>
          </a:p>
        </p:txBody>
      </p:sp>
      <p:sp>
        <p:nvSpPr>
          <p:cNvPr id="200707" name="Rectangle 3"/>
          <p:cNvSpPr>
            <a:spLocks noGrp="1" noChangeArrowheads="1"/>
          </p:cNvSpPr>
          <p:nvPr>
            <p:ph type="subTitle" idx="1"/>
          </p:nvPr>
        </p:nvSpPr>
        <p:spPr>
          <a:xfrm>
            <a:off x="4800600" y="5791200"/>
            <a:ext cx="4495800" cy="990600"/>
          </a:xfrm>
        </p:spPr>
        <p:txBody>
          <a:bodyPr/>
          <a:lstStyle/>
          <a:p>
            <a:pPr algn="l"/>
            <a:r>
              <a:rPr lang="de-DE" sz="2000">
                <a:solidFill>
                  <a:schemeClr val="bg1"/>
                </a:solidFill>
                <a:cs typeface="Arial" charset="0"/>
              </a:rPr>
              <a:t>in höheren Lagen auch Nadelwälder mit altem Baumbestand</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p:spPr>
        <p:txBody>
          <a:bodyPr/>
          <a:lstStyle/>
          <a:p>
            <a:pPr eaLnBrk="1" hangingPunct="1"/>
            <a:r>
              <a:rPr lang="de-CH">
                <a:cs typeface="Arial" charset="0"/>
              </a:rPr>
              <a:t>Lebensraum</a:t>
            </a:r>
          </a:p>
        </p:txBody>
      </p:sp>
      <p:sp>
        <p:nvSpPr>
          <p:cNvPr id="44035" name="Rectangle 3"/>
          <p:cNvSpPr>
            <a:spLocks noGrp="1" noChangeArrowheads="1"/>
          </p:cNvSpPr>
          <p:nvPr>
            <p:ph type="body" idx="1"/>
          </p:nvPr>
        </p:nvSpPr>
        <p:spPr>
          <a:xfrm>
            <a:off x="152400" y="1828800"/>
            <a:ext cx="2895600" cy="2133600"/>
          </a:xfrm>
          <a:noFill/>
        </p:spPr>
        <p:txBody>
          <a:bodyPr/>
          <a:lstStyle/>
          <a:p>
            <a:pPr eaLnBrk="1" hangingPunct="1">
              <a:lnSpc>
                <a:spcPct val="110000"/>
              </a:lnSpc>
            </a:pPr>
            <a:r>
              <a:rPr lang="de-CH" sz="2000">
                <a:cs typeface="Arial" charset="0"/>
              </a:rPr>
              <a:t>grosse, zusammen-hängende Wälder</a:t>
            </a:r>
          </a:p>
          <a:p>
            <a:pPr eaLnBrk="1" hangingPunct="1">
              <a:lnSpc>
                <a:spcPct val="110000"/>
              </a:lnSpc>
            </a:pPr>
            <a:r>
              <a:rPr lang="de-CH" sz="2000">
                <a:cs typeface="Arial" charset="0"/>
              </a:rPr>
              <a:t>mit dicken und alten Bäumen</a:t>
            </a:r>
          </a:p>
        </p:txBody>
      </p:sp>
      <p:graphicFrame>
        <p:nvGraphicFramePr>
          <p:cNvPr id="44038" name="Object 6"/>
          <p:cNvGraphicFramePr>
            <a:graphicFrameLocks noChangeAspect="1"/>
          </p:cNvGraphicFramePr>
          <p:nvPr/>
        </p:nvGraphicFramePr>
        <p:xfrm>
          <a:off x="381000" y="4724400"/>
          <a:ext cx="7993063" cy="1385888"/>
        </p:xfrm>
        <a:graphic>
          <a:graphicData uri="http://schemas.openxmlformats.org/presentationml/2006/ole">
            <mc:AlternateContent xmlns:mc="http://schemas.openxmlformats.org/markup-compatibility/2006">
              <mc:Choice xmlns:v="urn:schemas-microsoft-com:vml" Requires="v">
                <p:oleObj spid="_x0000_s44047" name="Dokument" r:id="rId4" imgW="7772400" imgH="1386840" progId="Word.Document.8">
                  <p:embed/>
                </p:oleObj>
              </mc:Choice>
              <mc:Fallback>
                <p:oleObj name="Dokument" r:id="rId4" imgW="7772400" imgH="1386840" progId="Word.Documen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11116"/>
                      <a:stretch>
                        <a:fillRect/>
                      </a:stretch>
                    </p:blipFill>
                    <p:spPr bwMode="auto">
                      <a:xfrm>
                        <a:off x="381000" y="4724400"/>
                        <a:ext cx="7993063" cy="138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44042"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0" y="1066800"/>
            <a:ext cx="60452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4046" name="Group 14"/>
          <p:cNvGrpSpPr>
            <a:grpSpLocks/>
          </p:cNvGrpSpPr>
          <p:nvPr/>
        </p:nvGrpSpPr>
        <p:grpSpPr bwMode="auto">
          <a:xfrm>
            <a:off x="152400" y="3276600"/>
            <a:ext cx="7010400" cy="3048000"/>
            <a:chOff x="96" y="2064"/>
            <a:chExt cx="4416" cy="1920"/>
          </a:xfrm>
        </p:grpSpPr>
        <p:sp>
          <p:nvSpPr>
            <p:cNvPr id="44044" name="Rectangle 3"/>
            <p:cNvSpPr>
              <a:spLocks noChangeArrowheads="1"/>
            </p:cNvSpPr>
            <p:nvPr/>
          </p:nvSpPr>
          <p:spPr bwMode="auto">
            <a:xfrm>
              <a:off x="96" y="2064"/>
              <a:ext cx="182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0000"/>
                </a:lnSpc>
                <a:spcBef>
                  <a:spcPct val="20000"/>
                </a:spcBef>
                <a:buFontTx/>
                <a:buChar char="•"/>
              </a:pPr>
              <a:r>
                <a:rPr lang="de-CH" sz="2000">
                  <a:solidFill>
                    <a:srgbClr val="456B8F"/>
                  </a:solidFill>
                  <a:latin typeface="Syntax LT" charset="0"/>
                </a:rPr>
                <a:t>idealerweise Wald zwischen Optimal- und Zerfallsphase</a:t>
              </a:r>
              <a:endParaRPr lang="de-CH" sz="2400">
                <a:solidFill>
                  <a:srgbClr val="456B8F"/>
                </a:solidFill>
                <a:latin typeface="Syntax LT" charset="0"/>
              </a:endParaRPr>
            </a:p>
            <a:p>
              <a:pPr marL="342900" indent="-342900">
                <a:lnSpc>
                  <a:spcPct val="110000"/>
                </a:lnSpc>
                <a:spcBef>
                  <a:spcPct val="20000"/>
                </a:spcBef>
              </a:pPr>
              <a:endParaRPr lang="de-CH" sz="2400">
                <a:solidFill>
                  <a:srgbClr val="456B8F"/>
                </a:solidFill>
                <a:latin typeface="Syntax LT" charset="0"/>
              </a:endParaRPr>
            </a:p>
          </p:txBody>
        </p:sp>
        <p:sp>
          <p:nvSpPr>
            <p:cNvPr id="44045" name="Rectangle 13"/>
            <p:cNvSpPr>
              <a:spLocks noChangeArrowheads="1"/>
            </p:cNvSpPr>
            <p:nvPr/>
          </p:nvSpPr>
          <p:spPr bwMode="auto">
            <a:xfrm>
              <a:off x="2256" y="2880"/>
              <a:ext cx="2256" cy="1104"/>
            </a:xfrm>
            <a:prstGeom prst="rect">
              <a:avLst/>
            </a:prstGeom>
            <a:noFill/>
            <a:ln w="38100">
              <a:solidFill>
                <a:srgbClr val="DE170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descr="DSC05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48130" name="Rectangle 2"/>
          <p:cNvSpPr>
            <a:spLocks noGrp="1" noChangeArrowheads="1"/>
          </p:cNvSpPr>
          <p:nvPr>
            <p:ph type="title"/>
          </p:nvPr>
        </p:nvSpPr>
        <p:spPr>
          <a:xfrm>
            <a:off x="76200" y="938213"/>
            <a:ext cx="2514600" cy="509587"/>
          </a:xfrm>
          <a:solidFill>
            <a:schemeClr val="tx2">
              <a:alpha val="25000"/>
            </a:schemeClr>
          </a:solidFill>
        </p:spPr>
        <p:txBody>
          <a:bodyPr/>
          <a:lstStyle/>
          <a:p>
            <a:pPr eaLnBrk="1" hangingPunct="1"/>
            <a:r>
              <a:rPr lang="de-CH">
                <a:solidFill>
                  <a:schemeClr val="bg1"/>
                </a:solidFill>
                <a:cs typeface="Arial" charset="0"/>
              </a:rPr>
              <a:t>Lebensraum</a:t>
            </a:r>
            <a:endParaRPr lang="de-CH">
              <a:cs typeface="Arial" charset="0"/>
            </a:endParaRPr>
          </a:p>
        </p:txBody>
      </p:sp>
      <p:sp>
        <p:nvSpPr>
          <p:cNvPr id="48131" name="Rectangle 3"/>
          <p:cNvSpPr>
            <a:spLocks noGrp="1" noChangeArrowheads="1"/>
          </p:cNvSpPr>
          <p:nvPr>
            <p:ph type="body" idx="1"/>
          </p:nvPr>
        </p:nvSpPr>
        <p:spPr>
          <a:xfrm>
            <a:off x="533400" y="2971800"/>
            <a:ext cx="7848600" cy="2667000"/>
          </a:xfrm>
          <a:noFill/>
        </p:spPr>
        <p:txBody>
          <a:bodyPr/>
          <a:lstStyle/>
          <a:p>
            <a:pPr eaLnBrk="1" hangingPunct="1">
              <a:buFontTx/>
              <a:buNone/>
            </a:pPr>
            <a:r>
              <a:rPr lang="de-DE" sz="2000">
                <a:solidFill>
                  <a:schemeClr val="bg1"/>
                </a:solidFill>
                <a:cs typeface="Arial" charset="0"/>
              </a:rPr>
              <a:t>					</a:t>
            </a:r>
          </a:p>
          <a:p>
            <a:pPr eaLnBrk="1" hangingPunct="1">
              <a:buFontTx/>
              <a:buNone/>
            </a:pPr>
            <a:endParaRPr lang="de-DE" sz="2000">
              <a:solidFill>
                <a:schemeClr val="bg1"/>
              </a:solidFill>
              <a:cs typeface="Arial" charset="0"/>
            </a:endParaRPr>
          </a:p>
          <a:p>
            <a:pPr eaLnBrk="1" hangingPunct="1">
              <a:buFontTx/>
              <a:buNone/>
            </a:pPr>
            <a:r>
              <a:rPr lang="de-DE" sz="2000">
                <a:solidFill>
                  <a:schemeClr val="bg1"/>
                </a:solidFill>
                <a:cs typeface="Arial" charset="0"/>
              </a:rPr>
              <a:t>					Totholz beherbergt eine 						Vielzahl von Insekten und 					Käfern</a:t>
            </a:r>
          </a:p>
          <a:p>
            <a:pPr eaLnBrk="1" hangingPunct="1">
              <a:buFontTx/>
              <a:buNone/>
            </a:pPr>
            <a:endParaRPr lang="de-CH" sz="2000">
              <a:cs typeface="Arial" charset="0"/>
            </a:endParaRPr>
          </a:p>
        </p:txBody>
      </p:sp>
      <p:sp>
        <p:nvSpPr>
          <p:cNvPr id="48135" name="Text Box 7"/>
          <p:cNvSpPr txBox="1">
            <a:spLocks noChangeArrowheads="1"/>
          </p:cNvSpPr>
          <p:nvPr/>
        </p:nvSpPr>
        <p:spPr bwMode="auto">
          <a:xfrm rot="-5400000">
            <a:off x="8503444" y="578644"/>
            <a:ext cx="1066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sp>
        <p:nvSpPr>
          <p:cNvPr id="48137" name="Text Box 9"/>
          <p:cNvSpPr txBox="1">
            <a:spLocks noChangeArrowheads="1"/>
          </p:cNvSpPr>
          <p:nvPr/>
        </p:nvSpPr>
        <p:spPr bwMode="auto">
          <a:xfrm>
            <a:off x="974725" y="2100263"/>
            <a:ext cx="2454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de-DE"/>
          </a:p>
        </p:txBody>
      </p:sp>
      <p:sp>
        <p:nvSpPr>
          <p:cNvPr id="48138" name="Text Box 10"/>
          <p:cNvSpPr txBox="1">
            <a:spLocks noChangeArrowheads="1"/>
          </p:cNvSpPr>
          <p:nvPr/>
        </p:nvSpPr>
        <p:spPr bwMode="auto">
          <a:xfrm>
            <a:off x="685800" y="2819400"/>
            <a:ext cx="14478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de-DE" sz="2000">
                <a:solidFill>
                  <a:schemeClr val="bg1"/>
                </a:solidFill>
                <a:latin typeface="Syntax LT" charset="0"/>
              </a:rPr>
              <a:t>mind. 80-100 Jahre alte Höhlen-bäume</a:t>
            </a:r>
          </a:p>
          <a:p>
            <a:pPr>
              <a:spcBef>
                <a:spcPct val="50000"/>
              </a:spcBef>
            </a:pPr>
            <a:endParaRPr lang="de-DE"/>
          </a:p>
        </p:txBody>
      </p:sp>
      <p:sp>
        <p:nvSpPr>
          <p:cNvPr id="48139" name="Text Box 11"/>
          <p:cNvSpPr txBox="1">
            <a:spLocks noChangeArrowheads="1"/>
          </p:cNvSpPr>
          <p:nvPr/>
        </p:nvSpPr>
        <p:spPr bwMode="auto">
          <a:xfrm>
            <a:off x="4191000" y="50292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2400">
                <a:solidFill>
                  <a:schemeClr val="bg1"/>
                </a:solidFill>
                <a:effectLst>
                  <a:outerShdw blurRad="38100" dist="38100" dir="2700000" algn="tl">
                    <a:srgbClr val="DDDDDD"/>
                  </a:outerShdw>
                </a:effectLst>
                <a:latin typeface="Syntax LT" charset="0"/>
              </a:rPr>
              <a:t>Schwarzspechte sind standorttreu!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48138" grpId="0"/>
      <p:bldP spid="481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908050"/>
            <a:ext cx="8229600" cy="509588"/>
          </a:xfrm>
          <a:noFill/>
        </p:spPr>
        <p:txBody>
          <a:bodyPr/>
          <a:lstStyle/>
          <a:p>
            <a:pPr eaLnBrk="1" hangingPunct="1"/>
            <a:r>
              <a:rPr lang="de-CH">
                <a:cs typeface="Arial" charset="0"/>
              </a:rPr>
              <a:t>Nahrung</a:t>
            </a:r>
          </a:p>
        </p:txBody>
      </p:sp>
      <p:sp>
        <p:nvSpPr>
          <p:cNvPr id="50179" name="Rectangle 3"/>
          <p:cNvSpPr>
            <a:spLocks noGrp="1" noChangeArrowheads="1"/>
          </p:cNvSpPr>
          <p:nvPr>
            <p:ph type="body" idx="1"/>
          </p:nvPr>
        </p:nvSpPr>
        <p:spPr>
          <a:xfrm>
            <a:off x="381000" y="1524000"/>
            <a:ext cx="6248400" cy="4824413"/>
          </a:xfrm>
          <a:noFill/>
        </p:spPr>
        <p:txBody>
          <a:bodyPr/>
          <a:lstStyle/>
          <a:p>
            <a:pPr eaLnBrk="1" hangingPunct="1">
              <a:lnSpc>
                <a:spcPct val="110000"/>
              </a:lnSpc>
              <a:buFontTx/>
              <a:buNone/>
            </a:pPr>
            <a:r>
              <a:rPr lang="de-CH">
                <a:cs typeface="Arial" charset="0"/>
              </a:rPr>
              <a:t>bevorzugt holzbewohnende Insekten:</a:t>
            </a:r>
          </a:p>
          <a:p>
            <a:pPr eaLnBrk="1" hangingPunct="1">
              <a:lnSpc>
                <a:spcPct val="110000"/>
              </a:lnSpc>
            </a:pPr>
            <a:r>
              <a:rPr lang="de-CH" sz="2000">
                <a:cs typeface="Arial" charset="0"/>
              </a:rPr>
              <a:t>Ameisen und deren Larven</a:t>
            </a:r>
          </a:p>
          <a:p>
            <a:pPr eaLnBrk="1" hangingPunct="1"/>
            <a:r>
              <a:rPr lang="de-CH" sz="2000">
                <a:cs typeface="Arial" charset="0"/>
              </a:rPr>
              <a:t>Käfer, Hautflügler und deren Larven</a:t>
            </a:r>
          </a:p>
          <a:p>
            <a:pPr eaLnBrk="1" hangingPunct="1"/>
            <a:r>
              <a:rPr lang="de-CH" sz="2000">
                <a:cs typeface="Arial" charset="0"/>
              </a:rPr>
              <a:t>Nahrungssuche an Totholz, Baumstrünken</a:t>
            </a:r>
          </a:p>
          <a:p>
            <a:pPr eaLnBrk="1" hangingPunct="1"/>
            <a:r>
              <a:rPr lang="de-CH" sz="2000">
                <a:cs typeface="Arial" charset="0"/>
              </a:rPr>
              <a:t>selten Ameisenhaufen</a:t>
            </a:r>
          </a:p>
          <a:p>
            <a:pPr eaLnBrk="1" hangingPunct="1">
              <a:buFontTx/>
              <a:buNone/>
            </a:pPr>
            <a:endParaRPr lang="de-CH" sz="2000">
              <a:cs typeface="Arial" charset="0"/>
            </a:endParaRPr>
          </a:p>
        </p:txBody>
      </p:sp>
      <p:sp>
        <p:nvSpPr>
          <p:cNvPr id="50186" name="Rectangle 10"/>
          <p:cNvSpPr>
            <a:spLocks noChangeArrowheads="1"/>
          </p:cNvSpPr>
          <p:nvPr/>
        </p:nvSpPr>
        <p:spPr bwMode="auto">
          <a:xfrm>
            <a:off x="8061325" y="2260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
        <p:nvSpPr>
          <p:cNvPr id="50187" name="Text Box 11"/>
          <p:cNvSpPr txBox="1">
            <a:spLocks noChangeArrowheads="1"/>
          </p:cNvSpPr>
          <p:nvPr/>
        </p:nvSpPr>
        <p:spPr bwMode="auto">
          <a:xfrm rot="-5400000">
            <a:off x="8503444" y="5988844"/>
            <a:ext cx="1066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pic>
        <p:nvPicPr>
          <p:cNvPr id="50191" name="Picture 15" descr="b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0" y="3335338"/>
            <a:ext cx="49530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50192" name="Picture 16" descr="b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657600"/>
            <a:ext cx="3810000" cy="2874963"/>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descr="Birkenstamm_mit_Ameis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67600" y="1447800"/>
            <a:ext cx="1287463"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87313" y="838200"/>
            <a:ext cx="3951287" cy="4824413"/>
          </a:xfrm>
        </p:spPr>
        <p:txBody>
          <a:bodyPr/>
          <a:lstStyle/>
          <a:p>
            <a:pPr>
              <a:buFontTx/>
              <a:buNone/>
            </a:pPr>
            <a:r>
              <a:rPr lang="de-DE" sz="2000">
                <a:latin typeface="Syntax Black" charset="0"/>
                <a:cs typeface="Arial" charset="0"/>
              </a:rPr>
              <a:t>Insekten und Larven im Totholz</a:t>
            </a:r>
          </a:p>
          <a:p>
            <a:pPr>
              <a:lnSpc>
                <a:spcPct val="50000"/>
              </a:lnSpc>
              <a:buFontTx/>
              <a:buNone/>
            </a:pPr>
            <a:endParaRPr lang="de-DE">
              <a:cs typeface="Arial" charset="0"/>
            </a:endParaRPr>
          </a:p>
          <a:p>
            <a:r>
              <a:rPr lang="de-DE" sz="2000">
                <a:cs typeface="Arial" charset="0"/>
              </a:rPr>
              <a:t>Rinde wird tangential weggehackt</a:t>
            </a:r>
          </a:p>
          <a:p>
            <a:r>
              <a:rPr lang="de-DE" sz="2000">
                <a:cs typeface="Arial" charset="0"/>
              </a:rPr>
              <a:t>totes Holz weggestemmt</a:t>
            </a:r>
          </a:p>
          <a:p>
            <a:r>
              <a:rPr lang="de-DE" sz="2000">
                <a:cs typeface="Arial" charset="0"/>
              </a:rPr>
              <a:t>Insekten und Larven freigelegt</a:t>
            </a:r>
          </a:p>
          <a:p>
            <a:r>
              <a:rPr lang="de-DE" sz="2000">
                <a:cs typeface="Arial" charset="0"/>
              </a:rPr>
              <a:t>Nahrung mit der langen, mit Widerhaken versehenen und klebrigen Zunge „harpuniert“</a:t>
            </a:r>
          </a:p>
        </p:txBody>
      </p:sp>
      <p:pic>
        <p:nvPicPr>
          <p:cNvPr id="117766" name="Picture 6" descr="futtersuch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4267200"/>
            <a:ext cx="3886200" cy="2239963"/>
          </a:xfrm>
          <a:prstGeom prst="rect">
            <a:avLst/>
          </a:prstGeom>
          <a:noFill/>
          <a:extLst>
            <a:ext uri="{909E8E84-426E-40dd-AFC4-6F175D3DCCD1}">
              <a14:hiddenFill xmlns:a14="http://schemas.microsoft.com/office/drawing/2010/main">
                <a:solidFill>
                  <a:srgbClr val="FFFFFF"/>
                </a:solidFill>
              </a14:hiddenFill>
            </a:ext>
          </a:extLst>
        </p:spPr>
      </p:pic>
      <p:sp>
        <p:nvSpPr>
          <p:cNvPr id="117775" name="Text Box 15"/>
          <p:cNvSpPr txBox="1">
            <a:spLocks noChangeArrowheads="1"/>
          </p:cNvSpPr>
          <p:nvPr/>
        </p:nvSpPr>
        <p:spPr bwMode="auto">
          <a:xfrm rot="-5400000">
            <a:off x="3840957" y="5912643"/>
            <a:ext cx="1066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Max.Bth., Flickr</a:t>
            </a:r>
            <a:endParaRPr lang="de-DE"/>
          </a:p>
        </p:txBody>
      </p:sp>
      <p:sp>
        <p:nvSpPr>
          <p:cNvPr id="117779" name="Text Box 19"/>
          <p:cNvSpPr txBox="1">
            <a:spLocks noChangeArrowheads="1"/>
          </p:cNvSpPr>
          <p:nvPr/>
        </p:nvSpPr>
        <p:spPr bwMode="auto">
          <a:xfrm rot="-5400000">
            <a:off x="8108157" y="6065043"/>
            <a:ext cx="1066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Reto Egger</a:t>
            </a:r>
            <a:endParaRPr lang="de-DE"/>
          </a:p>
        </p:txBody>
      </p:sp>
      <p:pic>
        <p:nvPicPr>
          <p:cNvPr id="117782" name="Picture 22" descr="f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0"/>
            <a:ext cx="3976688" cy="5892800"/>
          </a:xfrm>
          <a:prstGeom prst="rect">
            <a:avLst/>
          </a:prstGeom>
          <a:noFill/>
          <a:extLst>
            <a:ext uri="{909E8E84-426E-40dd-AFC4-6F175D3DCCD1}">
              <a14:hiddenFill xmlns:a14="http://schemas.microsoft.com/office/drawing/2010/main">
                <a:solidFill>
                  <a:srgbClr val="FFFFFF"/>
                </a:solidFill>
              </a14:hiddenFill>
            </a:ext>
          </a:extLst>
        </p:spPr>
      </p:pic>
      <p:grpSp>
        <p:nvGrpSpPr>
          <p:cNvPr id="117781" name="Group 21"/>
          <p:cNvGrpSpPr>
            <a:grpSpLocks/>
          </p:cNvGrpSpPr>
          <p:nvPr/>
        </p:nvGrpSpPr>
        <p:grpSpPr bwMode="auto">
          <a:xfrm>
            <a:off x="6324600" y="685800"/>
            <a:ext cx="2747963" cy="2116138"/>
            <a:chOff x="3981" y="443"/>
            <a:chExt cx="1731" cy="1333"/>
          </a:xfrm>
        </p:grpSpPr>
        <p:pic>
          <p:nvPicPr>
            <p:cNvPr id="11777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8" y="443"/>
              <a:ext cx="1344" cy="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7769" name="Line 9"/>
            <p:cNvSpPr>
              <a:spLocks noChangeShapeType="1"/>
            </p:cNvSpPr>
            <p:nvPr/>
          </p:nvSpPr>
          <p:spPr bwMode="auto">
            <a:xfrm rot="11362866" flipH="1" flipV="1">
              <a:off x="3981" y="1147"/>
              <a:ext cx="195" cy="385"/>
            </a:xfrm>
            <a:prstGeom prst="line">
              <a:avLst/>
            </a:prstGeom>
            <a:noFill/>
            <a:ln w="38100">
              <a:solidFill>
                <a:srgbClr val="B2264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17781"/>
                                        </p:tgtEl>
                                        <p:attrNameLst>
                                          <p:attrName>style.visibility</p:attrName>
                                        </p:attrNameLst>
                                      </p:cBhvr>
                                      <p:to>
                                        <p:strVal val="visible"/>
                                      </p:to>
                                    </p:set>
                                    <p:animEffect transition="in" filter="strips(downLeft)">
                                      <p:cBhvr>
                                        <p:cTn id="7" dur="500"/>
                                        <p:tgtEl>
                                          <p:spTgt spid="117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04800" y="914400"/>
            <a:ext cx="8229600" cy="509588"/>
          </a:xfrm>
        </p:spPr>
        <p:txBody>
          <a:bodyPr/>
          <a:lstStyle/>
          <a:p>
            <a:r>
              <a:rPr lang="de-CH">
                <a:cs typeface="Arial" charset="0"/>
              </a:rPr>
              <a:t>Nahrung</a:t>
            </a:r>
          </a:p>
        </p:txBody>
      </p:sp>
      <p:sp>
        <p:nvSpPr>
          <p:cNvPr id="120835" name="Rectangle 3"/>
          <p:cNvSpPr>
            <a:spLocks noGrp="1" noChangeArrowheads="1"/>
          </p:cNvSpPr>
          <p:nvPr>
            <p:ph type="body" idx="1"/>
          </p:nvPr>
        </p:nvSpPr>
        <p:spPr>
          <a:xfrm>
            <a:off x="304800" y="1981200"/>
            <a:ext cx="8229600" cy="885825"/>
          </a:xfrm>
        </p:spPr>
        <p:txBody>
          <a:bodyPr/>
          <a:lstStyle/>
          <a:p>
            <a:pPr>
              <a:buFontTx/>
              <a:buNone/>
            </a:pPr>
            <a:r>
              <a:rPr lang="de-CH" sz="2000">
                <a:cs typeface="Arial" charset="0"/>
              </a:rPr>
              <a:t>Beeren, Samen und Baumfrüchte ergänzen den Speisezettel</a:t>
            </a:r>
            <a:endParaRPr lang="de-CH">
              <a:cs typeface="Arial" charset="0"/>
            </a:endParaRPr>
          </a:p>
        </p:txBody>
      </p:sp>
      <p:pic>
        <p:nvPicPr>
          <p:cNvPr id="120836" name="Picture 4" descr="beer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743200"/>
            <a:ext cx="9144000" cy="2568575"/>
          </a:xfrm>
          <a:prstGeom prst="rect">
            <a:avLst/>
          </a:prstGeom>
          <a:noFill/>
          <a:extLst>
            <a:ext uri="{909E8E84-426E-40dd-AFC4-6F175D3DCCD1}">
              <a14:hiddenFill xmlns:a14="http://schemas.microsoft.com/office/drawing/2010/main">
                <a:solidFill>
                  <a:srgbClr val="FFFFFF"/>
                </a:solidFill>
              </a14:hiddenFill>
            </a:ext>
          </a:extLst>
        </p:spPr>
      </p:pic>
      <p:sp>
        <p:nvSpPr>
          <p:cNvPr id="120837" name="Text Box 5"/>
          <p:cNvSpPr txBox="1">
            <a:spLocks noChangeArrowheads="1"/>
          </p:cNvSpPr>
          <p:nvPr/>
        </p:nvSpPr>
        <p:spPr bwMode="auto">
          <a:xfrm rot="-5400000">
            <a:off x="8299450" y="2825750"/>
            <a:ext cx="15986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Tatiana Bulyonkova, Flickr</a:t>
            </a:r>
            <a:endParaRPr lang="de-DE"/>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de-CH">
                <a:cs typeface="Arial" charset="0"/>
              </a:rPr>
              <a:t>Nahrung</a:t>
            </a:r>
          </a:p>
        </p:txBody>
      </p:sp>
      <p:sp>
        <p:nvSpPr>
          <p:cNvPr id="132099" name="Rectangle 3"/>
          <p:cNvSpPr>
            <a:spLocks noGrp="1" noChangeArrowheads="1"/>
          </p:cNvSpPr>
          <p:nvPr>
            <p:ph type="body" idx="1"/>
          </p:nvPr>
        </p:nvSpPr>
        <p:spPr>
          <a:xfrm>
            <a:off x="468313" y="1628775"/>
            <a:ext cx="8229600" cy="1266825"/>
          </a:xfrm>
        </p:spPr>
        <p:txBody>
          <a:bodyPr/>
          <a:lstStyle/>
          <a:p>
            <a:r>
              <a:rPr lang="de-CH" sz="2000">
                <a:cs typeface="Arial" charset="0"/>
              </a:rPr>
              <a:t>Schwarzspechte klettern ausgezeichnet, mit ihren 4 Zehen und dem spitzen Stützschwand finden sie guten Halt um Höhlen zu bauen und ihre Nahrung im Totholz freizuhacken</a:t>
            </a:r>
          </a:p>
          <a:p>
            <a:endParaRPr lang="de-CH" sz="2000">
              <a:cs typeface="Arial" charset="0"/>
            </a:endParaRPr>
          </a:p>
          <a:p>
            <a:endParaRPr lang="de-CH" sz="2000">
              <a:cs typeface="Arial" charset="0"/>
            </a:endParaRPr>
          </a:p>
          <a:p>
            <a:endParaRPr lang="de-CH" sz="2000">
              <a:cs typeface="Arial" charset="0"/>
            </a:endParaRPr>
          </a:p>
          <a:p>
            <a:endParaRPr lang="de-CH" sz="2000">
              <a:cs typeface="Arial" charset="0"/>
            </a:endParaRPr>
          </a:p>
          <a:p>
            <a:endParaRPr lang="de-CH" sz="2000">
              <a:cs typeface="Arial" charset="0"/>
            </a:endParaRPr>
          </a:p>
          <a:p>
            <a:endParaRPr lang="de-CH" sz="2000">
              <a:cs typeface="Arial" charset="0"/>
            </a:endParaRPr>
          </a:p>
          <a:p>
            <a:endParaRPr lang="de-CH" sz="2000">
              <a:cs typeface="Arial" charset="0"/>
            </a:endParaRPr>
          </a:p>
          <a:p>
            <a:endParaRPr lang="de-CH" sz="2000">
              <a:cs typeface="Arial" charset="0"/>
            </a:endParaRPr>
          </a:p>
        </p:txBody>
      </p:sp>
      <p:pic>
        <p:nvPicPr>
          <p:cNvPr id="132100" name="Picture 4" descr="sspecht inkl righ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26670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32103" name="Text Box 7"/>
          <p:cNvSpPr txBox="1">
            <a:spLocks noChangeArrowheads="1"/>
          </p:cNvSpPr>
          <p:nvPr/>
        </p:nvSpPr>
        <p:spPr bwMode="auto">
          <a:xfrm rot="-5400000">
            <a:off x="3398838" y="4373563"/>
            <a:ext cx="182721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Billy Lindblom, Flickr</a:t>
            </a:r>
            <a:endParaRPr lang="de-DE"/>
          </a:p>
        </p:txBody>
      </p:sp>
      <p:grpSp>
        <p:nvGrpSpPr>
          <p:cNvPr id="132107" name="Group 11"/>
          <p:cNvGrpSpPr>
            <a:grpSpLocks/>
          </p:cNvGrpSpPr>
          <p:nvPr/>
        </p:nvGrpSpPr>
        <p:grpSpPr bwMode="auto">
          <a:xfrm>
            <a:off x="0" y="2667000"/>
            <a:ext cx="8305800" cy="3597275"/>
            <a:chOff x="0" y="1680"/>
            <a:chExt cx="5232" cy="2266"/>
          </a:xfrm>
        </p:grpSpPr>
        <p:pic>
          <p:nvPicPr>
            <p:cNvPr id="132101" name="Picture 5" descr="flu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80" y="1680"/>
              <a:ext cx="2256" cy="1728"/>
            </a:xfrm>
            <a:prstGeom prst="rect">
              <a:avLst/>
            </a:prstGeom>
            <a:noFill/>
            <a:extLst>
              <a:ext uri="{909E8E84-426E-40dd-AFC4-6F175D3DCCD1}">
                <a14:hiddenFill xmlns:a14="http://schemas.microsoft.com/office/drawing/2010/main">
                  <a:solidFill>
                    <a:srgbClr val="FFFFFF"/>
                  </a:solidFill>
                </a14:hiddenFill>
              </a:ext>
            </a:extLst>
          </p:spPr>
        </p:pic>
        <p:sp>
          <p:nvSpPr>
            <p:cNvPr id="132106" name="Text Box 10"/>
            <p:cNvSpPr txBox="1">
              <a:spLocks noChangeArrowheads="1"/>
            </p:cNvSpPr>
            <p:nvPr/>
          </p:nvSpPr>
          <p:spPr bwMode="auto">
            <a:xfrm>
              <a:off x="0" y="3504"/>
              <a:ext cx="523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0" hangingPunct="0">
                <a:spcBef>
                  <a:spcPct val="20000"/>
                </a:spcBef>
                <a:buFontTx/>
                <a:buChar char="•"/>
              </a:pPr>
              <a:r>
                <a:rPr lang="de-CH" sz="2000">
                  <a:solidFill>
                    <a:srgbClr val="456B8F"/>
                  </a:solidFill>
                  <a:latin typeface="Syntax LT" charset="0"/>
                </a:rPr>
                <a:t>     Schwarzspechte können im Flug weite Distanzen zwischen    	Schlafhöhlen und Nahrungsquelle zurücklegen</a:t>
              </a:r>
              <a:endParaRPr lang="de-DE"/>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DSC0252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85800"/>
            <a:ext cx="9144000" cy="60007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63500" dir="2700000" algn="ctr" rotWithShape="0">
                    <a:srgbClr val="000000">
                      <a:alpha val="81999"/>
                    </a:srgbClr>
                  </a:outerShdw>
                </a:effectLst>
              </a14:hiddenEffects>
            </a:ext>
          </a:extLst>
        </p:spPr>
      </p:pic>
      <p:sp>
        <p:nvSpPr>
          <p:cNvPr id="63490" name="Rectangle 2"/>
          <p:cNvSpPr>
            <a:spLocks noGrp="1" noChangeArrowheads="1"/>
          </p:cNvSpPr>
          <p:nvPr>
            <p:ph type="title"/>
          </p:nvPr>
        </p:nvSpPr>
        <p:spPr>
          <a:xfrm>
            <a:off x="152400" y="990600"/>
            <a:ext cx="2667000" cy="509588"/>
          </a:xfrm>
          <a:solidFill>
            <a:srgbClr val="D9D9D9">
              <a:alpha val="60001"/>
            </a:srgbClr>
          </a:solidFill>
        </p:spPr>
        <p:txBody>
          <a:bodyPr/>
          <a:lstStyle/>
          <a:p>
            <a:pPr eaLnBrk="1" hangingPunct="1"/>
            <a:r>
              <a:rPr lang="de-CH">
                <a:solidFill>
                  <a:schemeClr val="tx1"/>
                </a:solidFill>
                <a:cs typeface="Arial" charset="0"/>
              </a:rPr>
              <a:t>Höhlenbäume</a:t>
            </a:r>
            <a:endParaRPr lang="de-CH">
              <a:cs typeface="Arial" charset="0"/>
            </a:endParaRPr>
          </a:p>
        </p:txBody>
      </p:sp>
      <p:sp>
        <p:nvSpPr>
          <p:cNvPr id="63491" name="Rectangle 3"/>
          <p:cNvSpPr>
            <a:spLocks noGrp="1" noChangeArrowheads="1"/>
          </p:cNvSpPr>
          <p:nvPr>
            <p:ph type="body" idx="1"/>
          </p:nvPr>
        </p:nvSpPr>
        <p:spPr>
          <a:xfrm>
            <a:off x="2286000" y="1905000"/>
            <a:ext cx="3951288" cy="3581400"/>
          </a:xfrm>
          <a:solidFill>
            <a:srgbClr val="D9D9D9">
              <a:alpha val="60001"/>
            </a:srgbClr>
          </a:solidFill>
        </p:spPr>
        <p:txBody>
          <a:bodyPr/>
          <a:lstStyle/>
          <a:p>
            <a:pPr eaLnBrk="1" hangingPunct="1"/>
            <a:r>
              <a:rPr lang="de-CH">
                <a:solidFill>
                  <a:schemeClr val="tx1"/>
                </a:solidFill>
                <a:cs typeface="Arial" charset="0"/>
              </a:rPr>
              <a:t>alte glattrindige Bäume (ab 80 Jahren)</a:t>
            </a:r>
          </a:p>
          <a:p>
            <a:pPr eaLnBrk="1" hangingPunct="1"/>
            <a:r>
              <a:rPr lang="de-CH">
                <a:solidFill>
                  <a:schemeClr val="tx1"/>
                </a:solidFill>
                <a:cs typeface="Arial" charset="0"/>
              </a:rPr>
              <a:t>mind. 40 cm Durchmesser</a:t>
            </a:r>
          </a:p>
          <a:p>
            <a:pPr eaLnBrk="1" hangingPunct="1"/>
            <a:r>
              <a:rPr lang="de-CH">
                <a:solidFill>
                  <a:schemeClr val="tx1"/>
                </a:solidFill>
                <a:cs typeface="Arial" charset="0"/>
              </a:rPr>
              <a:t>bevorzugt Rotbuche</a:t>
            </a:r>
          </a:p>
          <a:p>
            <a:pPr eaLnBrk="1" hangingPunct="1"/>
            <a:r>
              <a:rPr lang="de-CH">
                <a:solidFill>
                  <a:schemeClr val="tx1"/>
                </a:solidFill>
                <a:cs typeface="Arial" charset="0"/>
              </a:rPr>
              <a:t>auch in: Fichte, Kiefer, Tanne</a:t>
            </a:r>
          </a:p>
          <a:p>
            <a:pPr eaLnBrk="1" hangingPunct="1"/>
            <a:r>
              <a:rPr lang="de-CH">
                <a:solidFill>
                  <a:schemeClr val="tx1"/>
                </a:solidFill>
                <a:cs typeface="Arial" charset="0"/>
              </a:rPr>
              <a:t>gradschaftig und astfrei</a:t>
            </a:r>
          </a:p>
          <a:p>
            <a:pPr eaLnBrk="1" hangingPunct="1"/>
            <a:r>
              <a:rPr lang="de-CH">
                <a:solidFill>
                  <a:schemeClr val="tx1"/>
                </a:solidFill>
                <a:cs typeface="Arial" charset="0"/>
              </a:rPr>
              <a:t>gut anfliegbar</a:t>
            </a:r>
          </a:p>
          <a:p>
            <a:pPr eaLnBrk="1" hangingPunct="1">
              <a:buFontTx/>
              <a:buNone/>
            </a:pPr>
            <a:endParaRPr lang="de-CH">
              <a:cs typeface="Arial" charset="0"/>
            </a:endParaRPr>
          </a:p>
        </p:txBody>
      </p:sp>
      <p:sp>
        <p:nvSpPr>
          <p:cNvPr id="63496" name="Text Box 8"/>
          <p:cNvSpPr txBox="1">
            <a:spLocks noChangeArrowheads="1"/>
          </p:cNvSpPr>
          <p:nvPr/>
        </p:nvSpPr>
        <p:spPr bwMode="auto">
          <a:xfrm rot="-5400000">
            <a:off x="8503444" y="426244"/>
            <a:ext cx="1066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pic>
        <p:nvPicPr>
          <p:cNvPr id="63497" name="Picture 9" descr="d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5388" y="685800"/>
            <a:ext cx="2868612" cy="601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3497"/>
                                        </p:tgtEl>
                                        <p:attrNameLst>
                                          <p:attrName>style.visibility</p:attrName>
                                        </p:attrNameLst>
                                      </p:cBhvr>
                                      <p:to>
                                        <p:strVal val="visible"/>
                                      </p:to>
                                    </p:set>
                                    <p:anim calcmode="lin" valueType="num">
                                      <p:cBhvr additive="base">
                                        <p:cTn id="7" dur="500" fill="hold"/>
                                        <p:tgtEl>
                                          <p:spTgt spid="63497"/>
                                        </p:tgtEl>
                                        <p:attrNameLst>
                                          <p:attrName>ppt_x</p:attrName>
                                        </p:attrNameLst>
                                      </p:cBhvr>
                                      <p:tavLst>
                                        <p:tav tm="0">
                                          <p:val>
                                            <p:strVal val="1+#ppt_w/2"/>
                                          </p:val>
                                        </p:tav>
                                        <p:tav tm="100000">
                                          <p:val>
                                            <p:strVal val="#ppt_x"/>
                                          </p:val>
                                        </p:tav>
                                      </p:tavLst>
                                    </p:anim>
                                    <p:anim calcmode="lin" valueType="num">
                                      <p:cBhvr additive="base">
                                        <p:cTn id="8" dur="500" fill="hold"/>
                                        <p:tgtEl>
                                          <p:spTgt spid="634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noFill/>
        </p:spPr>
        <p:txBody>
          <a:bodyPr/>
          <a:lstStyle/>
          <a:p>
            <a:pPr eaLnBrk="1" hangingPunct="1"/>
            <a:r>
              <a:rPr lang="de-CH">
                <a:cs typeface="Arial" charset="0"/>
              </a:rPr>
              <a:t>Höhlenlage</a:t>
            </a:r>
          </a:p>
        </p:txBody>
      </p:sp>
      <p:sp>
        <p:nvSpPr>
          <p:cNvPr id="65539" name="Rectangle 3"/>
          <p:cNvSpPr>
            <a:spLocks noGrp="1" noChangeArrowheads="1"/>
          </p:cNvSpPr>
          <p:nvPr>
            <p:ph type="body" idx="1"/>
          </p:nvPr>
        </p:nvSpPr>
        <p:spPr>
          <a:xfrm>
            <a:off x="468313" y="1628775"/>
            <a:ext cx="4560887" cy="4824413"/>
          </a:xfrm>
          <a:noFill/>
        </p:spPr>
        <p:txBody>
          <a:bodyPr/>
          <a:lstStyle/>
          <a:p>
            <a:pPr eaLnBrk="1" hangingPunct="1">
              <a:lnSpc>
                <a:spcPct val="120000"/>
              </a:lnSpc>
            </a:pPr>
            <a:r>
              <a:rPr lang="de-CH">
                <a:cs typeface="Arial" charset="0"/>
              </a:rPr>
              <a:t>In 6-22 m Höhe</a:t>
            </a:r>
          </a:p>
          <a:p>
            <a:pPr eaLnBrk="1" hangingPunct="1">
              <a:lnSpc>
                <a:spcPct val="120000"/>
              </a:lnSpc>
            </a:pPr>
            <a:r>
              <a:rPr lang="de-CH">
                <a:cs typeface="Arial" charset="0"/>
              </a:rPr>
              <a:t>Oft 1-3 m unter dem ersten starken Ast</a:t>
            </a:r>
          </a:p>
          <a:p>
            <a:pPr eaLnBrk="1" hangingPunct="1">
              <a:lnSpc>
                <a:spcPct val="120000"/>
              </a:lnSpc>
            </a:pPr>
            <a:r>
              <a:rPr lang="de-CH">
                <a:cs typeface="Arial" charset="0"/>
              </a:rPr>
              <a:t>An geschwächter Stelle </a:t>
            </a:r>
          </a:p>
          <a:p>
            <a:pPr eaLnBrk="1" hangingPunct="1">
              <a:lnSpc>
                <a:spcPct val="120000"/>
              </a:lnSpc>
            </a:pPr>
            <a:r>
              <a:rPr lang="de-CH">
                <a:cs typeface="Arial" charset="0"/>
              </a:rPr>
              <a:t>An wasserabgeneigter Seite</a:t>
            </a:r>
          </a:p>
          <a:p>
            <a:pPr eaLnBrk="1" hangingPunct="1"/>
            <a:endParaRPr lang="de-CH">
              <a:cs typeface="Arial" charset="0"/>
            </a:endParaRPr>
          </a:p>
        </p:txBody>
      </p:sp>
      <p:pic>
        <p:nvPicPr>
          <p:cNvPr id="65541" name="Picture 5" descr="A5-06 h IMG_595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9663" y="685800"/>
            <a:ext cx="4224337" cy="601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descr="DSC052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0"/>
            <a:ext cx="4559300" cy="3421063"/>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2"/>
          <p:cNvSpPr>
            <a:spLocks noGrp="1" noChangeArrowheads="1"/>
          </p:cNvSpPr>
          <p:nvPr>
            <p:ph type="title"/>
          </p:nvPr>
        </p:nvSpPr>
        <p:spPr>
          <a:xfrm>
            <a:off x="381000" y="762000"/>
            <a:ext cx="8229600" cy="768350"/>
          </a:xfrm>
          <a:noFill/>
        </p:spPr>
        <p:txBody>
          <a:bodyPr/>
          <a:lstStyle/>
          <a:p>
            <a:pPr eaLnBrk="1" hangingPunct="1"/>
            <a:r>
              <a:rPr lang="de-CH">
                <a:cs typeface="Arial" charset="0"/>
              </a:rPr>
              <a:t>Schwarzspecht – Vogel des Jahres 2011</a:t>
            </a:r>
          </a:p>
        </p:txBody>
      </p:sp>
      <p:sp>
        <p:nvSpPr>
          <p:cNvPr id="30723" name="Rectangle 3"/>
          <p:cNvSpPr>
            <a:spLocks noGrp="1" noChangeArrowheads="1"/>
          </p:cNvSpPr>
          <p:nvPr>
            <p:ph type="body" idx="1"/>
          </p:nvPr>
        </p:nvSpPr>
        <p:spPr>
          <a:xfrm>
            <a:off x="533400" y="5029200"/>
            <a:ext cx="8229600" cy="1981200"/>
          </a:xfrm>
          <a:noFill/>
        </p:spPr>
        <p:txBody>
          <a:bodyPr/>
          <a:lstStyle/>
          <a:p>
            <a:pPr eaLnBrk="1" hangingPunct="1"/>
            <a:r>
              <a:rPr lang="de-CH">
                <a:cs typeface="Arial" charset="0"/>
              </a:rPr>
              <a:t>Der Schwarzspecht ist ein Symbol für den Lebensraum Wald. Er braucht</a:t>
            </a:r>
            <a:r>
              <a:rPr lang="de-CH" altLang="ja-JP">
                <a:cs typeface="Arial" charset="0"/>
              </a:rPr>
              <a:t> einen natürlichen Waldzyklus mit dicken alten Bäumen und Totholz</a:t>
            </a:r>
          </a:p>
          <a:p>
            <a:pPr eaLnBrk="1" hangingPunct="1">
              <a:lnSpc>
                <a:spcPct val="30000"/>
              </a:lnSpc>
            </a:pPr>
            <a:endParaRPr lang="de-CH" altLang="ja-JP">
              <a:cs typeface="Arial" charset="0"/>
            </a:endParaRPr>
          </a:p>
          <a:p>
            <a:pPr eaLnBrk="1" hangingPunct="1">
              <a:lnSpc>
                <a:spcPct val="20000"/>
              </a:lnSpc>
            </a:pPr>
            <a:endParaRPr lang="de-CH" altLang="ja-JP">
              <a:cs typeface="Arial" charset="0"/>
            </a:endParaRPr>
          </a:p>
          <a:p>
            <a:pPr eaLnBrk="1" hangingPunct="1">
              <a:buFontTx/>
              <a:buNone/>
            </a:pPr>
            <a:endParaRPr lang="de-CH">
              <a:cs typeface="Arial" charset="0"/>
            </a:endParaRPr>
          </a:p>
        </p:txBody>
      </p:sp>
      <p:sp>
        <p:nvSpPr>
          <p:cNvPr id="30727" name="Rectangle 7"/>
          <p:cNvSpPr>
            <a:spLocks noChangeArrowheads="1"/>
          </p:cNvSpPr>
          <p:nvPr/>
        </p:nvSpPr>
        <p:spPr bwMode="auto">
          <a:xfrm>
            <a:off x="7942263" y="931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
        <p:nvSpPr>
          <p:cNvPr id="30729" name="Text Box 9"/>
          <p:cNvSpPr txBox="1">
            <a:spLocks noChangeArrowheads="1"/>
          </p:cNvSpPr>
          <p:nvPr/>
        </p:nvSpPr>
        <p:spPr bwMode="auto">
          <a:xfrm rot="-5400000">
            <a:off x="3993357" y="1264443"/>
            <a:ext cx="1066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800" dirty="0"/>
              <a:t>SVS</a:t>
            </a:r>
            <a:endParaRPr lang="de-DE" dirty="0"/>
          </a:p>
        </p:txBody>
      </p:sp>
      <p:pic>
        <p:nvPicPr>
          <p:cNvPr id="30731" name="Picture 11" descr="a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533525"/>
            <a:ext cx="4419600" cy="3419475"/>
          </a:xfrm>
          <a:prstGeom prst="rect">
            <a:avLst/>
          </a:prstGeom>
          <a:noFill/>
          <a:extLst>
            <a:ext uri="{909E8E84-426E-40dd-AFC4-6F175D3DCCD1}">
              <a14:hiddenFill xmlns:a14="http://schemas.microsoft.com/office/drawing/2010/main">
                <a:solidFill>
                  <a:srgbClr val="FFFFFF"/>
                </a:solidFill>
              </a14:hiddenFill>
            </a:ext>
          </a:extLst>
        </p:spPr>
      </p:pic>
      <p:sp>
        <p:nvSpPr>
          <p:cNvPr id="30728" name="Text Box 8"/>
          <p:cNvSpPr txBox="1">
            <a:spLocks noChangeArrowheads="1"/>
          </p:cNvSpPr>
          <p:nvPr/>
        </p:nvSpPr>
        <p:spPr bwMode="auto">
          <a:xfrm rot="-5400000">
            <a:off x="8503444" y="1264444"/>
            <a:ext cx="1066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800" dirty="0"/>
              <a:t>SVS</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8600" y="838200"/>
            <a:ext cx="2133600" cy="509588"/>
          </a:xfrm>
          <a:noFill/>
          <a:extLst>
            <a:ext uri="{909E8E84-426E-40dd-AFC4-6F175D3DCCD1}">
              <a14:hiddenFill xmlns:a14="http://schemas.microsoft.com/office/drawing/2010/main">
                <a:solidFill>
                  <a:schemeClr val="accent1">
                    <a:alpha val="75000"/>
                  </a:schemeClr>
                </a:solidFill>
              </a14:hiddenFill>
            </a:ext>
          </a:extLst>
        </p:spPr>
        <p:txBody>
          <a:bodyPr/>
          <a:lstStyle/>
          <a:p>
            <a:pPr eaLnBrk="1" hangingPunct="1"/>
            <a:r>
              <a:rPr lang="de-CH">
                <a:solidFill>
                  <a:schemeClr val="tx1"/>
                </a:solidFill>
                <a:cs typeface="Arial" charset="0"/>
              </a:rPr>
              <a:t>Höhlenbau</a:t>
            </a:r>
            <a:endParaRPr lang="de-CH">
              <a:cs typeface="Arial" charset="0"/>
            </a:endParaRPr>
          </a:p>
        </p:txBody>
      </p:sp>
      <p:sp>
        <p:nvSpPr>
          <p:cNvPr id="67587" name="Rectangle 3"/>
          <p:cNvSpPr>
            <a:spLocks noGrp="1" noChangeArrowheads="1"/>
          </p:cNvSpPr>
          <p:nvPr>
            <p:ph type="body" idx="1"/>
          </p:nvPr>
        </p:nvSpPr>
        <p:spPr>
          <a:xfrm>
            <a:off x="0" y="1524000"/>
            <a:ext cx="3352800" cy="3962400"/>
          </a:xfrm>
          <a:noFill/>
          <a:extLst>
            <a:ext uri="{909E8E84-426E-40dd-AFC4-6F175D3DCCD1}">
              <a14:hiddenFill xmlns:a14="http://schemas.microsoft.com/office/drawing/2010/main">
                <a:solidFill>
                  <a:schemeClr val="accent1">
                    <a:alpha val="75000"/>
                  </a:schemeClr>
                </a:solidFill>
              </a14:hiddenFill>
            </a:ext>
          </a:extLst>
        </p:spPr>
        <p:txBody>
          <a:bodyPr/>
          <a:lstStyle/>
          <a:p>
            <a:pPr eaLnBrk="1" hangingPunct="1"/>
            <a:r>
              <a:rPr lang="de-CH" sz="2000">
                <a:solidFill>
                  <a:schemeClr val="tx1"/>
                </a:solidFill>
                <a:cs typeface="Arial" charset="0"/>
              </a:rPr>
              <a:t>Höhlenbau in mehreren Phasen</a:t>
            </a:r>
          </a:p>
          <a:p>
            <a:pPr eaLnBrk="1" hangingPunct="1"/>
            <a:r>
              <a:rPr lang="de-CH" sz="2000">
                <a:solidFill>
                  <a:schemeClr val="tx1"/>
                </a:solidFill>
                <a:cs typeface="Arial" charset="0"/>
              </a:rPr>
              <a:t>Zwischen den Bau-phasen können Jahre vergehen</a:t>
            </a:r>
          </a:p>
          <a:p>
            <a:pPr eaLnBrk="1" hangingPunct="1"/>
            <a:r>
              <a:rPr lang="de-CH" sz="2000">
                <a:solidFill>
                  <a:schemeClr val="tx1"/>
                </a:solidFill>
                <a:cs typeface="Arial" charset="0"/>
              </a:rPr>
              <a:t>mehrere „Höhlen- baustellen</a:t>
            </a:r>
            <a:r>
              <a:rPr lang="ja-JP" altLang="de-CH" sz="2000">
                <a:solidFill>
                  <a:schemeClr val="tx1"/>
                </a:solidFill>
                <a:cs typeface="Arial" charset="0"/>
              </a:rPr>
              <a:t>“</a:t>
            </a:r>
            <a:r>
              <a:rPr lang="de-CH" sz="2000">
                <a:solidFill>
                  <a:schemeClr val="tx1"/>
                </a:solidFill>
                <a:cs typeface="Arial" charset="0"/>
              </a:rPr>
              <a:t> parallel</a:t>
            </a:r>
          </a:p>
          <a:p>
            <a:pPr eaLnBrk="1" hangingPunct="1"/>
            <a:r>
              <a:rPr lang="de-CH" sz="2000">
                <a:solidFill>
                  <a:schemeClr val="tx1"/>
                </a:solidFill>
                <a:cs typeface="Arial" charset="0"/>
              </a:rPr>
              <a:t>Nur ca. 10% sind ausgebaute Höhlen</a:t>
            </a:r>
          </a:p>
          <a:p>
            <a:pPr eaLnBrk="1" hangingPunct="1"/>
            <a:r>
              <a:rPr lang="de-CH" sz="2000">
                <a:solidFill>
                  <a:schemeClr val="tx1"/>
                </a:solidFill>
                <a:cs typeface="Arial" charset="0"/>
              </a:rPr>
              <a:t>Nur alle 3-7 Jahre eine neue Höhle pro Revier   </a:t>
            </a:r>
            <a:r>
              <a:rPr lang="de-CH" sz="2000">
                <a:solidFill>
                  <a:schemeClr val="tx1"/>
                </a:solidFill>
                <a:ea typeface="ヒラギノ角ゴ Pro W3" charset="0"/>
                <a:cs typeface="ヒラギノ角ゴ Pro W3" charset="0"/>
              </a:rPr>
              <a:t>⇒ </a:t>
            </a:r>
            <a:r>
              <a:rPr lang="de-CH" sz="2000" b="1">
                <a:solidFill>
                  <a:schemeClr val="tx1"/>
                </a:solidFill>
                <a:ea typeface="ヒラギノ角ゴ Pro W3" charset="0"/>
                <a:cs typeface="ヒラギノ角ゴ Pro W3" charset="0"/>
              </a:rPr>
              <a:t>geringe Neubaurate</a:t>
            </a:r>
          </a:p>
          <a:p>
            <a:pPr eaLnBrk="1" hangingPunct="1"/>
            <a:endParaRPr lang="de-CH" sz="2000">
              <a:solidFill>
                <a:schemeClr val="tx1"/>
              </a:solidFill>
              <a:ea typeface="ヒラギノ角ゴ Pro W3" charset="0"/>
              <a:cs typeface="ヒラギノ角ゴ Pro W3" charset="0"/>
            </a:endParaRPr>
          </a:p>
        </p:txBody>
      </p:sp>
      <p:pic>
        <p:nvPicPr>
          <p:cNvPr id="67598" name="Picture 14" descr="sSpecht dia04 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59125" y="685800"/>
            <a:ext cx="3241675" cy="5980113"/>
          </a:xfrm>
          <a:prstGeom prst="rect">
            <a:avLst/>
          </a:prstGeom>
          <a:noFill/>
          <a:extLst>
            <a:ext uri="{909E8E84-426E-40dd-AFC4-6F175D3DCCD1}">
              <a14:hiddenFill xmlns:a14="http://schemas.microsoft.com/office/drawing/2010/main">
                <a:solidFill>
                  <a:srgbClr val="FFFFFF"/>
                </a:solidFill>
              </a14:hiddenFill>
            </a:ext>
          </a:extLst>
        </p:spPr>
      </p:pic>
      <p:sp>
        <p:nvSpPr>
          <p:cNvPr id="67594" name="Text Box 10"/>
          <p:cNvSpPr txBox="1">
            <a:spLocks noChangeArrowheads="1"/>
          </p:cNvSpPr>
          <p:nvPr/>
        </p:nvSpPr>
        <p:spPr bwMode="auto">
          <a:xfrm rot="-5409561">
            <a:off x="3113882" y="6411118"/>
            <a:ext cx="3873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dirty="0"/>
              <a:t>SVS</a:t>
            </a:r>
          </a:p>
        </p:txBody>
      </p:sp>
      <p:grpSp>
        <p:nvGrpSpPr>
          <p:cNvPr id="67600" name="Group 16"/>
          <p:cNvGrpSpPr>
            <a:grpSpLocks/>
          </p:cNvGrpSpPr>
          <p:nvPr/>
        </p:nvGrpSpPr>
        <p:grpSpPr bwMode="auto">
          <a:xfrm>
            <a:off x="6324600" y="762000"/>
            <a:ext cx="2819400" cy="5943600"/>
            <a:chOff x="3984" y="480"/>
            <a:chExt cx="1776" cy="3744"/>
          </a:xfrm>
        </p:grpSpPr>
        <p:pic>
          <p:nvPicPr>
            <p:cNvPr id="67589" name="Picture 5" descr="450px-Woodpecker_holes_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12" y="3140"/>
              <a:ext cx="1248" cy="1084"/>
            </a:xfrm>
            <a:prstGeom prst="rect">
              <a:avLst/>
            </a:prstGeom>
            <a:noFill/>
            <a:extLst>
              <a:ext uri="{909E8E84-426E-40dd-AFC4-6F175D3DCCD1}">
                <a14:hiddenFill xmlns:a14="http://schemas.microsoft.com/office/drawing/2010/main">
                  <a:solidFill>
                    <a:srgbClr val="FFFFFF"/>
                  </a:solidFill>
                </a14:hiddenFill>
              </a:ext>
            </a:extLst>
          </p:spPr>
        </p:pic>
        <p:sp>
          <p:nvSpPr>
            <p:cNvPr id="67596" name="Rectangle 3"/>
            <p:cNvSpPr>
              <a:spLocks noChangeArrowheads="1"/>
            </p:cNvSpPr>
            <p:nvPr/>
          </p:nvSpPr>
          <p:spPr bwMode="auto">
            <a:xfrm>
              <a:off x="3984" y="480"/>
              <a:ext cx="1776" cy="1968"/>
            </a:xfrm>
            <a:prstGeom prst="rect">
              <a:avLst/>
            </a:prstGeom>
            <a:noFill/>
            <a:ln>
              <a:noFill/>
            </a:ln>
            <a:extLst>
              <a:ext uri="{909E8E84-426E-40dd-AFC4-6F175D3DCCD1}">
                <a14:hiddenFill xmlns:a14="http://schemas.microsoft.com/office/drawing/2010/main">
                  <a:solidFill>
                    <a:schemeClr val="accent1">
                      <a:alpha val="7500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de-CH" sz="2000">
                  <a:latin typeface="Syntax LT" charset="0"/>
                  <a:ea typeface="ヒラギノ角ゴ Pro W3" charset="0"/>
                  <a:cs typeface="ヒラギノ角ゴ Pro W3" charset="0"/>
                </a:rPr>
                <a:t>Alte Höhlen werden mehrmals verwendet</a:t>
              </a:r>
            </a:p>
            <a:p>
              <a:pPr marL="342900" indent="-342900">
                <a:spcBef>
                  <a:spcPct val="20000"/>
                </a:spcBef>
                <a:buFontTx/>
                <a:buChar char="•"/>
              </a:pPr>
              <a:r>
                <a:rPr lang="de-CH" sz="2000">
                  <a:latin typeface="Syntax LT" charset="0"/>
                  <a:ea typeface="ヒラギノ角ゴ Pro W3" charset="0"/>
                  <a:cs typeface="ヒラギノ角ゴ Pro W3" charset="0"/>
                </a:rPr>
                <a:t>Schwarzspechte putzen, erweitern und flicken alte Höhlen</a:t>
              </a:r>
            </a:p>
            <a:p>
              <a:pPr marL="342900" indent="-342900">
                <a:spcBef>
                  <a:spcPct val="20000"/>
                </a:spcBef>
                <a:buFontTx/>
                <a:buChar char="•"/>
              </a:pPr>
              <a:r>
                <a:rPr lang="de-CH" sz="2000">
                  <a:latin typeface="Syntax LT" charset="0"/>
                  <a:ea typeface="ヒラギノ角ゴ Pro W3" charset="0"/>
                  <a:cs typeface="ヒラギノ角ゴ Pro W3" charset="0"/>
                </a:rPr>
                <a:t>unterscheiden Schlaf- und Bruthöhlen</a:t>
              </a:r>
            </a:p>
            <a:p>
              <a:pPr marL="342900" indent="-342900">
                <a:spcBef>
                  <a:spcPct val="20000"/>
                </a:spcBef>
                <a:buFontTx/>
                <a:buChar char="•"/>
              </a:pPr>
              <a:r>
                <a:rPr lang="de-CH" sz="2000">
                  <a:latin typeface="Syntax LT" charset="0"/>
                  <a:ea typeface="ヒラギノ角ゴ Pro W3" charset="0"/>
                  <a:cs typeface="ヒラギノ角ゴ Pro W3" charset="0"/>
                </a:rPr>
                <a:t>Zündholzlange Holzspäne kennzeichnen Höhlenneubau</a:t>
              </a:r>
            </a:p>
          </p:txBody>
        </p:sp>
        <p:sp>
          <p:nvSpPr>
            <p:cNvPr id="67599" name="Line 15"/>
            <p:cNvSpPr>
              <a:spLocks noChangeShapeType="1"/>
            </p:cNvSpPr>
            <p:nvPr/>
          </p:nvSpPr>
          <p:spPr bwMode="auto">
            <a:xfrm>
              <a:off x="4464" y="3216"/>
              <a:ext cx="192" cy="2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noFill/>
        </p:spPr>
        <p:txBody>
          <a:bodyPr/>
          <a:lstStyle/>
          <a:p>
            <a:pPr eaLnBrk="1" hangingPunct="1"/>
            <a:r>
              <a:rPr lang="de-CH">
                <a:cs typeface="Arial" charset="0"/>
              </a:rPr>
              <a:t>Höhlenform</a:t>
            </a:r>
          </a:p>
        </p:txBody>
      </p:sp>
      <p:sp>
        <p:nvSpPr>
          <p:cNvPr id="69635" name="Rectangle 3"/>
          <p:cNvSpPr>
            <a:spLocks noGrp="1" noChangeArrowheads="1"/>
          </p:cNvSpPr>
          <p:nvPr>
            <p:ph type="body" idx="1"/>
          </p:nvPr>
        </p:nvSpPr>
        <p:spPr>
          <a:xfrm>
            <a:off x="0" y="1524000"/>
            <a:ext cx="4267200" cy="1905000"/>
          </a:xfrm>
          <a:noFill/>
        </p:spPr>
        <p:txBody>
          <a:bodyPr/>
          <a:lstStyle/>
          <a:p>
            <a:pPr lvl="1" eaLnBrk="1" hangingPunct="1"/>
            <a:r>
              <a:rPr lang="de-CH">
                <a:ea typeface="Arial" charset="0"/>
                <a:cs typeface="Arial" charset="0"/>
              </a:rPr>
              <a:t>Eierförmiger Höhleneingang mit ca. 10 cm Durchmesser</a:t>
            </a:r>
          </a:p>
          <a:p>
            <a:pPr lvl="1" eaLnBrk="1" hangingPunct="1"/>
            <a:r>
              <a:rPr lang="de-CH">
                <a:ea typeface="Arial" charset="0"/>
                <a:cs typeface="Arial" charset="0"/>
              </a:rPr>
              <a:t>Tropfkante und Wasserschwelle schützen vor Regenwasser</a:t>
            </a:r>
          </a:p>
          <a:p>
            <a:pPr lvl="1" eaLnBrk="1" hangingPunct="1"/>
            <a:endParaRPr lang="de-CH">
              <a:ea typeface="Arial" charset="0"/>
              <a:cs typeface="Arial" charset="0"/>
            </a:endParaRPr>
          </a:p>
          <a:p>
            <a:pPr lvl="1" eaLnBrk="1" hangingPunct="1"/>
            <a:endParaRPr lang="de-CH">
              <a:ea typeface="Arial" charset="0"/>
              <a:cs typeface="Arial" charset="0"/>
            </a:endParaRPr>
          </a:p>
        </p:txBody>
      </p:sp>
      <p:pic>
        <p:nvPicPr>
          <p:cNvPr id="69638" name="Picture 6" descr="Höhlenschema0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76407">
            <a:off x="4953000" y="914400"/>
            <a:ext cx="3290888" cy="2706688"/>
          </a:xfrm>
          <a:prstGeom prst="rect">
            <a:avLst/>
          </a:prstGeom>
          <a:noFill/>
          <a:extLst>
            <a:ext uri="{909E8E84-426E-40dd-AFC4-6F175D3DCCD1}">
              <a14:hiddenFill xmlns:a14="http://schemas.microsoft.com/office/drawing/2010/main">
                <a:solidFill>
                  <a:srgbClr val="FFFFFF"/>
                </a:solidFill>
              </a14:hiddenFill>
            </a:ext>
          </a:extLst>
        </p:spPr>
      </p:pic>
      <p:sp>
        <p:nvSpPr>
          <p:cNvPr id="69640" name="Text Box 8"/>
          <p:cNvSpPr txBox="1">
            <a:spLocks noChangeArrowheads="1"/>
          </p:cNvSpPr>
          <p:nvPr/>
        </p:nvSpPr>
        <p:spPr bwMode="auto">
          <a:xfrm rot="-5400000">
            <a:off x="6071394" y="3544094"/>
            <a:ext cx="6019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e-DE" sz="800"/>
              <a:t>Darstellung: W. und B. Meyer, Abh. Ber. Mus. Heineanum 5 (2001), Sonderheft </a:t>
            </a:r>
            <a:r>
              <a:rPr lang="de-DE" sz="800" i="1"/>
              <a:t>Spechte, Wald und Höhlennutzung</a:t>
            </a:r>
            <a:r>
              <a:rPr lang="de-DE" sz="800"/>
              <a:t>, S. 124/125.</a:t>
            </a:r>
          </a:p>
        </p:txBody>
      </p:sp>
      <p:grpSp>
        <p:nvGrpSpPr>
          <p:cNvPr id="69643" name="Group 11"/>
          <p:cNvGrpSpPr>
            <a:grpSpLocks/>
          </p:cNvGrpSpPr>
          <p:nvPr/>
        </p:nvGrpSpPr>
        <p:grpSpPr bwMode="auto">
          <a:xfrm>
            <a:off x="0" y="3581400"/>
            <a:ext cx="8839200" cy="2809875"/>
            <a:chOff x="0" y="2256"/>
            <a:chExt cx="5568" cy="1770"/>
          </a:xfrm>
        </p:grpSpPr>
        <p:pic>
          <p:nvPicPr>
            <p:cNvPr id="69637" name="Picture 5" descr="Höhlenforme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00" y="2326"/>
              <a:ext cx="3168" cy="1700"/>
            </a:xfrm>
            <a:prstGeom prst="rect">
              <a:avLst/>
            </a:prstGeom>
            <a:noFill/>
            <a:extLst>
              <a:ext uri="{909E8E84-426E-40dd-AFC4-6F175D3DCCD1}">
                <a14:hiddenFill xmlns:a14="http://schemas.microsoft.com/office/drawing/2010/main">
                  <a:solidFill>
                    <a:srgbClr val="FFFFFF"/>
                  </a:solidFill>
                </a14:hiddenFill>
              </a:ext>
            </a:extLst>
          </p:spPr>
        </p:pic>
        <p:sp>
          <p:nvSpPr>
            <p:cNvPr id="69642" name="Rectangle 3"/>
            <p:cNvSpPr>
              <a:spLocks noChangeArrowheads="1"/>
            </p:cNvSpPr>
            <p:nvPr/>
          </p:nvSpPr>
          <p:spPr bwMode="auto">
            <a:xfrm>
              <a:off x="0" y="2256"/>
              <a:ext cx="2688"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endParaRPr lang="de-CH" sz="2000">
                <a:solidFill>
                  <a:srgbClr val="456B8F"/>
                </a:solidFill>
                <a:latin typeface="Syntax LT" charset="0"/>
                <a:ea typeface="Arial" charset="0"/>
              </a:endParaRPr>
            </a:p>
            <a:p>
              <a:pPr marL="742950" lvl="1" indent="-285750">
                <a:spcBef>
                  <a:spcPct val="20000"/>
                </a:spcBef>
                <a:buFontTx/>
                <a:buChar char="–"/>
              </a:pPr>
              <a:r>
                <a:rPr lang="de-CH" sz="2000">
                  <a:solidFill>
                    <a:srgbClr val="456B8F"/>
                  </a:solidFill>
                  <a:latin typeface="Syntax LT" charset="0"/>
                  <a:ea typeface="Arial" charset="0"/>
                </a:rPr>
                <a:t>Höhlen können mehrere Eingänge haben („Backofenform</a:t>
              </a:r>
              <a:r>
                <a:rPr lang="ja-JP" altLang="de-CH" sz="2000">
                  <a:solidFill>
                    <a:srgbClr val="456B8F"/>
                  </a:solidFill>
                  <a:latin typeface="Syntax LT" charset="0"/>
                  <a:ea typeface="Arial" charset="0"/>
                </a:rPr>
                <a:t>“</a:t>
              </a:r>
              <a:r>
                <a:rPr lang="de-CH" sz="2000">
                  <a:solidFill>
                    <a:srgbClr val="456B8F"/>
                  </a:solidFill>
                  <a:latin typeface="Syntax LT" charset="0"/>
                  <a:ea typeface="Arial" charset="0"/>
                </a:rPr>
                <a:t>)</a:t>
              </a:r>
            </a:p>
            <a:p>
              <a:pPr marL="742950" lvl="1" indent="-285750">
                <a:spcBef>
                  <a:spcPct val="20000"/>
                </a:spcBef>
                <a:buFontTx/>
                <a:buChar char="–"/>
              </a:pPr>
              <a:r>
                <a:rPr lang="de-CH" sz="2000">
                  <a:solidFill>
                    <a:srgbClr val="456B8F"/>
                  </a:solidFill>
                  <a:latin typeface="Syntax LT" charset="0"/>
                  <a:ea typeface="Arial" charset="0"/>
                </a:rPr>
                <a:t>Höhlenbäume können mehrere Höhlen aufweisen („Spechtflöten</a:t>
              </a:r>
              <a:r>
                <a:rPr lang="ja-JP" altLang="de-CH" sz="2000">
                  <a:solidFill>
                    <a:srgbClr val="456B8F"/>
                  </a:solidFill>
                  <a:latin typeface="Syntax LT" charset="0"/>
                  <a:ea typeface="Arial" charset="0"/>
                </a:rPr>
                <a:t>“</a:t>
              </a:r>
              <a:r>
                <a:rPr lang="de-CH" sz="2000">
                  <a:solidFill>
                    <a:srgbClr val="456B8F"/>
                  </a:solidFill>
                  <a:latin typeface="Syntax LT" charset="0"/>
                  <a:ea typeface="Arial" charset="0"/>
                </a:rPr>
                <a:t>)</a:t>
              </a:r>
              <a:endParaRPr lang="de-DE" sz="2000">
                <a:solidFill>
                  <a:srgbClr val="456B8F"/>
                </a:solidFill>
                <a:latin typeface="Syntax LT" charset="0"/>
                <a:ea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685800"/>
            <a:ext cx="2286000" cy="1758950"/>
          </a:xfrm>
          <a:noFill/>
        </p:spPr>
        <p:txBody>
          <a:bodyPr/>
          <a:lstStyle/>
          <a:p>
            <a:pPr eaLnBrk="1" hangingPunct="1"/>
            <a:r>
              <a:rPr lang="de-CH" sz="2400" b="1">
                <a:latin typeface="Syntax LT" charset="0"/>
                <a:cs typeface="Arial" charset="0"/>
              </a:rPr>
              <a:t>Schwarzspechte sind wichtige Höhlenbauer</a:t>
            </a:r>
            <a:endParaRPr lang="de-CH">
              <a:cs typeface="Arial" charset="0"/>
            </a:endParaRPr>
          </a:p>
        </p:txBody>
      </p:sp>
      <p:sp>
        <p:nvSpPr>
          <p:cNvPr id="61443" name="Rectangle 3"/>
          <p:cNvSpPr>
            <a:spLocks noGrp="1" noChangeArrowheads="1"/>
          </p:cNvSpPr>
          <p:nvPr>
            <p:ph type="body" idx="1"/>
          </p:nvPr>
        </p:nvSpPr>
        <p:spPr>
          <a:xfrm>
            <a:off x="7239000" y="5181600"/>
            <a:ext cx="1905000" cy="1143000"/>
          </a:xfrm>
          <a:noFill/>
        </p:spPr>
        <p:txBody>
          <a:bodyPr/>
          <a:lstStyle/>
          <a:p>
            <a:pPr eaLnBrk="1" hangingPunct="1">
              <a:buFontTx/>
              <a:buNone/>
            </a:pPr>
            <a:r>
              <a:rPr lang="de-CH" sz="2000">
                <a:cs typeface="Arial" charset="0"/>
              </a:rPr>
              <a:t>für über 60 </a:t>
            </a:r>
          </a:p>
          <a:p>
            <a:pPr eaLnBrk="1" hangingPunct="1">
              <a:buFontTx/>
              <a:buNone/>
            </a:pPr>
            <a:r>
              <a:rPr lang="de-CH" sz="2000">
                <a:cs typeface="Arial" charset="0"/>
              </a:rPr>
              <a:t>verschiedene </a:t>
            </a:r>
          </a:p>
          <a:p>
            <a:pPr eaLnBrk="1" hangingPunct="1">
              <a:buFontTx/>
              <a:buNone/>
            </a:pPr>
            <a:r>
              <a:rPr lang="de-CH" sz="2000">
                <a:cs typeface="Arial" charset="0"/>
              </a:rPr>
              <a:t>Nachmieter!</a:t>
            </a:r>
          </a:p>
        </p:txBody>
      </p:sp>
      <p:pic>
        <p:nvPicPr>
          <p:cNvPr id="61446" name="Picture 6" descr="DSC022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2570957" y="2458243"/>
            <a:ext cx="4114800" cy="2855913"/>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descr="sspecht(w) inkl right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00200" y="2286000"/>
            <a:ext cx="1787525" cy="26670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55" name="Picture 15" descr="800px-Hornisse_schluepf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14600" y="1143000"/>
            <a:ext cx="1752600" cy="13716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60" name="Picture 20" descr="HohltaubeSVSb"/>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14800" y="685800"/>
            <a:ext cx="1538288" cy="178593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62" name="Picture 22" descr="674px-Sitta_europaea_Luc_Viatou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86400" y="1066800"/>
            <a:ext cx="1524000" cy="13557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56" name="Picture 16" descr="800px-Corvus_monedula_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19800" y="2362200"/>
            <a:ext cx="1752600" cy="129381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50" name="Picture 10" descr="685px-Rotes_Eichhörnchen"/>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19800" y="3505200"/>
            <a:ext cx="1676400" cy="14668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58" name="Picture 18" descr="siebenschläfe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rot="5400000">
            <a:off x="5162550" y="4895850"/>
            <a:ext cx="1981200" cy="14859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57" name="Picture 17" descr="800px-Baummarder_01"/>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48000" y="5029200"/>
            <a:ext cx="2590800" cy="15906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1463" name="Picture 23" descr="Nyctalus_noctula (grosser abendsegle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905000" y="4495800"/>
            <a:ext cx="154305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55"/>
                                        </p:tgtEl>
                                        <p:attrNameLst>
                                          <p:attrName>style.visibility</p:attrName>
                                        </p:attrNameLst>
                                      </p:cBhvr>
                                      <p:to>
                                        <p:strVal val="visible"/>
                                      </p:to>
                                    </p:set>
                                    <p:anim calcmode="lin" valueType="num">
                                      <p:cBhvr additive="base">
                                        <p:cTn id="7" dur="500" fill="hold"/>
                                        <p:tgtEl>
                                          <p:spTgt spid="61455"/>
                                        </p:tgtEl>
                                        <p:attrNameLst>
                                          <p:attrName>ppt_x</p:attrName>
                                        </p:attrNameLst>
                                      </p:cBhvr>
                                      <p:tavLst>
                                        <p:tav tm="0">
                                          <p:val>
                                            <p:strVal val="#ppt_x"/>
                                          </p:val>
                                        </p:tav>
                                        <p:tav tm="100000">
                                          <p:val>
                                            <p:strVal val="#ppt_x"/>
                                          </p:val>
                                        </p:tav>
                                      </p:tavLst>
                                    </p:anim>
                                    <p:anim calcmode="lin" valueType="num">
                                      <p:cBhvr additive="base">
                                        <p:cTn id="8" dur="500" fill="hold"/>
                                        <p:tgtEl>
                                          <p:spTgt spid="6145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61460"/>
                                        </p:tgtEl>
                                        <p:attrNameLst>
                                          <p:attrName>style.visibility</p:attrName>
                                        </p:attrNameLst>
                                      </p:cBhvr>
                                      <p:to>
                                        <p:strVal val="visible"/>
                                      </p:to>
                                    </p:set>
                                    <p:anim calcmode="lin" valueType="num">
                                      <p:cBhvr additive="base">
                                        <p:cTn id="13" dur="500" fill="hold"/>
                                        <p:tgtEl>
                                          <p:spTgt spid="61460"/>
                                        </p:tgtEl>
                                        <p:attrNameLst>
                                          <p:attrName>ppt_x</p:attrName>
                                        </p:attrNameLst>
                                      </p:cBhvr>
                                      <p:tavLst>
                                        <p:tav tm="0">
                                          <p:val>
                                            <p:strVal val="#ppt_x"/>
                                          </p:val>
                                        </p:tav>
                                        <p:tav tm="100000">
                                          <p:val>
                                            <p:strVal val="#ppt_x"/>
                                          </p:val>
                                        </p:tav>
                                      </p:tavLst>
                                    </p:anim>
                                    <p:anim calcmode="lin" valueType="num">
                                      <p:cBhvr additive="base">
                                        <p:cTn id="14" dur="500" fill="hold"/>
                                        <p:tgtEl>
                                          <p:spTgt spid="61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61462"/>
                                        </p:tgtEl>
                                        <p:attrNameLst>
                                          <p:attrName>style.visibility</p:attrName>
                                        </p:attrNameLst>
                                      </p:cBhvr>
                                      <p:to>
                                        <p:strVal val="visible"/>
                                      </p:to>
                                    </p:set>
                                    <p:anim calcmode="lin" valueType="num">
                                      <p:cBhvr additive="base">
                                        <p:cTn id="19" dur="500" fill="hold"/>
                                        <p:tgtEl>
                                          <p:spTgt spid="61462"/>
                                        </p:tgtEl>
                                        <p:attrNameLst>
                                          <p:attrName>ppt_x</p:attrName>
                                        </p:attrNameLst>
                                      </p:cBhvr>
                                      <p:tavLst>
                                        <p:tav tm="0">
                                          <p:val>
                                            <p:strVal val="#ppt_x"/>
                                          </p:val>
                                        </p:tav>
                                        <p:tav tm="100000">
                                          <p:val>
                                            <p:strVal val="#ppt_x"/>
                                          </p:val>
                                        </p:tav>
                                      </p:tavLst>
                                    </p:anim>
                                    <p:anim calcmode="lin" valueType="num">
                                      <p:cBhvr additive="base">
                                        <p:cTn id="20" dur="500" fill="hold"/>
                                        <p:tgtEl>
                                          <p:spTgt spid="6146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61456"/>
                                        </p:tgtEl>
                                        <p:attrNameLst>
                                          <p:attrName>style.visibility</p:attrName>
                                        </p:attrNameLst>
                                      </p:cBhvr>
                                      <p:to>
                                        <p:strVal val="visible"/>
                                      </p:to>
                                    </p:set>
                                    <p:anim calcmode="lin" valueType="num">
                                      <p:cBhvr additive="base">
                                        <p:cTn id="25" dur="500" fill="hold"/>
                                        <p:tgtEl>
                                          <p:spTgt spid="61456"/>
                                        </p:tgtEl>
                                        <p:attrNameLst>
                                          <p:attrName>ppt_x</p:attrName>
                                        </p:attrNameLst>
                                      </p:cBhvr>
                                      <p:tavLst>
                                        <p:tav tm="0">
                                          <p:val>
                                            <p:strVal val="1+#ppt_w/2"/>
                                          </p:val>
                                        </p:tav>
                                        <p:tav tm="100000">
                                          <p:val>
                                            <p:strVal val="#ppt_x"/>
                                          </p:val>
                                        </p:tav>
                                      </p:tavLst>
                                    </p:anim>
                                    <p:anim calcmode="lin" valueType="num">
                                      <p:cBhvr additive="base">
                                        <p:cTn id="26" dur="500" fill="hold"/>
                                        <p:tgtEl>
                                          <p:spTgt spid="6145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61450"/>
                                        </p:tgtEl>
                                        <p:attrNameLst>
                                          <p:attrName>style.visibility</p:attrName>
                                        </p:attrNameLst>
                                      </p:cBhvr>
                                      <p:to>
                                        <p:strVal val="visible"/>
                                      </p:to>
                                    </p:set>
                                    <p:anim calcmode="lin" valueType="num">
                                      <p:cBhvr additive="base">
                                        <p:cTn id="31" dur="500" fill="hold"/>
                                        <p:tgtEl>
                                          <p:spTgt spid="61450"/>
                                        </p:tgtEl>
                                        <p:attrNameLst>
                                          <p:attrName>ppt_x</p:attrName>
                                        </p:attrNameLst>
                                      </p:cBhvr>
                                      <p:tavLst>
                                        <p:tav tm="0">
                                          <p:val>
                                            <p:strVal val="1+#ppt_w/2"/>
                                          </p:val>
                                        </p:tav>
                                        <p:tav tm="100000">
                                          <p:val>
                                            <p:strVal val="#ppt_x"/>
                                          </p:val>
                                        </p:tav>
                                      </p:tavLst>
                                    </p:anim>
                                    <p:anim calcmode="lin" valueType="num">
                                      <p:cBhvr additive="base">
                                        <p:cTn id="32" dur="500" fill="hold"/>
                                        <p:tgtEl>
                                          <p:spTgt spid="6145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1458"/>
                                        </p:tgtEl>
                                        <p:attrNameLst>
                                          <p:attrName>style.visibility</p:attrName>
                                        </p:attrNameLst>
                                      </p:cBhvr>
                                      <p:to>
                                        <p:strVal val="visible"/>
                                      </p:to>
                                    </p:set>
                                    <p:anim calcmode="lin" valueType="num">
                                      <p:cBhvr additive="base">
                                        <p:cTn id="37" dur="500" fill="hold"/>
                                        <p:tgtEl>
                                          <p:spTgt spid="61458"/>
                                        </p:tgtEl>
                                        <p:attrNameLst>
                                          <p:attrName>ppt_x</p:attrName>
                                        </p:attrNameLst>
                                      </p:cBhvr>
                                      <p:tavLst>
                                        <p:tav tm="0">
                                          <p:val>
                                            <p:strVal val="#ppt_x"/>
                                          </p:val>
                                        </p:tav>
                                        <p:tav tm="100000">
                                          <p:val>
                                            <p:strVal val="#ppt_x"/>
                                          </p:val>
                                        </p:tav>
                                      </p:tavLst>
                                    </p:anim>
                                    <p:anim calcmode="lin" valueType="num">
                                      <p:cBhvr additive="base">
                                        <p:cTn id="38" dur="500" fill="hold"/>
                                        <p:tgtEl>
                                          <p:spTgt spid="6145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1457"/>
                                        </p:tgtEl>
                                        <p:attrNameLst>
                                          <p:attrName>style.visibility</p:attrName>
                                        </p:attrNameLst>
                                      </p:cBhvr>
                                      <p:to>
                                        <p:strVal val="visible"/>
                                      </p:to>
                                    </p:set>
                                    <p:anim calcmode="lin" valueType="num">
                                      <p:cBhvr additive="base">
                                        <p:cTn id="43" dur="500" fill="hold"/>
                                        <p:tgtEl>
                                          <p:spTgt spid="61457"/>
                                        </p:tgtEl>
                                        <p:attrNameLst>
                                          <p:attrName>ppt_x</p:attrName>
                                        </p:attrNameLst>
                                      </p:cBhvr>
                                      <p:tavLst>
                                        <p:tav tm="0">
                                          <p:val>
                                            <p:strVal val="#ppt_x"/>
                                          </p:val>
                                        </p:tav>
                                        <p:tav tm="100000">
                                          <p:val>
                                            <p:strVal val="#ppt_x"/>
                                          </p:val>
                                        </p:tav>
                                      </p:tavLst>
                                    </p:anim>
                                    <p:anim calcmode="lin" valueType="num">
                                      <p:cBhvr additive="base">
                                        <p:cTn id="44" dur="500" fill="hold"/>
                                        <p:tgtEl>
                                          <p:spTgt spid="6145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44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44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61463"/>
                                        </p:tgtEl>
                                        <p:attrNameLst>
                                          <p:attrName>style.visibility</p:attrName>
                                        </p:attrNameLst>
                                      </p:cBhvr>
                                      <p:to>
                                        <p:strVal val="visible"/>
                                      </p:to>
                                    </p:set>
                                    <p:anim calcmode="lin" valueType="num">
                                      <p:cBhvr additive="base">
                                        <p:cTn id="57" dur="500" fill="hold"/>
                                        <p:tgtEl>
                                          <p:spTgt spid="61463"/>
                                        </p:tgtEl>
                                        <p:attrNameLst>
                                          <p:attrName>ppt_x</p:attrName>
                                        </p:attrNameLst>
                                      </p:cBhvr>
                                      <p:tavLst>
                                        <p:tav tm="0">
                                          <p:val>
                                            <p:strVal val="#ppt_x"/>
                                          </p:val>
                                        </p:tav>
                                        <p:tav tm="100000">
                                          <p:val>
                                            <p:strVal val="#ppt_x"/>
                                          </p:val>
                                        </p:tav>
                                      </p:tavLst>
                                    </p:anim>
                                    <p:anim calcmode="lin" valueType="num">
                                      <p:cBhvr additive="base">
                                        <p:cTn id="58" dur="500" fill="hold"/>
                                        <p:tgtEl>
                                          <p:spTgt spid="614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6" name="Picture 10" descr="raufusskauz svs b2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5963" y="685800"/>
            <a:ext cx="3348037" cy="5995988"/>
          </a:xfrm>
          <a:prstGeom prst="rect">
            <a:avLst/>
          </a:prstGeom>
          <a:noFill/>
          <a:extLst>
            <a:ext uri="{909E8E84-426E-40dd-AFC4-6F175D3DCCD1}">
              <a14:hiddenFill xmlns:a14="http://schemas.microsoft.com/office/drawing/2010/main">
                <a:solidFill>
                  <a:srgbClr val="FFFFFF"/>
                </a:solidFill>
              </a14:hiddenFill>
            </a:ext>
          </a:extLst>
        </p:spPr>
      </p:pic>
      <p:sp>
        <p:nvSpPr>
          <p:cNvPr id="126978" name="Rectangle 2"/>
          <p:cNvSpPr>
            <a:spLocks noGrp="1" noChangeArrowheads="1"/>
          </p:cNvSpPr>
          <p:nvPr>
            <p:ph type="title"/>
          </p:nvPr>
        </p:nvSpPr>
        <p:spPr>
          <a:xfrm>
            <a:off x="228600" y="838200"/>
            <a:ext cx="8229600" cy="509588"/>
          </a:xfrm>
        </p:spPr>
        <p:txBody>
          <a:bodyPr/>
          <a:lstStyle/>
          <a:p>
            <a:r>
              <a:rPr lang="de-CH">
                <a:cs typeface="Arial" charset="0"/>
              </a:rPr>
              <a:t>Nachmieter</a:t>
            </a:r>
          </a:p>
        </p:txBody>
      </p:sp>
      <p:sp>
        <p:nvSpPr>
          <p:cNvPr id="126980" name="Rectangle 4"/>
          <p:cNvSpPr>
            <a:spLocks noGrp="1" noChangeArrowheads="1"/>
          </p:cNvSpPr>
          <p:nvPr>
            <p:ph type="body" sz="half" idx="2"/>
          </p:nvPr>
        </p:nvSpPr>
        <p:spPr>
          <a:xfrm>
            <a:off x="228600" y="1371600"/>
            <a:ext cx="7707313" cy="1114425"/>
          </a:xfrm>
        </p:spPr>
        <p:txBody>
          <a:bodyPr wrap="none"/>
          <a:lstStyle/>
          <a:p>
            <a:pPr>
              <a:spcBef>
                <a:spcPct val="0"/>
              </a:spcBef>
              <a:buFontTx/>
              <a:buNone/>
            </a:pPr>
            <a:r>
              <a:rPr lang="de-CH" sz="1800">
                <a:cs typeface="Arial" charset="0"/>
              </a:rPr>
              <a:t>Einige seltene und hochspezialisierte Arten sind auf </a:t>
            </a:r>
          </a:p>
          <a:p>
            <a:pPr>
              <a:spcBef>
                <a:spcPct val="0"/>
              </a:spcBef>
              <a:buFontTx/>
              <a:buNone/>
            </a:pPr>
            <a:r>
              <a:rPr lang="de-CH" sz="1800">
                <a:cs typeface="Arial" charset="0"/>
              </a:rPr>
              <a:t>Schwarzspechthöhlen angewiesen:</a:t>
            </a:r>
          </a:p>
        </p:txBody>
      </p:sp>
      <p:sp>
        <p:nvSpPr>
          <p:cNvPr id="126979" name="Rectangle 3"/>
          <p:cNvSpPr>
            <a:spLocks noGrp="1" noChangeArrowheads="1"/>
          </p:cNvSpPr>
          <p:nvPr>
            <p:ph type="body" sz="half" idx="1"/>
          </p:nvPr>
        </p:nvSpPr>
        <p:spPr>
          <a:xfrm>
            <a:off x="1219200" y="2209800"/>
            <a:ext cx="4953000" cy="4086225"/>
          </a:xfrm>
        </p:spPr>
        <p:txBody>
          <a:bodyPr/>
          <a:lstStyle/>
          <a:p>
            <a:pPr eaLnBrk="1" hangingPunct="1">
              <a:buFontTx/>
              <a:buNone/>
            </a:pPr>
            <a:r>
              <a:rPr lang="de-CH" sz="2000">
                <a:cs typeface="Arial" charset="0"/>
              </a:rPr>
              <a:t>Beispiel </a:t>
            </a:r>
            <a:r>
              <a:rPr lang="de-CH" sz="2000" b="1">
                <a:cs typeface="Arial" charset="0"/>
              </a:rPr>
              <a:t>Raufusskauz</a:t>
            </a:r>
            <a:endParaRPr lang="de-CH" sz="2000">
              <a:cs typeface="Arial" charset="0"/>
            </a:endParaRPr>
          </a:p>
          <a:p>
            <a:pPr lvl="1" eaLnBrk="1" hangingPunct="1"/>
            <a:r>
              <a:rPr lang="de-CH" sz="1800">
                <a:ea typeface="Arial" charset="0"/>
                <a:cs typeface="Arial" charset="0"/>
              </a:rPr>
              <a:t>Brütet fast ausschliesslich in Schwarzspechthöhlen</a:t>
            </a:r>
          </a:p>
          <a:p>
            <a:pPr lvl="1" eaLnBrk="1" hangingPunct="1"/>
            <a:r>
              <a:rPr lang="de-CH" sz="1800">
                <a:ea typeface="Arial" charset="0"/>
                <a:cs typeface="Arial" charset="0"/>
              </a:rPr>
              <a:t>In Rufkontakt zu Artgenossen</a:t>
            </a:r>
          </a:p>
          <a:p>
            <a:pPr lvl="1" eaLnBrk="1" hangingPunct="1"/>
            <a:r>
              <a:rPr lang="de-CH" sz="1800">
                <a:ea typeface="Arial" charset="0"/>
                <a:cs typeface="Arial" charset="0"/>
              </a:rPr>
              <a:t>Bruterfolg in neuen Höhlen deutlich höher (Fressfeinde)</a:t>
            </a:r>
          </a:p>
          <a:p>
            <a:pPr lvl="1" eaLnBrk="1" hangingPunct="1">
              <a:buFontTx/>
              <a:buNone/>
            </a:pPr>
            <a:r>
              <a:rPr lang="de-CH" sz="1800">
                <a:ea typeface="Arial" charset="0"/>
                <a:cs typeface="Arial" charset="0"/>
              </a:rPr>
              <a:t>deshalb:</a:t>
            </a:r>
          </a:p>
          <a:p>
            <a:pPr lvl="1" eaLnBrk="1" hangingPunct="1">
              <a:buFontTx/>
              <a:buNone/>
            </a:pPr>
            <a:r>
              <a:rPr lang="de-CH" sz="1800">
                <a:ea typeface="ヒラギノ角ゴ Pro W3" charset="0"/>
                <a:cs typeface="ヒラギノ角ゴ Pro W3" charset="0"/>
              </a:rPr>
              <a:t>⇒</a:t>
            </a:r>
            <a:r>
              <a:rPr lang="de-CH" sz="1800">
                <a:ea typeface="Arial" charset="0"/>
                <a:cs typeface="Arial" charset="0"/>
              </a:rPr>
              <a:t> Angewiesen auf Waldgebiete mit viel Altholz und mehreren Schwarzspechthöhlen, einzelne Höhlenbäume reichen nicht</a:t>
            </a:r>
          </a:p>
          <a:p>
            <a:pPr lvl="1" eaLnBrk="1" hangingPunct="1">
              <a:buFontTx/>
              <a:buNone/>
            </a:pPr>
            <a:r>
              <a:rPr lang="de-CH" sz="1800">
                <a:ea typeface="ヒラギノ角ゴ Pro W3" charset="0"/>
                <a:cs typeface="ヒラギノ角ゴ Pro W3" charset="0"/>
              </a:rPr>
              <a:t>⇒</a:t>
            </a:r>
            <a:r>
              <a:rPr lang="de-CH" sz="1800">
                <a:ea typeface="Arial" charset="0"/>
                <a:cs typeface="Arial" charset="0"/>
              </a:rPr>
              <a:t> intakte Schwarzspechtterritorien bilden den Lebensraum des Raufusskauzes</a:t>
            </a:r>
            <a:endParaRPr lang="de-CH" sz="1600">
              <a:ea typeface="Arial" charset="0"/>
              <a:cs typeface="Arial" charset="0"/>
            </a:endParaRPr>
          </a:p>
        </p:txBody>
      </p:sp>
      <p:sp>
        <p:nvSpPr>
          <p:cNvPr id="126985" name="Text Box 9"/>
          <p:cNvSpPr txBox="1">
            <a:spLocks noChangeArrowheads="1"/>
          </p:cNvSpPr>
          <p:nvPr/>
        </p:nvSpPr>
        <p:spPr bwMode="auto">
          <a:xfrm rot="-5400000">
            <a:off x="8883651" y="6446837"/>
            <a:ext cx="4556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6979">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6979">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69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914400"/>
            <a:ext cx="8229600" cy="509588"/>
          </a:xfrm>
          <a:noFill/>
        </p:spPr>
        <p:txBody>
          <a:bodyPr/>
          <a:lstStyle/>
          <a:p>
            <a:pPr eaLnBrk="1" hangingPunct="1"/>
            <a:r>
              <a:rPr lang="de-CH">
                <a:cs typeface="Arial" charset="0"/>
              </a:rPr>
              <a:t>Fortpflanzung</a:t>
            </a:r>
          </a:p>
        </p:txBody>
      </p:sp>
      <p:sp>
        <p:nvSpPr>
          <p:cNvPr id="56323" name="Rectangle 3"/>
          <p:cNvSpPr>
            <a:spLocks noGrp="1" noChangeArrowheads="1"/>
          </p:cNvSpPr>
          <p:nvPr>
            <p:ph type="body" idx="1"/>
          </p:nvPr>
        </p:nvSpPr>
        <p:spPr>
          <a:xfrm>
            <a:off x="503238" y="1524000"/>
            <a:ext cx="5440362" cy="2971800"/>
          </a:xfrm>
          <a:noFill/>
        </p:spPr>
        <p:txBody>
          <a:bodyPr/>
          <a:lstStyle/>
          <a:p>
            <a:pPr eaLnBrk="1" hangingPunct="1">
              <a:buFontTx/>
              <a:buNone/>
            </a:pPr>
            <a:r>
              <a:rPr lang="de-CH">
                <a:cs typeface="Arial" charset="0"/>
              </a:rPr>
              <a:t>Balzverhalten</a:t>
            </a:r>
          </a:p>
          <a:p>
            <a:pPr eaLnBrk="1" hangingPunct="1">
              <a:buFontTx/>
              <a:buNone/>
            </a:pPr>
            <a:endParaRPr lang="de-CH" sz="2000">
              <a:cs typeface="Arial" charset="0"/>
            </a:endParaRPr>
          </a:p>
          <a:p>
            <a:pPr eaLnBrk="1" hangingPunct="1">
              <a:buFontTx/>
              <a:buNone/>
            </a:pPr>
            <a:endParaRPr lang="de-CH" sz="2000">
              <a:cs typeface="Arial" charset="0"/>
            </a:endParaRPr>
          </a:p>
          <a:p>
            <a:pPr eaLnBrk="1" hangingPunct="1">
              <a:buFontTx/>
              <a:buNone/>
            </a:pPr>
            <a:endParaRPr lang="de-CH" sz="2000">
              <a:cs typeface="Arial" charset="0"/>
            </a:endParaRPr>
          </a:p>
          <a:p>
            <a:pPr eaLnBrk="1" hangingPunct="1">
              <a:buFontTx/>
              <a:buNone/>
            </a:pPr>
            <a:endParaRPr lang="de-CH" sz="2000">
              <a:cs typeface="Arial" charset="0"/>
            </a:endParaRPr>
          </a:p>
          <a:p>
            <a:pPr eaLnBrk="1" hangingPunct="1">
              <a:buFontTx/>
              <a:buNone/>
            </a:pPr>
            <a:endParaRPr lang="de-CH" sz="2000">
              <a:cs typeface="Arial" charset="0"/>
            </a:endParaRPr>
          </a:p>
          <a:p>
            <a:pPr eaLnBrk="1" hangingPunct="1">
              <a:buFontTx/>
              <a:buNone/>
            </a:pPr>
            <a:endParaRPr lang="de-CH" sz="2000">
              <a:cs typeface="Arial" charset="0"/>
            </a:endParaRPr>
          </a:p>
          <a:p>
            <a:pPr eaLnBrk="1" hangingPunct="1">
              <a:buFontTx/>
              <a:buNone/>
            </a:pPr>
            <a:endParaRPr lang="de-CH" sz="2000">
              <a:cs typeface="Arial" charset="0"/>
            </a:endParaRPr>
          </a:p>
          <a:p>
            <a:pPr eaLnBrk="1" hangingPunct="1"/>
            <a:r>
              <a:rPr lang="de-CH" sz="2000">
                <a:cs typeface="Arial" charset="0"/>
              </a:rPr>
              <a:t>Tommeln</a:t>
            </a:r>
          </a:p>
          <a:p>
            <a:pPr eaLnBrk="1" hangingPunct="1"/>
            <a:r>
              <a:rPr lang="de-CH" sz="2000">
                <a:cs typeface="Arial" charset="0"/>
              </a:rPr>
              <a:t>Rufen „kwih-kwih-kwih</a:t>
            </a:r>
            <a:r>
              <a:rPr lang="ja-JP" altLang="de-CH" sz="2000">
                <a:cs typeface="Arial" charset="0"/>
              </a:rPr>
              <a:t>“</a:t>
            </a:r>
            <a:endParaRPr lang="de-CH" sz="2000">
              <a:cs typeface="Arial" charset="0"/>
            </a:endParaRPr>
          </a:p>
          <a:p>
            <a:pPr eaLnBrk="1" hangingPunct="1"/>
            <a:r>
              <a:rPr lang="de-CH" sz="2000">
                <a:cs typeface="Arial" charset="0"/>
              </a:rPr>
              <a:t>Höhlenzeigen</a:t>
            </a:r>
          </a:p>
          <a:p>
            <a:pPr eaLnBrk="1" hangingPunct="1"/>
            <a:r>
              <a:rPr lang="de-CH" sz="2000">
                <a:cs typeface="Arial" charset="0"/>
              </a:rPr>
              <a:t>Verstärkte Aggressivität und Territorialverhalten </a:t>
            </a:r>
          </a:p>
          <a:p>
            <a:pPr eaLnBrk="1" hangingPunct="1"/>
            <a:endParaRPr lang="de-CH" sz="2000">
              <a:cs typeface="Arial" charset="0"/>
            </a:endParaRPr>
          </a:p>
        </p:txBody>
      </p:sp>
      <p:pic>
        <p:nvPicPr>
          <p:cNvPr id="56330" name="Picture 10" descr="mo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722313"/>
            <a:ext cx="5754688" cy="4078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de-CH">
                <a:cs typeface="Arial" charset="0"/>
              </a:rPr>
              <a:t>Fortpflanzung</a:t>
            </a:r>
          </a:p>
        </p:txBody>
      </p:sp>
      <p:sp>
        <p:nvSpPr>
          <p:cNvPr id="139267" name="Rectangle 3"/>
          <p:cNvSpPr>
            <a:spLocks noGrp="1" noChangeArrowheads="1"/>
          </p:cNvSpPr>
          <p:nvPr>
            <p:ph type="body" idx="1"/>
          </p:nvPr>
        </p:nvSpPr>
        <p:spPr>
          <a:xfrm>
            <a:off x="468313" y="1628775"/>
            <a:ext cx="3798887" cy="4824413"/>
          </a:xfrm>
        </p:spPr>
        <p:txBody>
          <a:bodyPr/>
          <a:lstStyle/>
          <a:p>
            <a:pPr eaLnBrk="1" hangingPunct="1">
              <a:buFontTx/>
              <a:buNone/>
            </a:pPr>
            <a:r>
              <a:rPr lang="de-CH">
                <a:cs typeface="Arial" charset="0"/>
              </a:rPr>
              <a:t>Brutgeschäft</a:t>
            </a:r>
          </a:p>
          <a:p>
            <a:pPr eaLnBrk="1" hangingPunct="1"/>
            <a:r>
              <a:rPr lang="de-CH" sz="2000">
                <a:cs typeface="Arial" charset="0"/>
              </a:rPr>
              <a:t>Saisonal monogame Paare</a:t>
            </a:r>
          </a:p>
          <a:p>
            <a:pPr eaLnBrk="1" hangingPunct="1"/>
            <a:r>
              <a:rPr lang="de-CH" sz="2000">
                <a:cs typeface="Arial" charset="0"/>
              </a:rPr>
              <a:t>Gelege: 3-6 kugelrunde weisse Eier</a:t>
            </a:r>
          </a:p>
          <a:p>
            <a:pPr eaLnBrk="1" hangingPunct="1"/>
            <a:r>
              <a:rPr lang="de-CH" sz="2000">
                <a:cs typeface="Arial" charset="0"/>
              </a:rPr>
              <a:t>Zerstörte Gelege werden ersetzt</a:t>
            </a:r>
          </a:p>
          <a:p>
            <a:pPr eaLnBrk="1" hangingPunct="1"/>
            <a:r>
              <a:rPr lang="de-CH" sz="2000">
                <a:cs typeface="Arial" charset="0"/>
              </a:rPr>
              <a:t>Männchen und Weibchen teilen sich das Brüten</a:t>
            </a:r>
          </a:p>
          <a:p>
            <a:pPr eaLnBrk="1" hangingPunct="1"/>
            <a:r>
              <a:rPr lang="de-CH" sz="2000">
                <a:cs typeface="Arial" charset="0"/>
              </a:rPr>
              <a:t>Brutzeit: 12-14 Tage</a:t>
            </a:r>
          </a:p>
          <a:p>
            <a:pPr eaLnBrk="1" hangingPunct="1"/>
            <a:r>
              <a:rPr lang="de-CH" sz="2000">
                <a:cs typeface="Arial" charset="0"/>
              </a:rPr>
              <a:t>Bruterfolg: 3 selten 4 Nestlinge</a:t>
            </a:r>
          </a:p>
          <a:p>
            <a:pPr eaLnBrk="1" hangingPunct="1"/>
            <a:endParaRPr lang="de-CH">
              <a:cs typeface="Arial" charset="0"/>
            </a:endParaRPr>
          </a:p>
        </p:txBody>
      </p:sp>
      <p:pic>
        <p:nvPicPr>
          <p:cNvPr id="139273" name="Picture 9" descr="mo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954213"/>
            <a:ext cx="5181600" cy="3532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5" name="Picture 13" descr="rae-1100x160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85800"/>
            <a:ext cx="9144000" cy="5983288"/>
          </a:xfrm>
          <a:prstGeom prst="rect">
            <a:avLst/>
          </a:prstGeom>
          <a:noFill/>
          <a:extLst>
            <a:ext uri="{909E8E84-426E-40dd-AFC4-6F175D3DCCD1}">
              <a14:hiddenFill xmlns:a14="http://schemas.microsoft.com/office/drawing/2010/main">
                <a:solidFill>
                  <a:srgbClr val="FFFFFF"/>
                </a:solidFill>
              </a14:hiddenFill>
            </a:ext>
          </a:extLst>
        </p:spPr>
      </p:pic>
      <p:sp>
        <p:nvSpPr>
          <p:cNvPr id="59395" name="Rectangle 3"/>
          <p:cNvSpPr>
            <a:spLocks noGrp="1" noChangeArrowheads="1"/>
          </p:cNvSpPr>
          <p:nvPr>
            <p:ph type="body" idx="1"/>
          </p:nvPr>
        </p:nvSpPr>
        <p:spPr>
          <a:xfrm>
            <a:off x="0" y="5334000"/>
            <a:ext cx="4114800" cy="1295400"/>
          </a:xfrm>
          <a:solidFill>
            <a:srgbClr val="D9D9D9">
              <a:alpha val="64000"/>
            </a:srgbClr>
          </a:solidFill>
        </p:spPr>
        <p:txBody>
          <a:bodyPr/>
          <a:lstStyle/>
          <a:p>
            <a:pPr eaLnBrk="1" hangingPunct="1"/>
            <a:r>
              <a:rPr lang="de-CH" sz="1800">
                <a:solidFill>
                  <a:schemeClr val="tx1"/>
                </a:solidFill>
                <a:cs typeface="Arial" charset="0"/>
              </a:rPr>
              <a:t>Nestlinge nach ca. 4 Wochen flügge</a:t>
            </a:r>
          </a:p>
          <a:p>
            <a:pPr eaLnBrk="1" hangingPunct="1"/>
            <a:r>
              <a:rPr lang="de-CH" sz="1800">
                <a:solidFill>
                  <a:schemeClr val="tx1"/>
                </a:solidFill>
                <a:cs typeface="Arial" charset="0"/>
              </a:rPr>
              <a:t>Schwarzpechte verfüttern ihrem Nachwuchs ca. 150 000- 180 000 Insekten</a:t>
            </a:r>
            <a:r>
              <a:rPr lang="de-CH" sz="2000">
                <a:solidFill>
                  <a:schemeClr val="tx1"/>
                </a:solidFill>
                <a:cs typeface="Arial" charset="0"/>
              </a:rPr>
              <a:t> </a:t>
            </a:r>
          </a:p>
        </p:txBody>
      </p:sp>
      <p:sp>
        <p:nvSpPr>
          <p:cNvPr id="59394" name="Rectangle 2"/>
          <p:cNvSpPr>
            <a:spLocks noGrp="1" noChangeArrowheads="1"/>
          </p:cNvSpPr>
          <p:nvPr>
            <p:ph type="title"/>
          </p:nvPr>
        </p:nvSpPr>
        <p:spPr>
          <a:xfrm>
            <a:off x="228600" y="914400"/>
            <a:ext cx="2895600" cy="539750"/>
          </a:xfrm>
          <a:solidFill>
            <a:srgbClr val="D9D9D9">
              <a:alpha val="64000"/>
            </a:srgbClr>
          </a:solidFill>
        </p:spPr>
        <p:txBody>
          <a:bodyPr/>
          <a:lstStyle/>
          <a:p>
            <a:pPr eaLnBrk="1" hangingPunct="1"/>
            <a:r>
              <a:rPr lang="de-CH">
                <a:solidFill>
                  <a:schemeClr val="tx1"/>
                </a:solidFill>
                <a:cs typeface="Arial" charset="0"/>
              </a:rPr>
              <a:t>Fortpflanzung</a:t>
            </a:r>
            <a:endParaRPr lang="de-CH">
              <a:cs typeface="Arial" charset="0"/>
            </a:endParaRPr>
          </a:p>
        </p:txBody>
      </p:sp>
      <p:sp>
        <p:nvSpPr>
          <p:cNvPr id="59406" name="Text Box 14"/>
          <p:cNvSpPr txBox="1">
            <a:spLocks noChangeArrowheads="1"/>
          </p:cNvSpPr>
          <p:nvPr/>
        </p:nvSpPr>
        <p:spPr bwMode="auto">
          <a:xfrm rot="-5400000">
            <a:off x="8642350" y="6140450"/>
            <a:ext cx="9128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a:latin typeface="Abadi MT Condensed Light" charset="0"/>
              </a:rPr>
              <a:t>Alastair Rae</a:t>
            </a:r>
            <a:endParaRPr lang="de-DE"/>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2" name="Picture 10" descr="Sspecht neug dia 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9925"/>
            <a:ext cx="9144000" cy="6035675"/>
          </a:xfrm>
          <a:prstGeom prst="rect">
            <a:avLst/>
          </a:prstGeom>
          <a:noFill/>
          <a:extLst>
            <a:ext uri="{909E8E84-426E-40dd-AFC4-6F175D3DCCD1}">
              <a14:hiddenFill xmlns:a14="http://schemas.microsoft.com/office/drawing/2010/main">
                <a:solidFill>
                  <a:srgbClr val="FFFFFF"/>
                </a:solidFill>
              </a14:hiddenFill>
            </a:ext>
          </a:extLst>
        </p:spPr>
      </p:pic>
      <p:sp>
        <p:nvSpPr>
          <p:cNvPr id="79874" name="Rectangle 2"/>
          <p:cNvSpPr>
            <a:spLocks noGrp="1" noChangeArrowheads="1"/>
          </p:cNvSpPr>
          <p:nvPr>
            <p:ph type="title"/>
          </p:nvPr>
        </p:nvSpPr>
        <p:spPr>
          <a:xfrm>
            <a:off x="228600" y="908050"/>
            <a:ext cx="8229600" cy="509588"/>
          </a:xfrm>
          <a:noFill/>
        </p:spPr>
        <p:txBody>
          <a:bodyPr/>
          <a:lstStyle/>
          <a:p>
            <a:pPr eaLnBrk="1" hangingPunct="1"/>
            <a:r>
              <a:rPr lang="de-CH">
                <a:solidFill>
                  <a:schemeClr val="bg1"/>
                </a:solidFill>
                <a:cs typeface="Arial" charset="0"/>
              </a:rPr>
              <a:t>Schlüsselrolle im Wald</a:t>
            </a:r>
            <a:endParaRPr lang="de-CH">
              <a:cs typeface="Arial" charset="0"/>
            </a:endParaRPr>
          </a:p>
        </p:txBody>
      </p:sp>
      <p:sp>
        <p:nvSpPr>
          <p:cNvPr id="79875" name="Rectangle 3"/>
          <p:cNvSpPr>
            <a:spLocks noGrp="1" noChangeArrowheads="1"/>
          </p:cNvSpPr>
          <p:nvPr>
            <p:ph type="body" idx="1"/>
          </p:nvPr>
        </p:nvSpPr>
        <p:spPr>
          <a:xfrm>
            <a:off x="0" y="1676400"/>
            <a:ext cx="4343400" cy="4267200"/>
          </a:xfrm>
          <a:noFill/>
        </p:spPr>
        <p:txBody>
          <a:bodyPr/>
          <a:lstStyle/>
          <a:p>
            <a:pPr eaLnBrk="1" hangingPunct="1"/>
            <a:r>
              <a:rPr lang="de-CH" b="1">
                <a:solidFill>
                  <a:schemeClr val="bg1"/>
                </a:solidFill>
                <a:cs typeface="Arial" charset="0"/>
              </a:rPr>
              <a:t>Höhlenlieferant</a:t>
            </a:r>
            <a:r>
              <a:rPr lang="de-CH">
                <a:solidFill>
                  <a:schemeClr val="bg1"/>
                </a:solidFill>
                <a:cs typeface="Arial" charset="0"/>
              </a:rPr>
              <a:t> </a:t>
            </a:r>
          </a:p>
          <a:p>
            <a:pPr eaLnBrk="1" hangingPunct="1">
              <a:buFontTx/>
              <a:buNone/>
            </a:pPr>
            <a:r>
              <a:rPr lang="de-CH">
                <a:solidFill>
                  <a:schemeClr val="bg1"/>
                </a:solidFill>
                <a:ea typeface="ヒラギノ角ゴ Pro W3" charset="0"/>
                <a:cs typeface="ヒラギノ角ゴ Pro W3" charset="0"/>
              </a:rPr>
              <a:t>	⇒</a:t>
            </a:r>
            <a:r>
              <a:rPr lang="de-CH">
                <a:solidFill>
                  <a:schemeClr val="bg1"/>
                </a:solidFill>
                <a:cs typeface="Arial" charset="0"/>
              </a:rPr>
              <a:t> wichtig für Biodiversität</a:t>
            </a:r>
          </a:p>
          <a:p>
            <a:pPr eaLnBrk="1" hangingPunct="1">
              <a:lnSpc>
                <a:spcPct val="60000"/>
              </a:lnSpc>
            </a:pPr>
            <a:endParaRPr lang="de-CH">
              <a:solidFill>
                <a:schemeClr val="bg1"/>
              </a:solidFill>
              <a:cs typeface="Arial" charset="0"/>
            </a:endParaRPr>
          </a:p>
          <a:p>
            <a:pPr eaLnBrk="1" hangingPunct="1">
              <a:lnSpc>
                <a:spcPct val="60000"/>
              </a:lnSpc>
            </a:pPr>
            <a:endParaRPr lang="de-CH">
              <a:solidFill>
                <a:schemeClr val="bg1"/>
              </a:solidFill>
              <a:cs typeface="Arial" charset="0"/>
            </a:endParaRPr>
          </a:p>
          <a:p>
            <a:pPr eaLnBrk="1" hangingPunct="1"/>
            <a:r>
              <a:rPr lang="de-CH">
                <a:solidFill>
                  <a:schemeClr val="bg1"/>
                </a:solidFill>
                <a:cs typeface="Arial" charset="0"/>
              </a:rPr>
              <a:t>Spechte regulieren Bestand </a:t>
            </a:r>
          </a:p>
          <a:p>
            <a:pPr eaLnBrk="1" hangingPunct="1">
              <a:buFontTx/>
              <a:buNone/>
            </a:pPr>
            <a:r>
              <a:rPr lang="de-CH">
                <a:solidFill>
                  <a:schemeClr val="bg1"/>
                </a:solidFill>
                <a:cs typeface="Arial" charset="0"/>
              </a:rPr>
              <a:t>	holzbewohnender Insekten  </a:t>
            </a:r>
          </a:p>
          <a:p>
            <a:pPr eaLnBrk="1" hangingPunct="1">
              <a:buFontTx/>
              <a:buNone/>
            </a:pPr>
            <a:r>
              <a:rPr lang="de-CH">
                <a:solidFill>
                  <a:schemeClr val="bg1"/>
                </a:solidFill>
                <a:cs typeface="Arial" charset="0"/>
              </a:rPr>
              <a:t>	</a:t>
            </a:r>
            <a:r>
              <a:rPr lang="de-CH">
                <a:solidFill>
                  <a:schemeClr val="bg1"/>
                </a:solidFill>
                <a:ea typeface="ヒラギノ角ゴ Pro W3" charset="0"/>
                <a:cs typeface="ヒラギノ角ゴ Pro W3" charset="0"/>
              </a:rPr>
              <a:t>⇒ Gesundheit des Waldes</a:t>
            </a:r>
          </a:p>
          <a:p>
            <a:pPr eaLnBrk="1" hangingPunct="1">
              <a:buFontTx/>
              <a:buNone/>
            </a:pPr>
            <a:endParaRPr lang="de-CH">
              <a:solidFill>
                <a:schemeClr val="bg1"/>
              </a:solidFill>
              <a:cs typeface="Arial" charset="0"/>
            </a:endParaRPr>
          </a:p>
          <a:p>
            <a:pPr eaLnBrk="1" hangingPunct="1"/>
            <a:r>
              <a:rPr lang="de-CH">
                <a:solidFill>
                  <a:schemeClr val="bg1"/>
                </a:solidFill>
                <a:cs typeface="Arial" charset="0"/>
              </a:rPr>
              <a:t>Zerkleinern von Totholz </a:t>
            </a:r>
          </a:p>
          <a:p>
            <a:pPr eaLnBrk="1" hangingPunct="1">
              <a:buFontTx/>
              <a:buNone/>
            </a:pPr>
            <a:r>
              <a:rPr lang="de-CH">
                <a:solidFill>
                  <a:schemeClr val="bg1"/>
                </a:solidFill>
                <a:ea typeface="ヒラギノ角ゴ Pro W3" charset="0"/>
                <a:cs typeface="ヒラギノ角ゴ Pro W3" charset="0"/>
              </a:rPr>
              <a:t> 	⇒</a:t>
            </a:r>
            <a:r>
              <a:rPr lang="de-CH">
                <a:solidFill>
                  <a:schemeClr val="bg1"/>
                </a:solidFill>
                <a:cs typeface="Arial" charset="0"/>
              </a:rPr>
              <a:t> Regeneration des Waldes</a:t>
            </a:r>
            <a:endParaRPr lang="de-CH">
              <a:solidFill>
                <a:schemeClr val="tx1"/>
              </a:solidFill>
              <a:cs typeface="Arial" charset="0"/>
            </a:endParaRPr>
          </a:p>
          <a:p>
            <a:pPr eaLnBrk="1" hangingPunct="1"/>
            <a:endParaRPr lang="de-CH">
              <a:cs typeface="Arial" charset="0"/>
            </a:endParaRPr>
          </a:p>
          <a:p>
            <a:pPr eaLnBrk="1" hangingPunct="1"/>
            <a:endParaRPr lang="de-CH">
              <a:cs typeface="Arial" charset="0"/>
            </a:endParaRPr>
          </a:p>
        </p:txBody>
      </p:sp>
      <p:sp>
        <p:nvSpPr>
          <p:cNvPr id="79881" name="Text Box 9"/>
          <p:cNvSpPr txBox="1">
            <a:spLocks noChangeArrowheads="1"/>
          </p:cNvSpPr>
          <p:nvPr/>
        </p:nvSpPr>
        <p:spPr bwMode="auto">
          <a:xfrm rot="-5400000">
            <a:off x="8313738" y="5875338"/>
            <a:ext cx="159861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87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87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875">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875">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8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52400" y="908050"/>
            <a:ext cx="8229600" cy="509588"/>
          </a:xfrm>
        </p:spPr>
        <p:txBody>
          <a:bodyPr/>
          <a:lstStyle/>
          <a:p>
            <a:r>
              <a:rPr lang="de-CH">
                <a:cs typeface="Arial" charset="0"/>
              </a:rPr>
              <a:t>Gefährdung</a:t>
            </a:r>
          </a:p>
        </p:txBody>
      </p:sp>
      <p:sp>
        <p:nvSpPr>
          <p:cNvPr id="145411" name="Rectangle 3"/>
          <p:cNvSpPr>
            <a:spLocks noGrp="1" noChangeArrowheads="1"/>
          </p:cNvSpPr>
          <p:nvPr>
            <p:ph type="body" idx="1"/>
          </p:nvPr>
        </p:nvSpPr>
        <p:spPr>
          <a:xfrm>
            <a:off x="152400" y="1576388"/>
            <a:ext cx="8229600" cy="4824412"/>
          </a:xfrm>
        </p:spPr>
        <p:txBody>
          <a:bodyPr wrap="none"/>
          <a:lstStyle/>
          <a:p>
            <a:pPr eaLnBrk="1" hangingPunct="1">
              <a:spcBef>
                <a:spcPct val="0"/>
              </a:spcBef>
              <a:buFontTx/>
              <a:buNone/>
            </a:pPr>
            <a:r>
              <a:rPr lang="de-CH">
                <a:cs typeface="Arial" charset="0"/>
              </a:rPr>
              <a:t>intensive Bewirtschaftung des Waldes gefährdet den </a:t>
            </a:r>
          </a:p>
          <a:p>
            <a:pPr eaLnBrk="1" hangingPunct="1">
              <a:spcBef>
                <a:spcPct val="0"/>
              </a:spcBef>
              <a:buFontTx/>
              <a:buNone/>
            </a:pPr>
            <a:r>
              <a:rPr lang="de-CH">
                <a:cs typeface="Arial" charset="0"/>
              </a:rPr>
              <a:t>Lebensraum des Schwarzspechtes</a:t>
            </a:r>
          </a:p>
          <a:p>
            <a:pPr eaLnBrk="1" hangingPunct="1"/>
            <a:endParaRPr lang="de-CH">
              <a:cs typeface="Arial" charset="0"/>
            </a:endParaRPr>
          </a:p>
          <a:p>
            <a:pPr eaLnBrk="1" hangingPunct="1"/>
            <a:endParaRPr lang="de-CH">
              <a:cs typeface="Arial" charset="0"/>
            </a:endParaRPr>
          </a:p>
          <a:p>
            <a:pPr eaLnBrk="1" hangingPunct="1"/>
            <a:r>
              <a:rPr lang="de-CH" sz="2000">
                <a:cs typeface="Arial" charset="0"/>
              </a:rPr>
              <a:t>Fällen von dicken alten Bäumen</a:t>
            </a:r>
          </a:p>
          <a:p>
            <a:pPr eaLnBrk="1" hangingPunct="1"/>
            <a:r>
              <a:rPr lang="de-CH" sz="2000">
                <a:cs typeface="Arial" charset="0"/>
              </a:rPr>
              <a:t>unabsichtliches Fällen von </a:t>
            </a:r>
          </a:p>
          <a:p>
            <a:pPr eaLnBrk="1" hangingPunct="1">
              <a:buFontTx/>
              <a:buNone/>
            </a:pPr>
            <a:r>
              <a:rPr lang="de-CH" sz="2000">
                <a:cs typeface="Arial" charset="0"/>
              </a:rPr>
              <a:t>	Höhlenbäumen</a:t>
            </a:r>
          </a:p>
          <a:p>
            <a:pPr eaLnBrk="1" hangingPunct="1"/>
            <a:r>
              <a:rPr lang="de-CH" sz="2000">
                <a:cs typeface="Arial" charset="0"/>
              </a:rPr>
              <a:t>Entfernung von Totholz </a:t>
            </a:r>
          </a:p>
          <a:p>
            <a:pPr eaLnBrk="1" hangingPunct="1">
              <a:buFontTx/>
              <a:buNone/>
            </a:pPr>
            <a:r>
              <a:rPr lang="de-CH" sz="2000">
                <a:cs typeface="Arial" charset="0"/>
              </a:rPr>
              <a:t>	(Nahrungsgrundlage)</a:t>
            </a:r>
            <a:endParaRPr lang="de-CH">
              <a:cs typeface="Arial" charset="0"/>
            </a:endParaRPr>
          </a:p>
        </p:txBody>
      </p:sp>
      <p:sp>
        <p:nvSpPr>
          <p:cNvPr id="145414" name="Text Box 6"/>
          <p:cNvSpPr txBox="1">
            <a:spLocks noChangeArrowheads="1"/>
          </p:cNvSpPr>
          <p:nvPr/>
        </p:nvSpPr>
        <p:spPr bwMode="auto">
          <a:xfrm rot="-5400000">
            <a:off x="4063206" y="5787232"/>
            <a:ext cx="5111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pic>
        <p:nvPicPr>
          <p:cNvPr id="145415" name="Picture 7" descr="DSC03220b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3850" y="2590800"/>
            <a:ext cx="5010150" cy="3571875"/>
          </a:xfrm>
          <a:prstGeom prst="rect">
            <a:avLst/>
          </a:prstGeom>
          <a:noFill/>
          <a:extLst>
            <a:ext uri="{909E8E84-426E-40dd-AFC4-6F175D3DCCD1}">
              <a14:hiddenFill xmlns:a14="http://schemas.microsoft.com/office/drawing/2010/main">
                <a:solidFill>
                  <a:srgbClr val="FFFFFF"/>
                </a:solidFill>
              </a14:hiddenFill>
            </a:ext>
          </a:extLst>
        </p:spPr>
      </p:pic>
      <p:sp>
        <p:nvSpPr>
          <p:cNvPr id="145416" name="Line 8"/>
          <p:cNvSpPr>
            <a:spLocks noChangeShapeType="1"/>
          </p:cNvSpPr>
          <p:nvPr/>
        </p:nvSpPr>
        <p:spPr bwMode="auto">
          <a:xfrm flipH="1">
            <a:off x="5791200" y="2819400"/>
            <a:ext cx="228600" cy="533400"/>
          </a:xfrm>
          <a:prstGeom prst="line">
            <a:avLst/>
          </a:prstGeom>
          <a:noFill/>
          <a:ln w="38100">
            <a:solidFill>
              <a:srgbClr val="DE17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5416"/>
                                        </p:tgtEl>
                                        <p:attrNameLst>
                                          <p:attrName>style.visibility</p:attrName>
                                        </p:attrNameLst>
                                      </p:cBhvr>
                                      <p:to>
                                        <p:strVal val="visible"/>
                                      </p:to>
                                    </p:set>
                                    <p:animEffect transition="in" filter="strips(downLeft)">
                                      <p:cBhvr>
                                        <p:cTn id="7" dur="500"/>
                                        <p:tgtEl>
                                          <p:spTgt spid="145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descr="DSC_247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762000"/>
            <a:ext cx="8763000" cy="5729288"/>
          </a:xfrm>
          <a:prstGeom prst="rect">
            <a:avLst/>
          </a:prstGeom>
          <a:noFill/>
          <a:extLst>
            <a:ext uri="{909E8E84-426E-40dd-AFC4-6F175D3DCCD1}">
              <a14:hiddenFill xmlns:a14="http://schemas.microsoft.com/office/drawing/2010/main">
                <a:solidFill>
                  <a:srgbClr val="FFFFFF"/>
                </a:solidFill>
              </a14:hiddenFill>
            </a:ext>
          </a:extLst>
        </p:spPr>
      </p:pic>
      <p:sp>
        <p:nvSpPr>
          <p:cNvPr id="83970" name="Rectangle 2"/>
          <p:cNvSpPr>
            <a:spLocks noGrp="1" noChangeArrowheads="1"/>
          </p:cNvSpPr>
          <p:nvPr>
            <p:ph type="title"/>
          </p:nvPr>
        </p:nvSpPr>
        <p:spPr>
          <a:xfrm>
            <a:off x="228600" y="1066800"/>
            <a:ext cx="8229600" cy="509588"/>
          </a:xfrm>
          <a:noFill/>
        </p:spPr>
        <p:txBody>
          <a:bodyPr/>
          <a:lstStyle/>
          <a:p>
            <a:pPr eaLnBrk="1" hangingPunct="1"/>
            <a:r>
              <a:rPr lang="de-CH" sz="2400">
                <a:solidFill>
                  <a:schemeClr val="bg1"/>
                </a:solidFill>
                <a:cs typeface="Arial" charset="0"/>
              </a:rPr>
              <a:t>Gefährdung</a:t>
            </a:r>
            <a:endParaRPr lang="de-CH">
              <a:cs typeface="Arial" charset="0"/>
            </a:endParaRPr>
          </a:p>
        </p:txBody>
      </p:sp>
      <p:sp>
        <p:nvSpPr>
          <p:cNvPr id="83971" name="Rectangle 3"/>
          <p:cNvSpPr>
            <a:spLocks noGrp="1" noChangeArrowheads="1"/>
          </p:cNvSpPr>
          <p:nvPr>
            <p:ph type="body" idx="1"/>
          </p:nvPr>
        </p:nvSpPr>
        <p:spPr>
          <a:xfrm>
            <a:off x="304800" y="3962400"/>
            <a:ext cx="8294688" cy="2362200"/>
          </a:xfrm>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buFontTx/>
              <a:buNone/>
            </a:pPr>
            <a:r>
              <a:rPr lang="de-CH">
                <a:solidFill>
                  <a:schemeClr val="bg1"/>
                </a:solidFill>
                <a:cs typeface="Arial" charset="0"/>
              </a:rPr>
              <a:t>Der </a:t>
            </a:r>
            <a:r>
              <a:rPr lang="de-CH" b="1">
                <a:solidFill>
                  <a:schemeClr val="bg1"/>
                </a:solidFill>
                <a:cs typeface="Arial" charset="0"/>
              </a:rPr>
              <a:t>Lebensraum des Schwarzspechtes ist bedroht:</a:t>
            </a:r>
            <a:endParaRPr lang="de-CH">
              <a:solidFill>
                <a:schemeClr val="bg1"/>
              </a:solidFill>
              <a:cs typeface="Arial" charset="0"/>
            </a:endParaRPr>
          </a:p>
          <a:p>
            <a:pPr eaLnBrk="1" hangingPunct="1">
              <a:buFontTx/>
              <a:buNone/>
            </a:pPr>
            <a:r>
              <a:rPr lang="de-CH">
                <a:solidFill>
                  <a:schemeClr val="bg1"/>
                </a:solidFill>
                <a:cs typeface="Arial" charset="0"/>
              </a:rPr>
              <a:t>	ohne geeignete dicke Bäume, keine Schwarzspechthöhlen</a:t>
            </a:r>
          </a:p>
          <a:p>
            <a:pPr eaLnBrk="1" hangingPunct="1">
              <a:buFontTx/>
              <a:buNone/>
            </a:pPr>
            <a:r>
              <a:rPr lang="de-CH">
                <a:solidFill>
                  <a:schemeClr val="bg1"/>
                </a:solidFill>
                <a:cs typeface="Arial" charset="0"/>
              </a:rPr>
              <a:t>		ohne Totholz keine Nahrungsgrundlage</a:t>
            </a:r>
          </a:p>
          <a:p>
            <a:pPr eaLnBrk="1" hangingPunct="1">
              <a:buFontTx/>
              <a:buNone/>
            </a:pPr>
            <a:r>
              <a:rPr lang="de-CH">
                <a:solidFill>
                  <a:schemeClr val="bg1"/>
                </a:solidFill>
                <a:cs typeface="Arial" charset="0"/>
              </a:rPr>
              <a:t>			zahlreiche Tierarten sind davon betroffen</a:t>
            </a:r>
          </a:p>
          <a:p>
            <a:pPr eaLnBrk="1" hangingPunct="1">
              <a:buFontTx/>
              <a:buNone/>
            </a:pPr>
            <a:r>
              <a:rPr lang="de-CH" sz="2800">
                <a:solidFill>
                  <a:schemeClr val="bg1"/>
                </a:solidFill>
                <a:ea typeface="ヒラギノ角ゴ Pro W3" charset="0"/>
                <a:cs typeface="ヒラギノ角ゴ Pro W3" charset="0"/>
              </a:rPr>
              <a:t>			   </a:t>
            </a:r>
            <a:r>
              <a:rPr lang="de-CH" b="1">
                <a:solidFill>
                  <a:srgbClr val="DE1701"/>
                </a:solidFill>
                <a:effectLst>
                  <a:outerShdw blurRad="38100" dist="38100" dir="2700000" algn="tl">
                    <a:srgbClr val="DDDDDD"/>
                  </a:outerShdw>
                </a:effectLst>
                <a:ea typeface="ヒラギノ角ゴ Pro W3" charset="0"/>
                <a:cs typeface="ヒラギノ角ゴ Pro W3" charset="0"/>
              </a:rPr>
              <a:t>⇒</a:t>
            </a:r>
            <a:r>
              <a:rPr lang="de-CH" b="1">
                <a:solidFill>
                  <a:srgbClr val="DE1701"/>
                </a:solidFill>
                <a:effectLst>
                  <a:outerShdw blurRad="38100" dist="38100" dir="2700000" algn="tl">
                    <a:srgbClr val="DDDDDD"/>
                  </a:outerShdw>
                </a:effectLst>
                <a:cs typeface="Arial" charset="0"/>
              </a:rPr>
              <a:t> Gefährdung der Biodiversität im Wald</a:t>
            </a:r>
            <a:endParaRPr lang="de-CH">
              <a:solidFill>
                <a:srgbClr val="DE1701"/>
              </a:solidFill>
              <a:cs typeface="Arial" charset="0"/>
            </a:endParaRPr>
          </a:p>
          <a:p>
            <a:pPr eaLnBrk="1" hangingPunct="1">
              <a:buFontTx/>
              <a:buNone/>
            </a:pPr>
            <a:endParaRPr lang="de-CH">
              <a:solidFill>
                <a:srgbClr val="DE1701"/>
              </a:solidFill>
              <a:cs typeface="Arial" charset="0"/>
            </a:endParaRPr>
          </a:p>
          <a:p>
            <a:pPr eaLnBrk="1" hangingPunct="1">
              <a:buFontTx/>
              <a:buNone/>
            </a:pPr>
            <a:endParaRPr lang="de-CH">
              <a:solidFill>
                <a:schemeClr val="tx1"/>
              </a:solidFill>
              <a:cs typeface="Arial" charset="0"/>
            </a:endParaRPr>
          </a:p>
        </p:txBody>
      </p:sp>
      <p:sp>
        <p:nvSpPr>
          <p:cNvPr id="83974" name="Text Box 6"/>
          <p:cNvSpPr txBox="1">
            <a:spLocks noChangeArrowheads="1"/>
          </p:cNvSpPr>
          <p:nvPr/>
        </p:nvSpPr>
        <p:spPr bwMode="auto">
          <a:xfrm rot="-5400000">
            <a:off x="-433387" y="5614988"/>
            <a:ext cx="159861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pic>
        <p:nvPicPr>
          <p:cNvPr id="83975"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33800" y="1447800"/>
            <a:ext cx="106363"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anim calcmode="lin" valueType="num">
                                      <p:cBhvr additive="base">
                                        <p:cTn id="7" dur="500" fill="hold"/>
                                        <p:tgtEl>
                                          <p:spTgt spid="8397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3971">
                                            <p:txEl>
                                              <p:pRg st="2" end="2"/>
                                            </p:txEl>
                                          </p:spTgt>
                                        </p:tgtEl>
                                        <p:attrNameLst>
                                          <p:attrName>style.visibility</p:attrName>
                                        </p:attrNameLst>
                                      </p:cBhvr>
                                      <p:to>
                                        <p:strVal val="visible"/>
                                      </p:to>
                                    </p:set>
                                    <p:anim calcmode="lin" valueType="num">
                                      <p:cBhvr additive="base">
                                        <p:cTn id="13" dur="500" fill="hold"/>
                                        <p:tgtEl>
                                          <p:spTgt spid="839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39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anim calcmode="lin" valueType="num">
                                      <p:cBhvr additive="base">
                                        <p:cTn id="19" dur="500" fill="hold"/>
                                        <p:tgtEl>
                                          <p:spTgt spid="8397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39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3971">
                                            <p:txEl>
                                              <p:pRg st="4" end="4"/>
                                            </p:txEl>
                                          </p:spTgt>
                                        </p:tgtEl>
                                        <p:attrNameLst>
                                          <p:attrName>style.visibility</p:attrName>
                                        </p:attrNameLst>
                                      </p:cBhvr>
                                      <p:to>
                                        <p:strVal val="visible"/>
                                      </p:to>
                                    </p:set>
                                    <p:anim calcmode="lin" valueType="num">
                                      <p:cBhvr additive="base">
                                        <p:cTn id="25" dur="500" fill="hold"/>
                                        <p:tgtEl>
                                          <p:spTgt spid="8397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39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de-CH">
                <a:cs typeface="Arial" charset="0"/>
              </a:rPr>
              <a:t>Vogel des Jahres 2011</a:t>
            </a:r>
          </a:p>
        </p:txBody>
      </p:sp>
      <p:sp>
        <p:nvSpPr>
          <p:cNvPr id="146435" name="Rectangle 3"/>
          <p:cNvSpPr>
            <a:spLocks noGrp="1" noChangeArrowheads="1"/>
          </p:cNvSpPr>
          <p:nvPr>
            <p:ph type="body" idx="1"/>
          </p:nvPr>
        </p:nvSpPr>
        <p:spPr>
          <a:xfrm>
            <a:off x="228600" y="1600200"/>
            <a:ext cx="8229600" cy="4824413"/>
          </a:xfrm>
        </p:spPr>
        <p:txBody>
          <a:bodyPr/>
          <a:lstStyle/>
          <a:p>
            <a:pPr eaLnBrk="1" hangingPunct="1"/>
            <a:r>
              <a:rPr lang="de-CH" altLang="ja-JP">
                <a:cs typeface="Arial" charset="0"/>
              </a:rPr>
              <a:t>Als Höhlenlieferant ist der Schwarzspecht ein Türöffner für rund 60 andere Arten im Wald.</a:t>
            </a:r>
          </a:p>
          <a:p>
            <a:endParaRPr lang="de-CH">
              <a:cs typeface="Arial" charset="0"/>
            </a:endParaRPr>
          </a:p>
        </p:txBody>
      </p:sp>
      <p:pic>
        <p:nvPicPr>
          <p:cNvPr id="146440" name="Picture 8" descr="IMG_5007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2895600"/>
            <a:ext cx="5334000" cy="3557588"/>
          </a:xfrm>
          <a:prstGeom prst="rect">
            <a:avLst/>
          </a:prstGeom>
          <a:noFill/>
          <a:extLst>
            <a:ext uri="{909E8E84-426E-40dd-AFC4-6F175D3DCCD1}">
              <a14:hiddenFill xmlns:a14="http://schemas.microsoft.com/office/drawing/2010/main">
                <a:solidFill>
                  <a:srgbClr val="FFFFFF"/>
                </a:solidFill>
              </a14:hiddenFill>
            </a:ext>
          </a:extLst>
        </p:spPr>
      </p:pic>
      <p:sp>
        <p:nvSpPr>
          <p:cNvPr id="146439" name="Text Box 7"/>
          <p:cNvSpPr txBox="1">
            <a:spLocks noChangeArrowheads="1"/>
          </p:cNvSpPr>
          <p:nvPr/>
        </p:nvSpPr>
        <p:spPr bwMode="auto">
          <a:xfrm rot="-5400000">
            <a:off x="8298657" y="2902743"/>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800" dirty="0">
                <a:latin typeface="Abadi MT Condensed Light" charset="0"/>
              </a:rPr>
              <a:t>SVS</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8" name="Picture 10" descr="DSC03195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143000"/>
            <a:ext cx="3898900" cy="5200650"/>
          </a:xfrm>
          <a:prstGeom prst="rect">
            <a:avLst/>
          </a:prstGeom>
          <a:noFill/>
          <a:extLst>
            <a:ext uri="{909E8E84-426E-40dd-AFC4-6F175D3DCCD1}">
              <a14:hiddenFill xmlns:a14="http://schemas.microsoft.com/office/drawing/2010/main">
                <a:solidFill>
                  <a:srgbClr val="FFFFFF"/>
                </a:solidFill>
              </a14:hiddenFill>
            </a:ext>
          </a:extLst>
        </p:spPr>
      </p:pic>
      <p:sp>
        <p:nvSpPr>
          <p:cNvPr id="130050" name="Rectangle 2"/>
          <p:cNvSpPr>
            <a:spLocks noGrp="1" noChangeArrowheads="1"/>
          </p:cNvSpPr>
          <p:nvPr>
            <p:ph type="title"/>
          </p:nvPr>
        </p:nvSpPr>
        <p:spPr>
          <a:xfrm>
            <a:off x="381000" y="908050"/>
            <a:ext cx="8229600" cy="509588"/>
          </a:xfrm>
        </p:spPr>
        <p:txBody>
          <a:bodyPr/>
          <a:lstStyle/>
          <a:p>
            <a:r>
              <a:rPr lang="de-CH">
                <a:cs typeface="Arial" charset="0"/>
              </a:rPr>
              <a:t>Schutzmassnahmen</a:t>
            </a:r>
          </a:p>
        </p:txBody>
      </p:sp>
      <p:sp>
        <p:nvSpPr>
          <p:cNvPr id="130051" name="Rectangle 3"/>
          <p:cNvSpPr>
            <a:spLocks noGrp="1" noChangeArrowheads="1"/>
          </p:cNvSpPr>
          <p:nvPr>
            <p:ph type="body" sz="half" idx="1"/>
          </p:nvPr>
        </p:nvSpPr>
        <p:spPr>
          <a:xfrm>
            <a:off x="381000" y="1524000"/>
            <a:ext cx="4038600" cy="4824413"/>
          </a:xfrm>
        </p:spPr>
        <p:txBody>
          <a:bodyPr/>
          <a:lstStyle/>
          <a:p>
            <a:pPr>
              <a:buFontTx/>
              <a:buNone/>
            </a:pPr>
            <a:r>
              <a:rPr lang="de-CH" sz="2000">
                <a:cs typeface="Arial" charset="0"/>
              </a:rPr>
              <a:t>Höhlenbäume schützen!</a:t>
            </a:r>
          </a:p>
          <a:p>
            <a:pPr>
              <a:lnSpc>
                <a:spcPct val="60000"/>
              </a:lnSpc>
              <a:buFontTx/>
              <a:buNone/>
            </a:pPr>
            <a:endParaRPr lang="de-CH" sz="2000">
              <a:cs typeface="Arial" charset="0"/>
            </a:endParaRPr>
          </a:p>
          <a:p>
            <a:r>
              <a:rPr lang="de-CH" sz="2000">
                <a:cs typeface="Arial" charset="0"/>
              </a:rPr>
              <a:t>Höhlenbaum ausfindig machen:</a:t>
            </a:r>
          </a:p>
          <a:p>
            <a:pPr>
              <a:buFontTx/>
              <a:buNone/>
            </a:pPr>
            <a:r>
              <a:rPr lang="de-CH" sz="2000">
                <a:ea typeface="ヒラギノ角ゴ Pro W3" charset="0"/>
                <a:cs typeface="ヒラギノ角ゴ Pro W3" charset="0"/>
              </a:rPr>
              <a:t>⇒</a:t>
            </a:r>
            <a:r>
              <a:rPr lang="de-CH" sz="2000">
                <a:cs typeface="Arial" charset="0"/>
              </a:rPr>
              <a:t> Alte, gerade Bäume, Bäume mit Kronenbruch und abgestorbenen Baumteilen genau anschauen</a:t>
            </a:r>
          </a:p>
          <a:p>
            <a:r>
              <a:rPr lang="de-CH" sz="2000">
                <a:cs typeface="Arial" charset="0"/>
              </a:rPr>
              <a:t>Schwarzspechthöhle bestimmen (auch noch nicht fertiggebaute Höhlen gelten als Höhlen!)</a:t>
            </a:r>
          </a:p>
          <a:p>
            <a:r>
              <a:rPr lang="de-CH" sz="2000">
                <a:cs typeface="Arial" charset="0"/>
              </a:rPr>
              <a:t>Markierung anbringen nur in Absprache mit dem Förster</a:t>
            </a:r>
          </a:p>
        </p:txBody>
      </p:sp>
      <p:sp>
        <p:nvSpPr>
          <p:cNvPr id="130054" name="Rectangle 6"/>
          <p:cNvSpPr>
            <a:spLocks noChangeArrowheads="1"/>
          </p:cNvSpPr>
          <p:nvPr/>
        </p:nvSpPr>
        <p:spPr bwMode="auto">
          <a:xfrm>
            <a:off x="8467725" y="4140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grpSp>
        <p:nvGrpSpPr>
          <p:cNvPr id="130059" name="Group 11"/>
          <p:cNvGrpSpPr>
            <a:grpSpLocks/>
          </p:cNvGrpSpPr>
          <p:nvPr/>
        </p:nvGrpSpPr>
        <p:grpSpPr bwMode="auto">
          <a:xfrm>
            <a:off x="7162800" y="914400"/>
            <a:ext cx="1778000" cy="1104900"/>
            <a:chOff x="4512" y="576"/>
            <a:chExt cx="1120" cy="696"/>
          </a:xfrm>
        </p:grpSpPr>
        <p:pic>
          <p:nvPicPr>
            <p:cNvPr id="130055" name="Picture 7" descr="ausschnitt DSC0319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4868" y="508"/>
              <a:ext cx="696" cy="832"/>
            </a:xfrm>
            <a:prstGeom prst="rect">
              <a:avLst/>
            </a:prstGeom>
            <a:noFill/>
            <a:extLst>
              <a:ext uri="{909E8E84-426E-40dd-AFC4-6F175D3DCCD1}">
                <a14:hiddenFill xmlns:a14="http://schemas.microsoft.com/office/drawing/2010/main">
                  <a:solidFill>
                    <a:srgbClr val="FFFFFF"/>
                  </a:solidFill>
                </a14:hiddenFill>
              </a:ext>
            </a:extLst>
          </p:spPr>
        </p:pic>
        <p:sp>
          <p:nvSpPr>
            <p:cNvPr id="130056" name="Line 8"/>
            <p:cNvSpPr>
              <a:spLocks noChangeShapeType="1"/>
            </p:cNvSpPr>
            <p:nvPr/>
          </p:nvSpPr>
          <p:spPr bwMode="auto">
            <a:xfrm flipH="1" flipV="1">
              <a:off x="4512" y="864"/>
              <a:ext cx="240" cy="48"/>
            </a:xfrm>
            <a:prstGeom prst="line">
              <a:avLst/>
            </a:prstGeom>
            <a:noFill/>
            <a:ln w="38100">
              <a:solidFill>
                <a:srgbClr val="DE17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grpSp>
      <p:sp>
        <p:nvSpPr>
          <p:cNvPr id="130057" name="Text Box 9"/>
          <p:cNvSpPr txBox="1">
            <a:spLocks noChangeArrowheads="1"/>
          </p:cNvSpPr>
          <p:nvPr/>
        </p:nvSpPr>
        <p:spPr bwMode="auto">
          <a:xfrm rot="-5400000">
            <a:off x="3956050" y="5492750"/>
            <a:ext cx="15986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t>SVS</a:t>
            </a:r>
            <a:endParaRPr lang="de-DE"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0059"/>
                                        </p:tgtEl>
                                        <p:attrNameLst>
                                          <p:attrName>style.visibility</p:attrName>
                                        </p:attrNameLst>
                                      </p:cBhvr>
                                      <p:to>
                                        <p:strVal val="visible"/>
                                      </p:to>
                                    </p:set>
                                    <p:animEffect transition="in" filter="strips(downLeft)">
                                      <p:cBhvr>
                                        <p:cTn id="7" dur="500"/>
                                        <p:tgtEl>
                                          <p:spTgt spid="130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3" name="Rectangle 7"/>
          <p:cNvSpPr>
            <a:spLocks noChangeArrowheads="1"/>
          </p:cNvSpPr>
          <p:nvPr/>
        </p:nvSpPr>
        <p:spPr bwMode="auto">
          <a:xfrm>
            <a:off x="533400" y="1600200"/>
            <a:ext cx="8305800" cy="4191000"/>
          </a:xfrm>
          <a:prstGeom prst="rect">
            <a:avLst/>
          </a:prstGeom>
          <a:solidFill>
            <a:srgbClr val="ED977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de-DE"/>
          </a:p>
        </p:txBody>
      </p:sp>
      <p:sp>
        <p:nvSpPr>
          <p:cNvPr id="137218" name="Rectangle 2"/>
          <p:cNvSpPr>
            <a:spLocks noGrp="1" noChangeArrowheads="1"/>
          </p:cNvSpPr>
          <p:nvPr>
            <p:ph type="title"/>
          </p:nvPr>
        </p:nvSpPr>
        <p:spPr/>
        <p:txBody>
          <a:bodyPr/>
          <a:lstStyle/>
          <a:p>
            <a:r>
              <a:rPr lang="de-CH">
                <a:cs typeface="Arial" charset="0"/>
              </a:rPr>
              <a:t>Tipps zum Auffinden von Höhlenbäumen</a:t>
            </a:r>
          </a:p>
        </p:txBody>
      </p:sp>
      <p:sp>
        <p:nvSpPr>
          <p:cNvPr id="137220" name="Rectangle 4"/>
          <p:cNvSpPr>
            <a:spLocks noChangeArrowheads="1"/>
          </p:cNvSpPr>
          <p:nvPr/>
        </p:nvSpPr>
        <p:spPr bwMode="auto">
          <a:xfrm>
            <a:off x="4724400" y="1447800"/>
            <a:ext cx="4114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de-CH" sz="2400">
              <a:solidFill>
                <a:srgbClr val="456B8F"/>
              </a:solidFill>
              <a:latin typeface="Syntax LT" charset="0"/>
            </a:endParaRPr>
          </a:p>
          <a:p>
            <a:pPr marL="342900" indent="-342900" eaLnBrk="0" hangingPunct="0">
              <a:spcBef>
                <a:spcPct val="20000"/>
              </a:spcBef>
              <a:buFontTx/>
              <a:buChar char="•"/>
            </a:pPr>
            <a:r>
              <a:rPr lang="de-CH" sz="2000">
                <a:latin typeface="Syntax LT" charset="0"/>
              </a:rPr>
              <a:t>Bäume von allen Seiten betrachten, besonders unter dem ersten starken Ast</a:t>
            </a:r>
          </a:p>
          <a:p>
            <a:pPr marL="342900" indent="-342900" eaLnBrk="0" hangingPunct="0">
              <a:spcBef>
                <a:spcPct val="20000"/>
              </a:spcBef>
              <a:buFontTx/>
              <a:buChar char="•"/>
            </a:pPr>
            <a:r>
              <a:rPr lang="de-CH" sz="2000">
                <a:latin typeface="Syntax LT" charset="0"/>
              </a:rPr>
              <a:t>beste Jahreszeit: laubfreie Zeit November-April</a:t>
            </a:r>
          </a:p>
          <a:p>
            <a:pPr marL="342900" indent="-342900" eaLnBrk="0" hangingPunct="0">
              <a:spcBef>
                <a:spcPct val="20000"/>
              </a:spcBef>
              <a:buFontTx/>
              <a:buChar char="•"/>
            </a:pPr>
            <a:r>
              <a:rPr lang="de-CH" sz="2000">
                <a:latin typeface="Syntax LT" charset="0"/>
              </a:rPr>
              <a:t>ideale Lichtverhältnisse: leicht bewölkt oder tiefstehende Sonne (im Rücken)</a:t>
            </a:r>
          </a:p>
          <a:p>
            <a:pPr marL="342900" indent="-342900" eaLnBrk="0" hangingPunct="0">
              <a:spcBef>
                <a:spcPct val="20000"/>
              </a:spcBef>
            </a:pPr>
            <a:r>
              <a:rPr lang="de-CH" sz="2400">
                <a:solidFill>
                  <a:srgbClr val="456B8F"/>
                </a:solidFill>
                <a:latin typeface="Syntax LT" charset="0"/>
              </a:rPr>
              <a:t> </a:t>
            </a:r>
          </a:p>
          <a:p>
            <a:pPr marL="342900" indent="-342900" eaLnBrk="0" hangingPunct="0">
              <a:spcBef>
                <a:spcPct val="20000"/>
              </a:spcBef>
              <a:buFontTx/>
              <a:buChar char="•"/>
            </a:pPr>
            <a:endParaRPr lang="de-CH" sz="2400">
              <a:solidFill>
                <a:srgbClr val="456B8F"/>
              </a:solidFill>
              <a:latin typeface="Syntax LT" charset="0"/>
            </a:endParaRPr>
          </a:p>
          <a:p>
            <a:pPr marL="342900" indent="-342900" eaLnBrk="0" hangingPunct="0">
              <a:spcBef>
                <a:spcPct val="20000"/>
              </a:spcBef>
              <a:buFontTx/>
              <a:buChar char="•"/>
            </a:pPr>
            <a:endParaRPr lang="de-CH" sz="2400">
              <a:solidFill>
                <a:srgbClr val="456B8F"/>
              </a:solidFill>
              <a:latin typeface="Syntax LT" charset="0"/>
            </a:endParaRPr>
          </a:p>
        </p:txBody>
      </p:sp>
      <p:sp>
        <p:nvSpPr>
          <p:cNvPr id="137225" name="Rectangle 9"/>
          <p:cNvSpPr>
            <a:spLocks noChangeArrowheads="1"/>
          </p:cNvSpPr>
          <p:nvPr/>
        </p:nvSpPr>
        <p:spPr bwMode="auto">
          <a:xfrm>
            <a:off x="609600" y="1447800"/>
            <a:ext cx="4114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de-CH" sz="2400">
              <a:solidFill>
                <a:srgbClr val="456B8F"/>
              </a:solidFill>
              <a:latin typeface="Syntax LT" charset="0"/>
            </a:endParaRPr>
          </a:p>
          <a:p>
            <a:pPr marL="342900" indent="-342900" eaLnBrk="0" hangingPunct="0">
              <a:spcBef>
                <a:spcPct val="20000"/>
              </a:spcBef>
              <a:buFontTx/>
              <a:buChar char="•"/>
            </a:pPr>
            <a:r>
              <a:rPr lang="de-CH" sz="2000">
                <a:latin typeface="Syntax LT" charset="0"/>
              </a:rPr>
              <a:t>Vorauswahl treffen: Wo stehen viele alte Bäume?</a:t>
            </a:r>
          </a:p>
          <a:p>
            <a:pPr marL="342900" indent="-342900" eaLnBrk="0" hangingPunct="0">
              <a:spcBef>
                <a:spcPct val="20000"/>
              </a:spcBef>
              <a:buFontTx/>
              <a:buChar char="•"/>
            </a:pPr>
            <a:r>
              <a:rPr lang="de-CH" sz="2000">
                <a:latin typeface="Syntax LT" charset="0"/>
              </a:rPr>
              <a:t>Spechtrufe, Sichtungen, Spuren von Futtersuche im Totholz als Hinweise</a:t>
            </a:r>
          </a:p>
          <a:p>
            <a:pPr marL="342900" indent="-342900" eaLnBrk="0" hangingPunct="0">
              <a:spcBef>
                <a:spcPct val="20000"/>
              </a:spcBef>
              <a:buFontTx/>
              <a:buChar char="•"/>
            </a:pPr>
            <a:r>
              <a:rPr lang="de-CH" sz="2000">
                <a:latin typeface="Syntax LT" charset="0"/>
              </a:rPr>
              <a:t>Bäume mit geraden Stämmen, Kronenbruch oder stehendem Totholz genau anschauen</a:t>
            </a:r>
          </a:p>
          <a:p>
            <a:pPr marL="342900" indent="-342900" eaLnBrk="0" hangingPunct="0">
              <a:spcBef>
                <a:spcPct val="20000"/>
              </a:spcBef>
              <a:buFontTx/>
              <a:buChar char="•"/>
            </a:pPr>
            <a:r>
              <a:rPr lang="de-CH" sz="2000">
                <a:latin typeface="Syntax LT" charset="0"/>
              </a:rPr>
              <a:t>systematisches Abschreiten von Waldgebieten mit vielen alten Bäumen</a:t>
            </a:r>
          </a:p>
          <a:p>
            <a:pPr marL="342900" indent="-342900" eaLnBrk="0" hangingPunct="0">
              <a:spcBef>
                <a:spcPct val="20000"/>
              </a:spcBef>
            </a:pPr>
            <a:r>
              <a:rPr lang="de-CH" sz="2400">
                <a:solidFill>
                  <a:srgbClr val="456B8F"/>
                </a:solidFill>
                <a:latin typeface="Syntax LT" charset="0"/>
              </a:rPr>
              <a:t> </a:t>
            </a:r>
          </a:p>
          <a:p>
            <a:pPr marL="342900" indent="-342900" eaLnBrk="0" hangingPunct="0">
              <a:spcBef>
                <a:spcPct val="20000"/>
              </a:spcBef>
              <a:buFontTx/>
              <a:buChar char="•"/>
            </a:pPr>
            <a:endParaRPr lang="de-CH" sz="2400">
              <a:solidFill>
                <a:srgbClr val="456B8F"/>
              </a:solidFill>
              <a:latin typeface="Syntax LT" charset="0"/>
            </a:endParaRPr>
          </a:p>
          <a:p>
            <a:pPr marL="342900" indent="-342900" eaLnBrk="0" hangingPunct="0">
              <a:spcBef>
                <a:spcPct val="20000"/>
              </a:spcBef>
              <a:buFontTx/>
              <a:buChar char="•"/>
            </a:pPr>
            <a:endParaRPr lang="de-CH" sz="2400">
              <a:solidFill>
                <a:srgbClr val="456B8F"/>
              </a:solidFill>
              <a:latin typeface="Syntax LT"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876800" y="908050"/>
            <a:ext cx="3810000" cy="509588"/>
          </a:xfrm>
          <a:noFill/>
        </p:spPr>
        <p:txBody>
          <a:bodyPr/>
          <a:lstStyle/>
          <a:p>
            <a:pPr eaLnBrk="1" hangingPunct="1"/>
            <a:r>
              <a:rPr lang="de-CH">
                <a:cs typeface="Arial" charset="0"/>
              </a:rPr>
              <a:t>Schutzmassnahmen</a:t>
            </a:r>
          </a:p>
        </p:txBody>
      </p:sp>
      <p:sp>
        <p:nvSpPr>
          <p:cNvPr id="88067" name="Rectangle 3"/>
          <p:cNvSpPr>
            <a:spLocks noGrp="1" noChangeArrowheads="1"/>
          </p:cNvSpPr>
          <p:nvPr>
            <p:ph type="body" idx="1"/>
          </p:nvPr>
        </p:nvSpPr>
        <p:spPr>
          <a:xfrm>
            <a:off x="4724400" y="1676400"/>
            <a:ext cx="3956050" cy="4824413"/>
          </a:xfrm>
          <a:noFill/>
        </p:spPr>
        <p:txBody>
          <a:bodyPr/>
          <a:lstStyle/>
          <a:p>
            <a:pPr eaLnBrk="1" hangingPunct="1"/>
            <a:r>
              <a:rPr lang="de-CH">
                <a:cs typeface="Arial" charset="0"/>
              </a:rPr>
              <a:t>Altholzinseln mit alten Bäumen ausscheiden (nicht nur Einzelbäume)</a:t>
            </a:r>
          </a:p>
          <a:p>
            <a:pPr eaLnBrk="1" hangingPunct="1"/>
            <a:r>
              <a:rPr lang="de-CH">
                <a:cs typeface="Arial" charset="0"/>
              </a:rPr>
              <a:t>Totholz stehen und  liegen lassen (Nahrungsgrundlage)</a:t>
            </a:r>
          </a:p>
          <a:p>
            <a:pPr eaLnBrk="1" hangingPunct="1">
              <a:buFontTx/>
              <a:buNone/>
            </a:pPr>
            <a:endParaRPr lang="de-CH">
              <a:ea typeface="ヒラギノ角ゴ Pro W3" charset="0"/>
              <a:cs typeface="ヒラギノ角ゴ Pro W3" charset="0"/>
            </a:endParaRPr>
          </a:p>
          <a:p>
            <a:pPr eaLnBrk="1" hangingPunct="1">
              <a:buFontTx/>
              <a:buNone/>
            </a:pPr>
            <a:r>
              <a:rPr lang="de-CH">
                <a:ea typeface="ヒラギノ角ゴ Pro W3" charset="0"/>
                <a:cs typeface="ヒラギノ角ゴ Pro W3" charset="0"/>
              </a:rPr>
              <a:t>⇒</a:t>
            </a:r>
            <a:r>
              <a:rPr lang="de-CH">
                <a:cs typeface="Arial" charset="0"/>
              </a:rPr>
              <a:t> Schwarzspechte sind auf Waldflächen mit alten dicken Bäumen und Totholz angewiesen</a:t>
            </a:r>
          </a:p>
        </p:txBody>
      </p:sp>
      <p:sp>
        <p:nvSpPr>
          <p:cNvPr id="88069" name="Rectangle 10"/>
          <p:cNvSpPr>
            <a:spLocks noChangeArrowheads="1"/>
          </p:cNvSpPr>
          <p:nvPr/>
        </p:nvSpPr>
        <p:spPr bwMode="auto">
          <a:xfrm>
            <a:off x="5724525" y="5589588"/>
            <a:ext cx="2879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de-DE" sz="2400">
              <a:solidFill>
                <a:srgbClr val="0060A9"/>
              </a:solidFill>
            </a:endParaRPr>
          </a:p>
        </p:txBody>
      </p:sp>
      <p:pic>
        <p:nvPicPr>
          <p:cNvPr id="88073" name="Picture 9" descr="di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4495800" cy="601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1" nodeType="clickEffect">
                                  <p:stCondLst>
                                    <p:cond delay="0"/>
                                  </p:stCondLst>
                                  <p:childTnLst>
                                    <p:set>
                                      <p:cBhvr>
                                        <p:cTn id="6" dur="1" fill="hold">
                                          <p:stCondLst>
                                            <p:cond delay="0"/>
                                          </p:stCondLst>
                                        </p:cTn>
                                        <p:tgtEl>
                                          <p:spTgt spid="88067">
                                            <p:txEl>
                                              <p:pRg st="3" end="3"/>
                                            </p:txEl>
                                          </p:spTgt>
                                        </p:tgtEl>
                                        <p:attrNameLst>
                                          <p:attrName>style.visibility</p:attrName>
                                        </p:attrNameLst>
                                      </p:cBhvr>
                                      <p:to>
                                        <p:strVal val="visible"/>
                                      </p:to>
                                    </p:set>
                                    <p:anim calcmode="lin" valueType="num">
                                      <p:cBhvr additive="base">
                                        <p:cTn id="7" dur="500" fill="hold"/>
                                        <p:tgtEl>
                                          <p:spTgt spid="88067">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23" name="Picture 11" descr="sSpecht dia02 b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9800" y="1600200"/>
            <a:ext cx="5132388" cy="3330575"/>
          </a:xfrm>
          <a:prstGeom prst="rect">
            <a:avLst/>
          </a:prstGeom>
          <a:noFill/>
          <a:extLst>
            <a:ext uri="{909E8E84-426E-40dd-AFC4-6F175D3DCCD1}">
              <a14:hiddenFill xmlns:a14="http://schemas.microsoft.com/office/drawing/2010/main">
                <a:solidFill>
                  <a:srgbClr val="FFFFFF"/>
                </a:solidFill>
              </a14:hiddenFill>
            </a:ext>
          </a:extLst>
        </p:spPr>
      </p:pic>
      <p:sp>
        <p:nvSpPr>
          <p:cNvPr id="90115" name="Rectangle 3"/>
          <p:cNvSpPr>
            <a:spLocks noGrp="1" noChangeArrowheads="1"/>
          </p:cNvSpPr>
          <p:nvPr>
            <p:ph type="body" idx="1"/>
          </p:nvPr>
        </p:nvSpPr>
        <p:spPr>
          <a:xfrm>
            <a:off x="457200" y="990600"/>
            <a:ext cx="8135938" cy="4824413"/>
          </a:xfrm>
          <a:noFill/>
        </p:spPr>
        <p:txBody>
          <a:bodyPr/>
          <a:lstStyle/>
          <a:p>
            <a:pPr eaLnBrk="1" hangingPunct="1">
              <a:buFontTx/>
              <a:buNone/>
            </a:pPr>
            <a:r>
              <a:rPr lang="de-CH">
                <a:cs typeface="Arial" charset="0"/>
              </a:rPr>
              <a:t>der</a:t>
            </a:r>
            <a:r>
              <a:rPr lang="de-CH" sz="2800" b="1">
                <a:cs typeface="Arial" charset="0"/>
              </a:rPr>
              <a:t> </a:t>
            </a:r>
            <a:r>
              <a:rPr lang="de-CH" b="1">
                <a:latin typeface="Syntax Black" charset="0"/>
                <a:cs typeface="Arial" charset="0"/>
              </a:rPr>
              <a:t>Schwarzspecht, Vogel des Jahres 2011</a:t>
            </a:r>
            <a:endParaRPr lang="de-CH" sz="2800" b="1">
              <a:cs typeface="Arial" charset="0"/>
            </a:endParaRPr>
          </a:p>
          <a:p>
            <a:pPr eaLnBrk="1" hangingPunct="1">
              <a:buFontTx/>
              <a:buNone/>
            </a:pPr>
            <a:r>
              <a:rPr lang="de-CH" sz="2800" b="1">
                <a:cs typeface="Arial" charset="0"/>
              </a:rPr>
              <a:t>  </a:t>
            </a:r>
          </a:p>
          <a:p>
            <a:pPr eaLnBrk="1" hangingPunct="1">
              <a:buFontTx/>
              <a:buNone/>
            </a:pPr>
            <a:endParaRPr lang="de-CH" sz="2800" b="1">
              <a:cs typeface="Arial" charset="0"/>
            </a:endParaRPr>
          </a:p>
          <a:p>
            <a:pPr eaLnBrk="1" hangingPunct="1">
              <a:buFontTx/>
              <a:buNone/>
            </a:pPr>
            <a:endParaRPr lang="de-CH" sz="2800" b="1">
              <a:cs typeface="Arial" charset="0"/>
            </a:endParaRPr>
          </a:p>
          <a:p>
            <a:pPr eaLnBrk="1" hangingPunct="1">
              <a:buFontTx/>
              <a:buNone/>
            </a:pPr>
            <a:endParaRPr lang="de-CH" sz="2800" b="1">
              <a:cs typeface="Arial" charset="0"/>
            </a:endParaRPr>
          </a:p>
          <a:p>
            <a:pPr eaLnBrk="1" hangingPunct="1">
              <a:buFontTx/>
              <a:buNone/>
            </a:pPr>
            <a:endParaRPr lang="de-CH" sz="2800" b="1">
              <a:cs typeface="Arial" charset="0"/>
            </a:endParaRPr>
          </a:p>
          <a:p>
            <a:pPr eaLnBrk="1" hangingPunct="1">
              <a:buFontTx/>
              <a:buNone/>
            </a:pPr>
            <a:endParaRPr lang="de-CH" sz="2800" b="1">
              <a:cs typeface="Arial" charset="0"/>
            </a:endParaRPr>
          </a:p>
          <a:p>
            <a:pPr eaLnBrk="1" hangingPunct="1">
              <a:buFontTx/>
              <a:buNone/>
            </a:pPr>
            <a:r>
              <a:rPr lang="de-CH">
                <a:cs typeface="Arial" charset="0"/>
              </a:rPr>
              <a:t>steht für:</a:t>
            </a:r>
          </a:p>
          <a:p>
            <a:pPr eaLnBrk="1" hangingPunct="1"/>
            <a:r>
              <a:rPr lang="de-CH">
                <a:cs typeface="Arial" charset="0"/>
              </a:rPr>
              <a:t>Artenvielfalt im Ökosystem Wald</a:t>
            </a:r>
          </a:p>
          <a:p>
            <a:pPr eaLnBrk="1" hangingPunct="1"/>
            <a:r>
              <a:rPr lang="de-CH">
                <a:cs typeface="Arial" charset="0"/>
              </a:rPr>
              <a:t>Mosaik von Altholzinseln mit alten und dicken Bäumen</a:t>
            </a:r>
          </a:p>
          <a:p>
            <a:pPr eaLnBrk="1" hangingPunct="1"/>
            <a:r>
              <a:rPr lang="de-CH" altLang="ja-JP">
                <a:cs typeface="Arial" charset="0"/>
              </a:rPr>
              <a:t>Viel Totholz</a:t>
            </a:r>
          </a:p>
          <a:p>
            <a:pPr eaLnBrk="1" hangingPunct="1">
              <a:buFontTx/>
              <a:buNone/>
            </a:pPr>
            <a:endParaRPr lang="de-CH">
              <a:solidFill>
                <a:schemeClr val="tx1"/>
              </a:solidFill>
              <a:cs typeface="Arial" charset="0"/>
            </a:endParaRPr>
          </a:p>
        </p:txBody>
      </p:sp>
      <p:sp>
        <p:nvSpPr>
          <p:cNvPr id="90117" name="Rectangle 10"/>
          <p:cNvSpPr>
            <a:spLocks noChangeArrowheads="1"/>
          </p:cNvSpPr>
          <p:nvPr/>
        </p:nvSpPr>
        <p:spPr bwMode="auto">
          <a:xfrm>
            <a:off x="5724525" y="5589588"/>
            <a:ext cx="2879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de-DE" sz="2400">
              <a:solidFill>
                <a:srgbClr val="0060A9"/>
              </a:solidFill>
            </a:endParaRPr>
          </a:p>
        </p:txBody>
      </p:sp>
      <p:sp>
        <p:nvSpPr>
          <p:cNvPr id="90120" name="Text Box 8"/>
          <p:cNvSpPr txBox="1">
            <a:spLocks noChangeArrowheads="1"/>
          </p:cNvSpPr>
          <p:nvPr/>
        </p:nvSpPr>
        <p:spPr bwMode="auto">
          <a:xfrm rot="-5400000">
            <a:off x="1517650" y="4044950"/>
            <a:ext cx="15986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de-DE" sz="800" dirty="0">
                <a:latin typeface="Abadi MT Condensed Light" charset="0"/>
              </a:rPr>
              <a:t>SVS</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noFill/>
        </p:spPr>
        <p:txBody>
          <a:bodyPr/>
          <a:lstStyle/>
          <a:p>
            <a:pPr eaLnBrk="1" hangingPunct="1"/>
            <a:r>
              <a:rPr lang="de-DE">
                <a:cs typeface="Arial" charset="0"/>
              </a:rPr>
              <a:t>Sektion</a:t>
            </a:r>
          </a:p>
        </p:txBody>
      </p:sp>
      <p:sp>
        <p:nvSpPr>
          <p:cNvPr id="92163" name="Rectangle 3"/>
          <p:cNvSpPr>
            <a:spLocks noGrp="1" noChangeArrowheads="1"/>
          </p:cNvSpPr>
          <p:nvPr>
            <p:ph type="body" idx="1"/>
          </p:nvPr>
        </p:nvSpPr>
        <p:spPr>
          <a:xfrm>
            <a:off x="468313" y="1628775"/>
            <a:ext cx="8135937" cy="4824413"/>
          </a:xfrm>
          <a:noFill/>
        </p:spPr>
        <p:txBody>
          <a:bodyPr/>
          <a:lstStyle/>
          <a:p>
            <a:pPr eaLnBrk="1" hangingPunct="1"/>
            <a:r>
              <a:rPr lang="de-CH">
                <a:cs typeface="Arial" charset="0"/>
              </a:rPr>
              <a:t>Aktivitäten der Sektion vorstellen:</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de-CH" dirty="0" smtClean="0">
                <a:cs typeface="Arial" charset="0"/>
              </a:rPr>
              <a:t>BirdLife-</a:t>
            </a:r>
            <a:r>
              <a:rPr lang="de-CH" dirty="0">
                <a:cs typeface="Arial" charset="0"/>
              </a:rPr>
              <a:t>Material zum Schwarzspecht</a:t>
            </a:r>
          </a:p>
        </p:txBody>
      </p:sp>
      <p:sp>
        <p:nvSpPr>
          <p:cNvPr id="94211" name="Rectangle 3"/>
          <p:cNvSpPr>
            <a:spLocks noGrp="1" noChangeArrowheads="1"/>
          </p:cNvSpPr>
          <p:nvPr>
            <p:ph type="body" idx="1"/>
          </p:nvPr>
        </p:nvSpPr>
        <p:spPr>
          <a:xfrm>
            <a:off x="468313" y="1628775"/>
            <a:ext cx="8135937" cy="4824413"/>
          </a:xfrm>
          <a:noFill/>
        </p:spPr>
        <p:txBody>
          <a:bodyPr/>
          <a:lstStyle/>
          <a:p>
            <a:pPr eaLnBrk="1" hangingPunct="1"/>
            <a:r>
              <a:rPr lang="de-CH">
                <a:cs typeface="Arial" charset="0"/>
              </a:rPr>
              <a:t>Poster</a:t>
            </a:r>
          </a:p>
          <a:p>
            <a:pPr lvl="1" eaLnBrk="1" hangingPunct="1"/>
            <a:r>
              <a:rPr lang="de-CH">
                <a:ea typeface="Arial" charset="0"/>
                <a:cs typeface="Arial" charset="0"/>
              </a:rPr>
              <a:t>„Vogel des Jahres</a:t>
            </a:r>
            <a:r>
              <a:rPr lang="ja-JP" altLang="de-CH">
                <a:ea typeface="Arial" charset="0"/>
                <a:cs typeface="Arial" charset="0"/>
              </a:rPr>
              <a:t>“</a:t>
            </a:r>
            <a:r>
              <a:rPr lang="de-CH">
                <a:ea typeface="Arial" charset="0"/>
                <a:cs typeface="Arial" charset="0"/>
              </a:rPr>
              <a:t>-Poster zum Schwarzspecht</a:t>
            </a:r>
          </a:p>
          <a:p>
            <a:pPr eaLnBrk="1" hangingPunct="1">
              <a:lnSpc>
                <a:spcPct val="120000"/>
              </a:lnSpc>
            </a:pPr>
            <a:r>
              <a:rPr lang="de-CH">
                <a:cs typeface="Arial" charset="0"/>
              </a:rPr>
              <a:t>Schuldossier</a:t>
            </a:r>
          </a:p>
          <a:p>
            <a:pPr lvl="1" eaLnBrk="1" hangingPunct="1"/>
            <a:r>
              <a:rPr lang="de-CH">
                <a:ea typeface="Arial" charset="0"/>
                <a:cs typeface="Arial" charset="0"/>
              </a:rPr>
              <a:t>Biodiversität: Vielfalt im Wald</a:t>
            </a:r>
          </a:p>
          <a:p>
            <a:pPr eaLnBrk="1" hangingPunct="1">
              <a:lnSpc>
                <a:spcPct val="120000"/>
              </a:lnSpc>
            </a:pPr>
            <a:r>
              <a:rPr lang="de-CH">
                <a:cs typeface="Arial" charset="0"/>
              </a:rPr>
              <a:t>Weitere Materialien</a:t>
            </a:r>
          </a:p>
          <a:p>
            <a:pPr lvl="1" eaLnBrk="1" hangingPunct="1"/>
            <a:r>
              <a:rPr lang="de-CH">
                <a:ea typeface="Arial" charset="0"/>
                <a:cs typeface="Arial" charset="0"/>
              </a:rPr>
              <a:t>Broschüre Biodiversität – Vielfalt im Wald</a:t>
            </a:r>
          </a:p>
          <a:p>
            <a:pPr lvl="1" eaLnBrk="1" hangingPunct="1"/>
            <a:r>
              <a:rPr lang="de-CH">
                <a:ea typeface="Arial" charset="0"/>
                <a:cs typeface="Arial" charset="0"/>
              </a:rPr>
              <a:t>Merkblatt Höhlenbäume suchen und sichern</a:t>
            </a:r>
          </a:p>
          <a:p>
            <a:pPr lvl="1" eaLnBrk="1" hangingPunct="1"/>
            <a:r>
              <a:rPr lang="de-CH">
                <a:ea typeface="Arial" charset="0"/>
                <a:cs typeface="Arial" charset="0"/>
              </a:rPr>
              <a:t>Merkblatt Biotopbäume suchen und sichern</a:t>
            </a:r>
          </a:p>
          <a:p>
            <a:pPr lvl="1" eaLnBrk="1" hangingPunct="1"/>
            <a:r>
              <a:rPr lang="de-CH">
                <a:ea typeface="Arial" charset="0"/>
                <a:cs typeface="Arial" charset="0"/>
              </a:rPr>
              <a:t>CD-Vortrag Biodiversität im Wald</a:t>
            </a:r>
          </a:p>
          <a:p>
            <a:pPr lvl="1" eaLnBrk="1" hangingPunct="1"/>
            <a:r>
              <a:rPr lang="de-CH">
                <a:ea typeface="Arial" charset="0"/>
                <a:cs typeface="Arial" charset="0"/>
              </a:rPr>
              <a:t>Waldlehrpfad: Biodiversität – Vielfalt im Wald</a:t>
            </a:r>
          </a:p>
          <a:p>
            <a:pPr lvl="1" eaLnBrk="1" hangingPunct="1"/>
            <a:endParaRPr lang="de-CH">
              <a:ea typeface="Arial" charset="0"/>
              <a:cs typeface="Arial" charset="0"/>
            </a:endParaRPr>
          </a:p>
          <a:p>
            <a:pPr eaLnBrk="1" hangingPunct="1">
              <a:buFontTx/>
              <a:buNone/>
            </a:pPr>
            <a:r>
              <a:rPr lang="de-CH">
                <a:cs typeface="Arial" charset="0"/>
              </a:rPr>
              <a:t>Siehe: www.birdlife.ch</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6" name="Picture 12" descr="A5-04 h b2 IMG_592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35750" y="685800"/>
            <a:ext cx="2508250" cy="5981700"/>
          </a:xfrm>
          <a:prstGeom prst="rect">
            <a:avLst/>
          </a:prstGeom>
          <a:noFill/>
          <a:extLst>
            <a:ext uri="{909E8E84-426E-40dd-AFC4-6F175D3DCCD1}">
              <a14:hiddenFill xmlns:a14="http://schemas.microsoft.com/office/drawing/2010/main">
                <a:solidFill>
                  <a:srgbClr val="FFFFFF"/>
                </a:solidFill>
              </a14:hiddenFill>
            </a:ext>
          </a:extLst>
        </p:spPr>
      </p:pic>
      <p:sp>
        <p:nvSpPr>
          <p:cNvPr id="98306" name="Rectangle 2"/>
          <p:cNvSpPr>
            <a:spLocks noGrp="1" noChangeArrowheads="1"/>
          </p:cNvSpPr>
          <p:nvPr>
            <p:ph type="title"/>
          </p:nvPr>
        </p:nvSpPr>
        <p:spPr>
          <a:noFill/>
        </p:spPr>
        <p:txBody>
          <a:bodyPr/>
          <a:lstStyle/>
          <a:p>
            <a:pPr eaLnBrk="1" hangingPunct="1"/>
            <a:endParaRPr lang="de-DE">
              <a:cs typeface="Arial" charset="0"/>
            </a:endParaRPr>
          </a:p>
        </p:txBody>
      </p:sp>
      <p:sp>
        <p:nvSpPr>
          <p:cNvPr id="98307" name="Rectangle 3"/>
          <p:cNvSpPr>
            <a:spLocks noGrp="1" noChangeArrowheads="1"/>
          </p:cNvSpPr>
          <p:nvPr>
            <p:ph type="body" idx="1"/>
          </p:nvPr>
        </p:nvSpPr>
        <p:spPr>
          <a:xfrm>
            <a:off x="990600" y="1371600"/>
            <a:ext cx="6172200" cy="4824413"/>
          </a:xfrm>
          <a:noFill/>
        </p:spPr>
        <p:txBody>
          <a:bodyPr/>
          <a:lstStyle/>
          <a:p>
            <a:pPr algn="ctr" eaLnBrk="1" hangingPunct="1">
              <a:buFontTx/>
              <a:buNone/>
            </a:pPr>
            <a:r>
              <a:rPr lang="de-CH" sz="2800" dirty="0" smtClean="0">
                <a:cs typeface="Arial" charset="0"/>
              </a:rPr>
              <a:t>BirdLife </a:t>
            </a:r>
            <a:r>
              <a:rPr lang="de-CH" sz="2800" dirty="0">
                <a:cs typeface="Arial" charset="0"/>
              </a:rPr>
              <a:t>Schweiz dankt Ihnen für Ihre Aufmerksamkeit und für Ihren Einsatz für den</a:t>
            </a:r>
          </a:p>
          <a:p>
            <a:pPr algn="ctr" eaLnBrk="1" hangingPunct="1">
              <a:buFontTx/>
              <a:buNone/>
            </a:pPr>
            <a:endParaRPr lang="de-CH" dirty="0">
              <a:cs typeface="Arial" charset="0"/>
            </a:endParaRPr>
          </a:p>
          <a:p>
            <a:pPr algn="ctr" eaLnBrk="1" hangingPunct="1"/>
            <a:r>
              <a:rPr lang="de-CH" dirty="0">
                <a:cs typeface="Arial" charset="0"/>
              </a:rPr>
              <a:t>Schutz von </a:t>
            </a:r>
            <a:r>
              <a:rPr lang="de-CH" b="1" dirty="0">
                <a:cs typeface="Arial" charset="0"/>
              </a:rPr>
              <a:t>Höhlenbäumen</a:t>
            </a:r>
            <a:r>
              <a:rPr lang="de-CH" dirty="0">
                <a:cs typeface="Arial" charset="0"/>
              </a:rPr>
              <a:t> und den </a:t>
            </a:r>
          </a:p>
          <a:p>
            <a:pPr algn="ctr" eaLnBrk="1" hangingPunct="1"/>
            <a:r>
              <a:rPr lang="de-CH" dirty="0">
                <a:cs typeface="Arial" charset="0"/>
              </a:rPr>
              <a:t>Erhalt von </a:t>
            </a:r>
            <a:r>
              <a:rPr lang="de-CH" b="1" dirty="0">
                <a:cs typeface="Arial" charset="0"/>
              </a:rPr>
              <a:t>Waldgebieten mit alten Bäumen und Totholz</a:t>
            </a:r>
          </a:p>
        </p:txBody>
      </p:sp>
      <p:pic>
        <p:nvPicPr>
          <p:cNvPr id="98315" name="Picture 11"/>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3535711" y="4800600"/>
            <a:ext cx="1691578"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6" name="Picture 10" descr="DSC05794-1 (verschobe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3688" y="914400"/>
            <a:ext cx="3770312" cy="5029200"/>
          </a:xfrm>
          <a:prstGeom prst="rect">
            <a:avLst/>
          </a:prstGeom>
          <a:noFill/>
          <a:extLst>
            <a:ext uri="{909E8E84-426E-40dd-AFC4-6F175D3DCCD1}">
              <a14:hiddenFill xmlns:a14="http://schemas.microsoft.com/office/drawing/2010/main">
                <a:solidFill>
                  <a:srgbClr val="FFFFFF"/>
                </a:solidFill>
              </a14:hiddenFill>
            </a:ext>
          </a:extLst>
        </p:spPr>
      </p:pic>
      <p:sp>
        <p:nvSpPr>
          <p:cNvPr id="147458" name="Rectangle 2"/>
          <p:cNvSpPr>
            <a:spLocks noGrp="1" noChangeArrowheads="1"/>
          </p:cNvSpPr>
          <p:nvPr>
            <p:ph type="title"/>
          </p:nvPr>
        </p:nvSpPr>
        <p:spPr>
          <a:xfrm>
            <a:off x="381000" y="914400"/>
            <a:ext cx="8229600" cy="509588"/>
          </a:xfrm>
        </p:spPr>
        <p:txBody>
          <a:bodyPr/>
          <a:lstStyle/>
          <a:p>
            <a:r>
              <a:rPr lang="de-CH">
                <a:cs typeface="Arial" charset="0"/>
              </a:rPr>
              <a:t>Vogel des Jahres 2011</a:t>
            </a:r>
          </a:p>
        </p:txBody>
      </p:sp>
      <p:sp>
        <p:nvSpPr>
          <p:cNvPr id="147459" name="Rectangle 3"/>
          <p:cNvSpPr>
            <a:spLocks noGrp="1" noChangeArrowheads="1"/>
          </p:cNvSpPr>
          <p:nvPr>
            <p:ph type="body" idx="1"/>
          </p:nvPr>
        </p:nvSpPr>
        <p:spPr>
          <a:xfrm>
            <a:off x="0" y="2209800"/>
            <a:ext cx="4038600" cy="2538413"/>
          </a:xfrm>
        </p:spPr>
        <p:txBody>
          <a:bodyPr/>
          <a:lstStyle/>
          <a:p>
            <a:pPr eaLnBrk="1" hangingPunct="1">
              <a:buFontTx/>
              <a:buNone/>
            </a:pPr>
            <a:r>
              <a:rPr lang="de-CH">
                <a:ea typeface="ヒラギノ角ゴ Pro W3" charset="0"/>
                <a:cs typeface="ヒラギノ角ゴ Pro W3" charset="0"/>
              </a:rPr>
              <a:t>⇒</a:t>
            </a:r>
            <a:r>
              <a:rPr lang="de-CH" altLang="ja-JP">
                <a:cs typeface="Arial" charset="0"/>
              </a:rPr>
              <a:t> Der Schwarzspecht steht für den Schutz von Höhlenbäumen und den Erhalt von Waldbeständen mit alten Bäumen und viel Totholz</a:t>
            </a:r>
            <a:endParaRPr lang="de-CH">
              <a:cs typeface="Arial" charset="0"/>
            </a:endParaRPr>
          </a:p>
          <a:p>
            <a:endParaRPr lang="de-CH">
              <a:cs typeface="Arial" charset="0"/>
            </a:endParaRPr>
          </a:p>
        </p:txBody>
      </p:sp>
      <p:pic>
        <p:nvPicPr>
          <p:cNvPr id="147461" name="Picture 5" descr="sspecht(w) inkl right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14788" y="3200400"/>
            <a:ext cx="2309812" cy="3352800"/>
          </a:xfrm>
          <a:prstGeom prst="rect">
            <a:avLst/>
          </a:prstGeom>
          <a:noFill/>
          <a:extLst>
            <a:ext uri="{909E8E84-426E-40dd-AFC4-6F175D3DCCD1}">
              <a14:hiddenFill xmlns:a14="http://schemas.microsoft.com/office/drawing/2010/main">
                <a:solidFill>
                  <a:srgbClr val="FFFFFF"/>
                </a:solidFill>
              </a14:hiddenFill>
            </a:ext>
          </a:extLst>
        </p:spPr>
      </p:pic>
      <p:sp>
        <p:nvSpPr>
          <p:cNvPr id="147462" name="Text Box 6"/>
          <p:cNvSpPr txBox="1">
            <a:spLocks noChangeArrowheads="1"/>
          </p:cNvSpPr>
          <p:nvPr/>
        </p:nvSpPr>
        <p:spPr bwMode="auto">
          <a:xfrm rot="-5400000">
            <a:off x="8527257" y="845343"/>
            <a:ext cx="838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800" dirty="0"/>
              <a:t>SVS</a:t>
            </a:r>
          </a:p>
        </p:txBody>
      </p:sp>
      <p:sp>
        <p:nvSpPr>
          <p:cNvPr id="147464" name="Text Box 8"/>
          <p:cNvSpPr txBox="1">
            <a:spLocks noChangeArrowheads="1"/>
          </p:cNvSpPr>
          <p:nvPr/>
        </p:nvSpPr>
        <p:spPr bwMode="auto">
          <a:xfrm rot="-5400000">
            <a:off x="3409950" y="5800725"/>
            <a:ext cx="1382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DE" sz="800">
                <a:latin typeface="Abadi MT Condensed Light" charset="0"/>
              </a:rPr>
              <a:t>Tatiana Bulyonkova, Flickr</a:t>
            </a:r>
            <a:endParaRPr lang="de-DE"/>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6" name="Picture 12" descr="Schwarzspech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43600" y="2514600"/>
            <a:ext cx="3082925" cy="3962400"/>
          </a:xfrm>
          <a:prstGeom prst="rect">
            <a:avLst/>
          </a:prstGeom>
          <a:noFill/>
          <a:extLst>
            <a:ext uri="{909E8E84-426E-40dd-AFC4-6F175D3DCCD1}">
              <a14:hiddenFill xmlns:a14="http://schemas.microsoft.com/office/drawing/2010/main">
                <a:solidFill>
                  <a:srgbClr val="FFFFFF"/>
                </a:solidFill>
              </a14:hiddenFill>
            </a:ext>
          </a:extLst>
        </p:spPr>
      </p:pic>
      <p:sp>
        <p:nvSpPr>
          <p:cNvPr id="31746" name="Rectangle 2"/>
          <p:cNvSpPr>
            <a:spLocks noGrp="1" noChangeArrowheads="1"/>
          </p:cNvSpPr>
          <p:nvPr>
            <p:ph type="title"/>
          </p:nvPr>
        </p:nvSpPr>
        <p:spPr>
          <a:xfrm>
            <a:off x="468313" y="908050"/>
            <a:ext cx="8229600" cy="509588"/>
          </a:xfrm>
          <a:noFill/>
        </p:spPr>
        <p:txBody>
          <a:bodyPr/>
          <a:lstStyle/>
          <a:p>
            <a:pPr eaLnBrk="1" hangingPunct="1"/>
            <a:r>
              <a:rPr lang="de-CH">
                <a:cs typeface="Arial" charset="0"/>
              </a:rPr>
              <a:t>Kennzeichen</a:t>
            </a:r>
          </a:p>
        </p:txBody>
      </p:sp>
      <p:sp>
        <p:nvSpPr>
          <p:cNvPr id="31747" name="Rectangle 3"/>
          <p:cNvSpPr>
            <a:spLocks noGrp="1" noChangeArrowheads="1"/>
          </p:cNvSpPr>
          <p:nvPr>
            <p:ph type="body" idx="1"/>
          </p:nvPr>
        </p:nvSpPr>
        <p:spPr>
          <a:xfrm>
            <a:off x="304800" y="1600200"/>
            <a:ext cx="8077200" cy="838200"/>
          </a:xfrm>
          <a:noFill/>
        </p:spPr>
        <p:txBody>
          <a:bodyPr/>
          <a:lstStyle/>
          <a:p>
            <a:pPr eaLnBrk="1" hangingPunct="1"/>
            <a:r>
              <a:rPr lang="de-CH">
                <a:cs typeface="Arial" charset="0"/>
              </a:rPr>
              <a:t>Schwarzes Federkleid, Jugendkleid matt-schwarzbräunlich</a:t>
            </a:r>
          </a:p>
          <a:p>
            <a:pPr eaLnBrk="1" hangingPunct="1"/>
            <a:endParaRPr lang="de-CH">
              <a:cs typeface="Arial" charset="0"/>
            </a:endParaRPr>
          </a:p>
          <a:p>
            <a:pPr eaLnBrk="1" hangingPunct="1"/>
            <a:endParaRPr lang="de-CH" sz="2000">
              <a:cs typeface="Arial" charset="0"/>
            </a:endParaRPr>
          </a:p>
        </p:txBody>
      </p:sp>
      <p:sp>
        <p:nvSpPr>
          <p:cNvPr id="31755" name="Rectangle 11"/>
          <p:cNvSpPr>
            <a:spLocks noChangeArrowheads="1"/>
          </p:cNvSpPr>
          <p:nvPr/>
        </p:nvSpPr>
        <p:spPr bwMode="auto">
          <a:xfrm>
            <a:off x="6265863" y="1905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
        <p:nvSpPr>
          <p:cNvPr id="31758" name="Text Box 14"/>
          <p:cNvSpPr txBox="1">
            <a:spLocks noChangeArrowheads="1"/>
          </p:cNvSpPr>
          <p:nvPr/>
        </p:nvSpPr>
        <p:spPr bwMode="auto">
          <a:xfrm rot="-5413394">
            <a:off x="8272463" y="5772150"/>
            <a:ext cx="13477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latin typeface="Abadi MT Condensed Light" charset="0"/>
              </a:rPr>
              <a:t>Stefan Hellen, wikimedia commons</a:t>
            </a:r>
          </a:p>
        </p:txBody>
      </p:sp>
      <p:pic>
        <p:nvPicPr>
          <p:cNvPr id="31759" name="Picture 15" descr="A5-06 q b IMG_595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 y="2514600"/>
            <a:ext cx="2998788" cy="3968750"/>
          </a:xfrm>
          <a:prstGeom prst="rect">
            <a:avLst/>
          </a:prstGeom>
          <a:noFill/>
          <a:extLst>
            <a:ext uri="{909E8E84-426E-40dd-AFC4-6F175D3DCCD1}">
              <a14:hiddenFill xmlns:a14="http://schemas.microsoft.com/office/drawing/2010/main">
                <a:solidFill>
                  <a:srgbClr val="FFFFFF"/>
                </a:solidFill>
              </a14:hiddenFill>
            </a:ext>
          </a:extLst>
        </p:spPr>
      </p:pic>
      <p:sp>
        <p:nvSpPr>
          <p:cNvPr id="31760" name="Text Box 16"/>
          <p:cNvSpPr txBox="1">
            <a:spLocks noChangeArrowheads="1"/>
          </p:cNvSpPr>
          <p:nvPr/>
        </p:nvSpPr>
        <p:spPr bwMode="auto">
          <a:xfrm rot="-5413394">
            <a:off x="3019425" y="5972175"/>
            <a:ext cx="8810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latin typeface="Abadi MT Condensed Light" charset="0"/>
              </a:rPr>
              <a:t>Andreas Schoellhorn</a:t>
            </a:r>
          </a:p>
        </p:txBody>
      </p:sp>
      <p:sp>
        <p:nvSpPr>
          <p:cNvPr id="31761" name="Text Box 17"/>
          <p:cNvSpPr txBox="1">
            <a:spLocks noChangeArrowheads="1"/>
          </p:cNvSpPr>
          <p:nvPr/>
        </p:nvSpPr>
        <p:spPr bwMode="auto">
          <a:xfrm>
            <a:off x="3657600" y="2514600"/>
            <a:ext cx="2209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de-CH" sz="2400">
                <a:solidFill>
                  <a:srgbClr val="456B8F"/>
                </a:solidFill>
                <a:latin typeface="Syntax LT" charset="0"/>
              </a:rPr>
              <a:t>Männchen: roter Scheitel von Stirn bis Nacken</a:t>
            </a:r>
          </a:p>
        </p:txBody>
      </p:sp>
      <p:sp>
        <p:nvSpPr>
          <p:cNvPr id="31762" name="Line 18"/>
          <p:cNvSpPr>
            <a:spLocks noChangeShapeType="1"/>
          </p:cNvSpPr>
          <p:nvPr/>
        </p:nvSpPr>
        <p:spPr bwMode="auto">
          <a:xfrm>
            <a:off x="4953000" y="3886200"/>
            <a:ext cx="533400" cy="0"/>
          </a:xfrm>
          <a:prstGeom prst="line">
            <a:avLst/>
          </a:prstGeom>
          <a:noFill/>
          <a:ln w="38100">
            <a:solidFill>
              <a:srgbClr val="456B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1764" name="Rectangle 20"/>
          <p:cNvSpPr>
            <a:spLocks noChangeArrowheads="1"/>
          </p:cNvSpPr>
          <p:nvPr/>
        </p:nvSpPr>
        <p:spPr bwMode="auto">
          <a:xfrm>
            <a:off x="4149725" y="5765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de-DE"/>
          </a:p>
        </p:txBody>
      </p:sp>
      <p:sp>
        <p:nvSpPr>
          <p:cNvPr id="31765" name="Line 21"/>
          <p:cNvSpPr>
            <a:spLocks noChangeShapeType="1"/>
          </p:cNvSpPr>
          <p:nvPr/>
        </p:nvSpPr>
        <p:spPr bwMode="auto">
          <a:xfrm flipH="1" flipV="1">
            <a:off x="3810000" y="4495800"/>
            <a:ext cx="457200" cy="304800"/>
          </a:xfrm>
          <a:prstGeom prst="line">
            <a:avLst/>
          </a:prstGeom>
          <a:noFill/>
          <a:ln w="38100">
            <a:solidFill>
              <a:srgbClr val="456B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31766" name="Text Box 22"/>
          <p:cNvSpPr txBox="1">
            <a:spLocks noChangeArrowheads="1"/>
          </p:cNvSpPr>
          <p:nvPr/>
        </p:nvSpPr>
        <p:spPr bwMode="auto">
          <a:xfrm>
            <a:off x="3657600" y="4876800"/>
            <a:ext cx="2209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de-CH" sz="2400">
                <a:solidFill>
                  <a:srgbClr val="456B8F"/>
                </a:solidFill>
                <a:latin typeface="Syntax LT" charset="0"/>
              </a:rPr>
              <a:t>Weibchen: roter Hinterkopf</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6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1" grpId="0"/>
      <p:bldP spid="31762" grpId="0" animBg="1"/>
      <p:bldP spid="31765" grpId="0" animBg="1"/>
      <p:bldP spid="317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1" name="Picture 13" descr="A5-02 q IMG_588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44525"/>
            <a:ext cx="9144000" cy="6026150"/>
          </a:xfrm>
          <a:prstGeom prst="rect">
            <a:avLst/>
          </a:prstGeom>
          <a:noFill/>
          <a:extLst>
            <a:ext uri="{909E8E84-426E-40dd-AFC4-6F175D3DCCD1}">
              <a14:hiddenFill xmlns:a14="http://schemas.microsoft.com/office/drawing/2010/main">
                <a:solidFill>
                  <a:srgbClr val="FFFFFF"/>
                </a:solidFill>
              </a14:hiddenFill>
            </a:ext>
          </a:extLst>
        </p:spPr>
      </p:pic>
      <p:sp>
        <p:nvSpPr>
          <p:cNvPr id="32770" name="Rectangle 2"/>
          <p:cNvSpPr>
            <a:spLocks noGrp="1" noChangeArrowheads="1"/>
          </p:cNvSpPr>
          <p:nvPr>
            <p:ph type="title"/>
          </p:nvPr>
        </p:nvSpPr>
        <p:spPr>
          <a:noFill/>
        </p:spPr>
        <p:txBody>
          <a:bodyPr/>
          <a:lstStyle/>
          <a:p>
            <a:pPr eaLnBrk="1" hangingPunct="1"/>
            <a:r>
              <a:rPr lang="de-CH">
                <a:solidFill>
                  <a:schemeClr val="tx1"/>
                </a:solidFill>
                <a:cs typeface="Arial" charset="0"/>
              </a:rPr>
              <a:t>Kennzeichen</a:t>
            </a:r>
            <a:endParaRPr lang="de-CH">
              <a:cs typeface="Arial" charset="0"/>
            </a:endParaRPr>
          </a:p>
        </p:txBody>
      </p:sp>
      <p:sp>
        <p:nvSpPr>
          <p:cNvPr id="32771" name="Rectangle 3"/>
          <p:cNvSpPr>
            <a:spLocks noGrp="1" noChangeArrowheads="1"/>
          </p:cNvSpPr>
          <p:nvPr>
            <p:ph type="body" idx="1"/>
          </p:nvPr>
        </p:nvSpPr>
        <p:spPr>
          <a:xfrm>
            <a:off x="152400" y="1600200"/>
            <a:ext cx="3276600" cy="4267200"/>
          </a:xfrm>
          <a:solidFill>
            <a:srgbClr val="D9D9D9">
              <a:alpha val="55000"/>
            </a:srgbClr>
          </a:solidFill>
        </p:spPr>
        <p:txBody>
          <a:bodyPr/>
          <a:lstStyle/>
          <a:p>
            <a:pPr eaLnBrk="1" hangingPunct="1"/>
            <a:r>
              <a:rPr lang="de-CH" sz="2000">
                <a:solidFill>
                  <a:schemeClr val="tx1"/>
                </a:solidFill>
                <a:cs typeface="Arial" charset="0"/>
              </a:rPr>
              <a:t>Grösster Spechtvogel in der Schweiz</a:t>
            </a:r>
          </a:p>
          <a:p>
            <a:pPr lvl="1" eaLnBrk="1" hangingPunct="1"/>
            <a:r>
              <a:rPr lang="de-CH" sz="1800">
                <a:solidFill>
                  <a:schemeClr val="tx1"/>
                </a:solidFill>
                <a:ea typeface="Arial" charset="0"/>
                <a:cs typeface="Arial" charset="0"/>
              </a:rPr>
              <a:t>Körperlänge 45-57 cm</a:t>
            </a:r>
          </a:p>
          <a:p>
            <a:pPr lvl="1" eaLnBrk="1" hangingPunct="1"/>
            <a:r>
              <a:rPr lang="de-CH" sz="1800">
                <a:solidFill>
                  <a:schemeClr val="tx1"/>
                </a:solidFill>
                <a:ea typeface="Arial" charset="0"/>
                <a:cs typeface="Arial" charset="0"/>
              </a:rPr>
              <a:t>Spannweite 64-68 cm</a:t>
            </a:r>
            <a:endParaRPr lang="de-CH">
              <a:solidFill>
                <a:schemeClr val="tx1"/>
              </a:solidFill>
              <a:ea typeface="Arial" charset="0"/>
              <a:cs typeface="Arial" charset="0"/>
            </a:endParaRPr>
          </a:p>
          <a:p>
            <a:pPr eaLnBrk="1" hangingPunct="1"/>
            <a:r>
              <a:rPr lang="de-CH" sz="2000">
                <a:solidFill>
                  <a:schemeClr val="tx1"/>
                </a:solidFill>
                <a:cs typeface="Arial" charset="0"/>
              </a:rPr>
              <a:t>kräftiger elfenbeinfarbiger Schnabel mit grauschwarzer Spitze</a:t>
            </a:r>
          </a:p>
          <a:p>
            <a:pPr eaLnBrk="1" hangingPunct="1"/>
            <a:r>
              <a:rPr lang="de-CH" sz="2000">
                <a:solidFill>
                  <a:schemeClr val="tx1"/>
                </a:solidFill>
                <a:cs typeface="Arial" charset="0"/>
              </a:rPr>
              <a:t>hellgraue bis weissliche Iris</a:t>
            </a:r>
          </a:p>
          <a:p>
            <a:pPr eaLnBrk="1" hangingPunct="1"/>
            <a:r>
              <a:rPr lang="de-CH" sz="2000">
                <a:solidFill>
                  <a:schemeClr val="tx1"/>
                </a:solidFill>
                <a:cs typeface="Arial" charset="0"/>
              </a:rPr>
              <a:t>keilförmig zugespitzer Stützschwanz</a:t>
            </a:r>
          </a:p>
          <a:p>
            <a:pPr lvl="2" eaLnBrk="1" hangingPunct="1"/>
            <a:r>
              <a:rPr lang="de-CH">
                <a:ea typeface="Arial" charset="0"/>
                <a:cs typeface="Arial" charset="0"/>
              </a:rPr>
              <a:t>	</a:t>
            </a:r>
          </a:p>
        </p:txBody>
      </p:sp>
      <p:sp>
        <p:nvSpPr>
          <p:cNvPr id="32780" name="Text Box 12"/>
          <p:cNvSpPr txBox="1">
            <a:spLocks noChangeArrowheads="1"/>
          </p:cNvSpPr>
          <p:nvPr/>
        </p:nvSpPr>
        <p:spPr bwMode="auto">
          <a:xfrm rot="-5448994">
            <a:off x="8599488" y="6151563"/>
            <a:ext cx="8810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latin typeface="Abadi MT Condensed Light" charset="0"/>
              </a:rPr>
              <a:t>Andreas Schoellhorn</a:t>
            </a:r>
            <a:endParaRPr lang="de-DE" sz="80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70" name="Picture 14" descr="A5-04 h b3 a IMG_59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64275" y="2057400"/>
            <a:ext cx="2879725" cy="4281488"/>
          </a:xfrm>
          <a:prstGeom prst="rect">
            <a:avLst/>
          </a:prstGeom>
          <a:noFill/>
          <a:extLst>
            <a:ext uri="{909E8E84-426E-40dd-AFC4-6F175D3DCCD1}">
              <a14:hiddenFill xmlns:a14="http://schemas.microsoft.com/office/drawing/2010/main">
                <a:solidFill>
                  <a:srgbClr val="FFFFFF"/>
                </a:solidFill>
              </a14:hiddenFill>
            </a:ext>
          </a:extLst>
        </p:spPr>
      </p:pic>
      <p:sp>
        <p:nvSpPr>
          <p:cNvPr id="121858" name="Rectangle 2"/>
          <p:cNvSpPr>
            <a:spLocks noGrp="1" noChangeArrowheads="1"/>
          </p:cNvSpPr>
          <p:nvPr>
            <p:ph type="title"/>
          </p:nvPr>
        </p:nvSpPr>
        <p:spPr>
          <a:xfrm>
            <a:off x="152400" y="914400"/>
            <a:ext cx="8229600" cy="509588"/>
          </a:xfrm>
        </p:spPr>
        <p:txBody>
          <a:bodyPr/>
          <a:lstStyle/>
          <a:p>
            <a:r>
              <a:rPr lang="de-CH">
                <a:cs typeface="Arial" charset="0"/>
              </a:rPr>
              <a:t>Kennzeichen</a:t>
            </a:r>
          </a:p>
        </p:txBody>
      </p:sp>
      <p:sp>
        <p:nvSpPr>
          <p:cNvPr id="121859" name="Rectangle 3"/>
          <p:cNvSpPr>
            <a:spLocks noGrp="1" noChangeArrowheads="1"/>
          </p:cNvSpPr>
          <p:nvPr>
            <p:ph type="body" idx="1"/>
          </p:nvPr>
        </p:nvSpPr>
        <p:spPr>
          <a:xfrm>
            <a:off x="152400" y="1524000"/>
            <a:ext cx="8229600" cy="4824413"/>
          </a:xfrm>
        </p:spPr>
        <p:txBody>
          <a:bodyPr/>
          <a:lstStyle/>
          <a:p>
            <a:pPr>
              <a:buFontTx/>
              <a:buNone/>
            </a:pPr>
            <a:r>
              <a:rPr lang="de-CH">
                <a:cs typeface="Arial" charset="0"/>
              </a:rPr>
              <a:t>Tagaktiv und sehr ruffreudig</a:t>
            </a:r>
          </a:p>
          <a:p>
            <a:pPr>
              <a:buFontTx/>
              <a:buNone/>
            </a:pPr>
            <a:endParaRPr lang="de-CH">
              <a:cs typeface="Arial" charset="0"/>
            </a:endParaRPr>
          </a:p>
          <a:p>
            <a:pPr>
              <a:buFontTx/>
              <a:buNone/>
            </a:pPr>
            <a:endParaRPr lang="de-CH">
              <a:cs typeface="Arial" charset="0"/>
            </a:endParaRPr>
          </a:p>
          <a:p>
            <a:pPr>
              <a:buFontTx/>
              <a:buNone/>
            </a:pPr>
            <a:endParaRPr lang="de-CH">
              <a:cs typeface="Arial" charset="0"/>
            </a:endParaRPr>
          </a:p>
          <a:p>
            <a:r>
              <a:rPr lang="de-CH" sz="2000">
                <a:cs typeface="Arial" charset="0"/>
              </a:rPr>
              <a:t>langgezogener Ruf: </a:t>
            </a:r>
            <a:r>
              <a:rPr lang="de-CH" sz="2000" b="1">
                <a:cs typeface="Arial" charset="0"/>
              </a:rPr>
              <a:t>„kliööh</a:t>
            </a:r>
            <a:r>
              <a:rPr lang="ja-JP" altLang="de-CH" sz="2000" b="1">
                <a:cs typeface="Arial" charset="0"/>
              </a:rPr>
              <a:t>“</a:t>
            </a:r>
            <a:r>
              <a:rPr lang="de-CH" sz="2000">
                <a:cs typeface="Arial" charset="0"/>
              </a:rPr>
              <a:t>, kilometerweit zu hören</a:t>
            </a:r>
          </a:p>
          <a:p>
            <a:r>
              <a:rPr lang="de-CH" sz="2000">
                <a:cs typeface="Arial" charset="0"/>
              </a:rPr>
              <a:t>kurzer Ruf: </a:t>
            </a:r>
            <a:r>
              <a:rPr lang="de-CH" sz="2000" b="1">
                <a:cs typeface="Arial" charset="0"/>
              </a:rPr>
              <a:t>„kijak</a:t>
            </a:r>
            <a:r>
              <a:rPr lang="ja-JP" altLang="de-CH" sz="2000" b="1">
                <a:cs typeface="Arial" charset="0"/>
              </a:rPr>
              <a:t>“</a:t>
            </a:r>
            <a:endParaRPr lang="de-CH" sz="2000">
              <a:cs typeface="Arial" charset="0"/>
            </a:endParaRPr>
          </a:p>
          <a:p>
            <a:r>
              <a:rPr lang="de-CH" sz="2000">
                <a:cs typeface="Arial" charset="0"/>
              </a:rPr>
              <a:t>Balz- und Revierrufreihe: </a:t>
            </a:r>
            <a:r>
              <a:rPr lang="de-CH" sz="2000" b="1">
                <a:cs typeface="Arial" charset="0"/>
              </a:rPr>
              <a:t>„kwih-kwih-kwih</a:t>
            </a:r>
            <a:r>
              <a:rPr lang="ja-JP" altLang="de-CH" sz="2000" b="1">
                <a:cs typeface="Arial" charset="0"/>
              </a:rPr>
              <a:t>“</a:t>
            </a:r>
            <a:endParaRPr lang="de-CH" sz="2000">
              <a:cs typeface="Arial" charset="0"/>
            </a:endParaRPr>
          </a:p>
          <a:p>
            <a:r>
              <a:rPr lang="de-CH" sz="2000">
                <a:cs typeface="Arial" charset="0"/>
              </a:rPr>
              <a:t>Flugrufreihe: </a:t>
            </a:r>
            <a:r>
              <a:rPr lang="de-CH" sz="2000" b="1">
                <a:cs typeface="Arial" charset="0"/>
              </a:rPr>
              <a:t>„krü-krü-krü</a:t>
            </a:r>
            <a:r>
              <a:rPr lang="ja-JP" altLang="de-CH" sz="2000" b="1">
                <a:cs typeface="Arial" charset="0"/>
              </a:rPr>
              <a:t>“</a:t>
            </a:r>
            <a:endParaRPr lang="de-CH">
              <a:cs typeface="Arial" charset="0"/>
            </a:endParaRPr>
          </a:p>
        </p:txBody>
      </p:sp>
      <p:sp>
        <p:nvSpPr>
          <p:cNvPr id="121869" name="Text Box 13"/>
          <p:cNvSpPr txBox="1">
            <a:spLocks noChangeArrowheads="1"/>
          </p:cNvSpPr>
          <p:nvPr/>
        </p:nvSpPr>
        <p:spPr bwMode="auto">
          <a:xfrm rot="-5448994">
            <a:off x="8730456" y="6280944"/>
            <a:ext cx="70643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600">
                <a:latin typeface="Abadi MT Condensed Light" charset="0"/>
              </a:rPr>
              <a:t>Andreas Schoellhorn</a:t>
            </a:r>
            <a:endParaRPr lang="de-DE" sz="800"/>
          </a:p>
        </p:txBody>
      </p:sp>
      <p:pic>
        <p:nvPicPr>
          <p:cNvPr id="121871" name="20100605_Neeracherri">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85800" y="4953000"/>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121872" name="Text Box 16"/>
          <p:cNvSpPr txBox="1">
            <a:spLocks noChangeArrowheads="1"/>
          </p:cNvSpPr>
          <p:nvPr/>
        </p:nvSpPr>
        <p:spPr bwMode="auto">
          <a:xfrm>
            <a:off x="0" y="6477000"/>
            <a:ext cx="17510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latin typeface="Abadi MT Condensed Light" charset="0"/>
              </a:rPr>
              <a:t>Ton-Aufnahme: David Marques, Neeracherried</a:t>
            </a:r>
            <a:endParaRPr lang="de-DE"/>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187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945" fill="hold"/>
                                        <p:tgtEl>
                                          <p:spTgt spid="121871"/>
                                        </p:tgtEl>
                                      </p:cBhvr>
                                    </p:cmd>
                                  </p:childTnLst>
                                </p:cTn>
                              </p:par>
                            </p:childTnLst>
                          </p:cTn>
                        </p:par>
                      </p:childTnLst>
                    </p:cTn>
                  </p:par>
                </p:childTnLst>
              </p:cTn>
              <p:nextCondLst>
                <p:cond evt="onClick" delay="0">
                  <p:tgtEl>
                    <p:spTgt spid="12187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187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sspecht am totholz, +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685800"/>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122882" name="Rectangle 2"/>
          <p:cNvSpPr>
            <a:spLocks noGrp="1" noChangeArrowheads="1"/>
          </p:cNvSpPr>
          <p:nvPr>
            <p:ph type="title"/>
          </p:nvPr>
        </p:nvSpPr>
        <p:spPr/>
        <p:txBody>
          <a:bodyPr/>
          <a:lstStyle/>
          <a:p>
            <a:r>
              <a:rPr lang="de-CH">
                <a:solidFill>
                  <a:schemeClr val="bg1"/>
                </a:solidFill>
                <a:cs typeface="Arial" charset="0"/>
              </a:rPr>
              <a:t>Kennzeichen</a:t>
            </a:r>
            <a:endParaRPr lang="de-CH">
              <a:cs typeface="Arial" charset="0"/>
            </a:endParaRPr>
          </a:p>
        </p:txBody>
      </p:sp>
      <p:sp>
        <p:nvSpPr>
          <p:cNvPr id="122883" name="Rectangle 3"/>
          <p:cNvSpPr>
            <a:spLocks noGrp="1" noChangeArrowheads="1"/>
          </p:cNvSpPr>
          <p:nvPr>
            <p:ph type="body" idx="1"/>
          </p:nvPr>
        </p:nvSpPr>
        <p:spPr>
          <a:xfrm>
            <a:off x="5257800" y="3581400"/>
            <a:ext cx="3505200" cy="2895600"/>
          </a:xfrm>
        </p:spPr>
        <p:txBody>
          <a:bodyPr/>
          <a:lstStyle/>
          <a:p>
            <a:pPr>
              <a:buFontTx/>
              <a:buNone/>
            </a:pPr>
            <a:r>
              <a:rPr lang="de-CH">
                <a:solidFill>
                  <a:schemeClr val="bg1"/>
                </a:solidFill>
                <a:cs typeface="Arial" charset="0"/>
              </a:rPr>
              <a:t>Trommeln </a:t>
            </a:r>
          </a:p>
          <a:p>
            <a:r>
              <a:rPr lang="de-CH" sz="2000">
                <a:solidFill>
                  <a:schemeClr val="bg1"/>
                </a:solidFill>
                <a:cs typeface="Arial" charset="0"/>
              </a:rPr>
              <a:t>Lauter Trommelwirbel</a:t>
            </a:r>
          </a:p>
          <a:p>
            <a:r>
              <a:rPr lang="de-CH" sz="2000">
                <a:solidFill>
                  <a:schemeClr val="bg1"/>
                </a:solidFill>
                <a:cs typeface="Arial" charset="0"/>
              </a:rPr>
              <a:t>17 Schläge/sec. während 2-3 sec.</a:t>
            </a:r>
          </a:p>
          <a:p>
            <a:r>
              <a:rPr lang="de-CH" sz="2000">
                <a:solidFill>
                  <a:schemeClr val="bg1"/>
                </a:solidFill>
                <a:cs typeface="Arial" charset="0"/>
              </a:rPr>
              <a:t>Besondere Trommelbäume</a:t>
            </a:r>
          </a:p>
          <a:p>
            <a:r>
              <a:rPr lang="de-CH" sz="2000">
                <a:solidFill>
                  <a:schemeClr val="bg1"/>
                </a:solidFill>
                <a:cs typeface="Arial" charset="0"/>
              </a:rPr>
              <a:t>dient zur Reviermarkierung und Balz</a:t>
            </a:r>
          </a:p>
        </p:txBody>
      </p:sp>
      <p:sp>
        <p:nvSpPr>
          <p:cNvPr id="122885" name="Text Box 5"/>
          <p:cNvSpPr txBox="1">
            <a:spLocks noChangeArrowheads="1"/>
          </p:cNvSpPr>
          <p:nvPr/>
        </p:nvSpPr>
        <p:spPr bwMode="auto">
          <a:xfrm rot="-5365301">
            <a:off x="8743951" y="909637"/>
            <a:ext cx="7096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solidFill>
                  <a:schemeClr val="bg1"/>
                </a:solidFill>
                <a:latin typeface="Abadi MT Condensed Light" charset="0"/>
              </a:rPr>
              <a:t>Bas Kers, Flickr</a:t>
            </a:r>
            <a:endParaRPr lang="de-DE"/>
          </a:p>
        </p:txBody>
      </p:sp>
      <p:pic>
        <p:nvPicPr>
          <p:cNvPr id="122886" name="BlackWoodpecker-1-20">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7391400" y="3505200"/>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122887" name="Text Box 7"/>
          <p:cNvSpPr txBox="1">
            <a:spLocks noChangeArrowheads="1"/>
          </p:cNvSpPr>
          <p:nvPr/>
        </p:nvSpPr>
        <p:spPr bwMode="auto">
          <a:xfrm>
            <a:off x="7032625" y="6705600"/>
            <a:ext cx="15017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sz="800">
                <a:latin typeface="Abadi MT Condensed Light" charset="0"/>
              </a:rPr>
              <a:t>Ton-Aufnahme: Ante Strand, Schweden</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288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0144" fill="hold"/>
                                        <p:tgtEl>
                                          <p:spTgt spid="122886"/>
                                        </p:tgtEl>
                                      </p:cBhvr>
                                    </p:cmd>
                                  </p:childTnLst>
                                </p:cTn>
                              </p:par>
                            </p:childTnLst>
                          </p:cTn>
                        </p:par>
                      </p:childTnLst>
                    </p:cTn>
                  </p:par>
                </p:childTnLst>
              </p:cTn>
              <p:nextCondLst>
                <p:cond evt="onClick" delay="0">
                  <p:tgtEl>
                    <p:spTgt spid="12288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4054</Words>
  <Application>Microsoft Macintosh PowerPoint</Application>
  <PresentationFormat>Bildschirmpräsentation (4:3)</PresentationFormat>
  <Paragraphs>455</Paragraphs>
  <Slides>46</Slides>
  <Notes>46</Notes>
  <HiddenSlides>0</HiddenSlides>
  <MMClips>2</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46</vt:i4>
      </vt:variant>
    </vt:vector>
  </HeadingPairs>
  <TitlesOfParts>
    <vt:vector size="55" baseType="lpstr">
      <vt:lpstr>Arial</vt:lpstr>
      <vt:lpstr>Syntax Black</vt:lpstr>
      <vt:lpstr>Syntax LT</vt:lpstr>
      <vt:lpstr>Abadi MT Condensed Light</vt:lpstr>
      <vt:lpstr>ヒラギノ角ゴ Pro W3</vt:lpstr>
      <vt:lpstr>ＭＳ Ｐゴシック</vt:lpstr>
      <vt:lpstr>Standarddesign</vt:lpstr>
      <vt:lpstr>1_Standarddesign</vt:lpstr>
      <vt:lpstr>Microsoft Word-Dokument</vt:lpstr>
      <vt:lpstr>PowerPoint-Präsentation</vt:lpstr>
      <vt:lpstr>Übersicht</vt:lpstr>
      <vt:lpstr>Schwarzspecht – Vogel des Jahres 2011</vt:lpstr>
      <vt:lpstr>Vogel des Jahres 2011</vt:lpstr>
      <vt:lpstr>Vogel des Jahres 2011</vt:lpstr>
      <vt:lpstr>Kennzeichen</vt:lpstr>
      <vt:lpstr>Kennzeichen</vt:lpstr>
      <vt:lpstr>Kennzeichen</vt:lpstr>
      <vt:lpstr>Kennzeichen</vt:lpstr>
      <vt:lpstr>Systematik</vt:lpstr>
      <vt:lpstr>Verwandtschaft</vt:lpstr>
      <vt:lpstr>Verwandtschaft</vt:lpstr>
      <vt:lpstr>Verwandtschaft</vt:lpstr>
      <vt:lpstr>Verwandtschaft</vt:lpstr>
      <vt:lpstr>Verwandtschaft</vt:lpstr>
      <vt:lpstr>Verbreitung Schwarzspecht</vt:lpstr>
      <vt:lpstr>Verbreitung Schwarzspecht</vt:lpstr>
      <vt:lpstr>Verbreitung Schwarzspecht</vt:lpstr>
      <vt:lpstr>Bestand</vt:lpstr>
      <vt:lpstr> Lebensraum</vt:lpstr>
      <vt:lpstr>Lebensraum</vt:lpstr>
      <vt:lpstr>Lebensraum</vt:lpstr>
      <vt:lpstr>Lebensraum</vt:lpstr>
      <vt:lpstr>Nahrung</vt:lpstr>
      <vt:lpstr>PowerPoint-Präsentation</vt:lpstr>
      <vt:lpstr>Nahrung</vt:lpstr>
      <vt:lpstr>Nahrung</vt:lpstr>
      <vt:lpstr>Höhlenbäume</vt:lpstr>
      <vt:lpstr>Höhlenlage</vt:lpstr>
      <vt:lpstr>Höhlenbau</vt:lpstr>
      <vt:lpstr>Höhlenform</vt:lpstr>
      <vt:lpstr>Schwarzspechte sind wichtige Höhlenbauer</vt:lpstr>
      <vt:lpstr>Nachmieter</vt:lpstr>
      <vt:lpstr>Fortpflanzung</vt:lpstr>
      <vt:lpstr>Fortpflanzung</vt:lpstr>
      <vt:lpstr>Fortpflanzung</vt:lpstr>
      <vt:lpstr>Schlüsselrolle im Wald</vt:lpstr>
      <vt:lpstr>Gefährdung</vt:lpstr>
      <vt:lpstr>Gefährdung</vt:lpstr>
      <vt:lpstr>Schutzmassnahmen</vt:lpstr>
      <vt:lpstr>Tipps zum Auffinden von Höhlenbäumen</vt:lpstr>
      <vt:lpstr>Schutzmassnahmen</vt:lpstr>
      <vt:lpstr>PowerPoint-Präsentation</vt:lpstr>
      <vt:lpstr>Sektion</vt:lpstr>
      <vt:lpstr>BirdLife-Material zum Schwarzspecht</vt:lpstr>
      <vt:lpstr>PowerPoint-Präsentation</vt:lpstr>
    </vt:vector>
  </TitlesOfParts>
  <Company>Privat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Michael</dc:creator>
  <cp:lastModifiedBy>Stefan Bachmann</cp:lastModifiedBy>
  <cp:revision>210</cp:revision>
  <cp:lastPrinted>2010-11-02T14:48:32Z</cp:lastPrinted>
  <dcterms:created xsi:type="dcterms:W3CDTF">2010-02-02T14:34:39Z</dcterms:created>
  <dcterms:modified xsi:type="dcterms:W3CDTF">2020-02-03T14:07:57Z</dcterms:modified>
</cp:coreProperties>
</file>