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9"/>
  </p:notesMasterIdLst>
  <p:handoutMasterIdLst>
    <p:handoutMasterId r:id="rId50"/>
  </p:handoutMasterIdLst>
  <p:sldIdLst>
    <p:sldId id="256" r:id="rId2"/>
    <p:sldId id="257" r:id="rId3"/>
    <p:sldId id="262" r:id="rId4"/>
    <p:sldId id="260" r:id="rId5"/>
    <p:sldId id="258" r:id="rId6"/>
    <p:sldId id="261" r:id="rId7"/>
    <p:sldId id="263" r:id="rId8"/>
    <p:sldId id="264" r:id="rId9"/>
    <p:sldId id="265" r:id="rId10"/>
    <p:sldId id="266" r:id="rId11"/>
    <p:sldId id="267" r:id="rId12"/>
    <p:sldId id="288" r:id="rId13"/>
    <p:sldId id="289" r:id="rId14"/>
    <p:sldId id="268" r:id="rId15"/>
    <p:sldId id="270" r:id="rId16"/>
    <p:sldId id="271" r:id="rId17"/>
    <p:sldId id="303" r:id="rId18"/>
    <p:sldId id="302" r:id="rId19"/>
    <p:sldId id="269" r:id="rId20"/>
    <p:sldId id="273" r:id="rId21"/>
    <p:sldId id="274" r:id="rId22"/>
    <p:sldId id="272" r:id="rId23"/>
    <p:sldId id="278" r:id="rId24"/>
    <p:sldId id="275" r:id="rId25"/>
    <p:sldId id="276" r:id="rId26"/>
    <p:sldId id="277" r:id="rId27"/>
    <p:sldId id="279" r:id="rId28"/>
    <p:sldId id="280" r:id="rId29"/>
    <p:sldId id="281" r:id="rId30"/>
    <p:sldId id="282" r:id="rId31"/>
    <p:sldId id="299" r:id="rId32"/>
    <p:sldId id="283" r:id="rId33"/>
    <p:sldId id="284" r:id="rId34"/>
    <p:sldId id="285" r:id="rId35"/>
    <p:sldId id="286" r:id="rId36"/>
    <p:sldId id="297" r:id="rId37"/>
    <p:sldId id="290" r:id="rId38"/>
    <p:sldId id="291" r:id="rId39"/>
    <p:sldId id="292" r:id="rId40"/>
    <p:sldId id="300" r:id="rId41"/>
    <p:sldId id="293" r:id="rId42"/>
    <p:sldId id="294" r:id="rId43"/>
    <p:sldId id="295" r:id="rId44"/>
    <p:sldId id="305" r:id="rId45"/>
    <p:sldId id="304" r:id="rId46"/>
    <p:sldId id="298" r:id="rId47"/>
    <p:sldId id="296" r:id="rId48"/>
  </p:sldIdLst>
  <p:sldSz cx="9144000" cy="6858000" type="screen4x3"/>
  <p:notesSz cx="6858000" cy="9144000"/>
  <p:defaultTextStyle>
    <a:defPPr>
      <a:defRPr lang="de-DE"/>
    </a:defPPr>
    <a:lvl1pPr algn="l" rtl="0" eaLnBrk="0" fontAlgn="base" hangingPunct="0">
      <a:spcBef>
        <a:spcPct val="0"/>
      </a:spcBef>
      <a:spcAft>
        <a:spcPct val="0"/>
      </a:spcAft>
      <a:defRPr sz="20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0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0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0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0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0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0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0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000" kern="1200">
        <a:solidFill>
          <a:schemeClr val="tx1"/>
        </a:solidFill>
        <a:latin typeface="Arial" charset="0"/>
        <a:ea typeface="ＭＳ Ｐゴシック" charset="0"/>
        <a:cs typeface="ＭＳ Ｐゴシック"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rista Glauser" initials="CG"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4D5E2"/>
    <a:srgbClr val="B2CADD"/>
    <a:srgbClr val="CCDFFF"/>
    <a:srgbClr val="B9D4F5"/>
    <a:srgbClr val="C3D4EE"/>
    <a:srgbClr val="3B3B3B"/>
    <a:srgbClr val="3D5B7E"/>
    <a:srgbClr val="486C9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834" autoAdjust="0"/>
    <p:restoredTop sz="90929"/>
  </p:normalViewPr>
  <p:slideViewPr>
    <p:cSldViewPr>
      <p:cViewPr>
        <p:scale>
          <a:sx n="150" d="100"/>
          <a:sy n="150" d="100"/>
        </p:scale>
        <p:origin x="-1624"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34" d="100"/>
          <a:sy n="134" d="100"/>
        </p:scale>
        <p:origin x="-3552" y="-11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handoutMaster" Target="handoutMasters/handoutMaster1.xml"/><Relationship Id="rId51" Type="http://schemas.openxmlformats.org/officeDocument/2006/relationships/printerSettings" Target="printerSettings/printerSettings1.bin"/><Relationship Id="rId52" Type="http://schemas.openxmlformats.org/officeDocument/2006/relationships/commentAuthors" Target="commentAuthors.xml"/><Relationship Id="rId53" Type="http://schemas.openxmlformats.org/officeDocument/2006/relationships/presProps" Target="presProps.xml"/><Relationship Id="rId54" Type="http://schemas.openxmlformats.org/officeDocument/2006/relationships/viewProps" Target="viewProps.xml"/><Relationship Id="rId55" Type="http://schemas.openxmlformats.org/officeDocument/2006/relationships/theme" Target="theme/theme1.xml"/><Relationship Id="rId56"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2-11-28T11:42:17.622" idx="1">
    <p:pos x="10" y="10"/>
    <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ea typeface="ＭＳ Ｐゴシック" charset="-128"/>
                <a:cs typeface="ＭＳ Ｐゴシック" charset="-128"/>
              </a:defRPr>
            </a:lvl1pPr>
          </a:lstStyle>
          <a:p>
            <a:pPr>
              <a:defRPr/>
            </a:pPr>
            <a:endParaRPr lang="de-DE"/>
          </a:p>
        </p:txBody>
      </p:sp>
      <p:sp>
        <p:nvSpPr>
          <p:cNvPr id="25603"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ea typeface="ＭＳ Ｐゴシック" charset="-128"/>
                <a:cs typeface="ＭＳ Ｐゴシック" charset="-128"/>
              </a:defRPr>
            </a:lvl1pPr>
          </a:lstStyle>
          <a:p>
            <a:pPr>
              <a:defRPr/>
            </a:pPr>
            <a:endParaRPr lang="de-DE"/>
          </a:p>
        </p:txBody>
      </p:sp>
      <p:sp>
        <p:nvSpPr>
          <p:cNvPr id="25604"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endParaRPr lang="de-DE"/>
          </a:p>
        </p:txBody>
      </p:sp>
      <p:sp>
        <p:nvSpPr>
          <p:cNvPr id="25605"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86701838-6D84-244E-BC2C-7D89F5832A3A}" type="slidenum">
              <a:rPr lang="de-DE"/>
              <a:pPr/>
              <a:t>‹Nr.›</a:t>
            </a:fld>
            <a:endParaRPr lang="de-DE"/>
          </a:p>
        </p:txBody>
      </p:sp>
    </p:spTree>
    <p:extLst>
      <p:ext uri="{BB962C8B-B14F-4D97-AF65-F5344CB8AC3E}">
        <p14:creationId xmlns:p14="http://schemas.microsoft.com/office/powerpoint/2010/main" val="42330465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ea typeface="ＭＳ Ｐゴシック" charset="-128"/>
                <a:cs typeface="ＭＳ Ｐゴシック" charset="-128"/>
              </a:defRPr>
            </a:lvl1pPr>
          </a:lstStyle>
          <a:p>
            <a:pPr>
              <a:defRPr/>
            </a:pPr>
            <a:endParaRPr lang="de-DE"/>
          </a:p>
        </p:txBody>
      </p:sp>
      <p:sp>
        <p:nvSpPr>
          <p:cNvPr id="9219"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ea typeface="ＭＳ Ｐゴシック" charset="-128"/>
                <a:cs typeface="ＭＳ Ｐゴシック" charset="-128"/>
              </a:defRPr>
            </a:lvl1pPr>
          </a:lstStyle>
          <a:p>
            <a:pPr>
              <a:defRPr/>
            </a:pPr>
            <a:endParaRPr lang="de-DE"/>
          </a:p>
        </p:txBody>
      </p:sp>
      <p:sp>
        <p:nvSpPr>
          <p:cNvPr id="14340" name="Rectangle 4"/>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22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922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endParaRPr lang="de-DE"/>
          </a:p>
        </p:txBody>
      </p:sp>
      <p:sp>
        <p:nvSpPr>
          <p:cNvPr id="922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BDAD0F0C-E07D-DD4D-B0C2-1B1C96F3A680}" type="slidenum">
              <a:rPr lang="de-DE"/>
              <a:pPr/>
              <a:t>‹Nr.›</a:t>
            </a:fld>
            <a:endParaRPr lang="de-DE"/>
          </a:p>
        </p:txBody>
      </p:sp>
    </p:spTree>
    <p:extLst>
      <p:ext uri="{BB962C8B-B14F-4D97-AF65-F5344CB8AC3E}">
        <p14:creationId xmlns:p14="http://schemas.microsoft.com/office/powerpoint/2010/main" val="33757534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0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000" kern="1200">
        <a:solidFill>
          <a:schemeClr val="tx1"/>
        </a:solidFill>
        <a:latin typeface="Arial" charset="0"/>
        <a:ea typeface="ＭＳ Ｐゴシック" charset="-128"/>
        <a:cs typeface="ＭＳ Ｐゴシック" charset="0"/>
      </a:defRPr>
    </a:lvl2pPr>
    <a:lvl3pPr marL="914400" algn="l" rtl="0" eaLnBrk="0" fontAlgn="base" hangingPunct="0">
      <a:spcBef>
        <a:spcPct val="30000"/>
      </a:spcBef>
      <a:spcAft>
        <a:spcPct val="0"/>
      </a:spcAft>
      <a:defRPr sz="1000" kern="1200">
        <a:solidFill>
          <a:schemeClr val="tx1"/>
        </a:solidFill>
        <a:latin typeface="Arial" charset="0"/>
        <a:ea typeface="ＭＳ Ｐゴシック" charset="-128"/>
        <a:cs typeface="ＭＳ Ｐゴシック" charset="0"/>
      </a:defRPr>
    </a:lvl3pPr>
    <a:lvl4pPr marL="1371600" algn="l" rtl="0" eaLnBrk="0" fontAlgn="base" hangingPunct="0">
      <a:spcBef>
        <a:spcPct val="30000"/>
      </a:spcBef>
      <a:spcAft>
        <a:spcPct val="0"/>
      </a:spcAft>
      <a:defRPr sz="1000" kern="1200">
        <a:solidFill>
          <a:schemeClr val="tx1"/>
        </a:solidFill>
        <a:latin typeface="Arial" charset="0"/>
        <a:ea typeface="ＭＳ Ｐゴシック" charset="-128"/>
        <a:cs typeface="ＭＳ Ｐゴシック" charset="0"/>
      </a:defRPr>
    </a:lvl4pPr>
    <a:lvl5pPr marL="1828800" algn="l" rtl="0" eaLnBrk="0" fontAlgn="base" hangingPunct="0">
      <a:spcBef>
        <a:spcPct val="30000"/>
      </a:spcBef>
      <a:spcAft>
        <a:spcPct val="0"/>
      </a:spcAft>
      <a:defRPr sz="1000" kern="1200">
        <a:solidFill>
          <a:schemeClr val="tx1"/>
        </a:solidFill>
        <a:latin typeface="Arial" charset="0"/>
        <a:ea typeface="ＭＳ Ｐゴシック" charset="-128"/>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fld id="{79CDCA41-5DEC-3542-A3C1-386F33F9BF1B}" type="slidenum">
              <a:rPr lang="de-DE" sz="1200"/>
              <a:pPr/>
              <a:t>1</a:t>
            </a:fld>
            <a:endParaRPr lang="de-DE" sz="1200"/>
          </a:p>
        </p:txBody>
      </p:sp>
      <p:sp>
        <p:nvSpPr>
          <p:cNvPr id="16387" name="Rectangle 2"/>
          <p:cNvSpPr>
            <a:spLocks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de-CH">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fld id="{8BCB083E-EA3E-CE4A-8CF5-69577A94E563}" type="slidenum">
              <a:rPr lang="de-DE" sz="1200"/>
              <a:pPr/>
              <a:t>10</a:t>
            </a:fld>
            <a:endParaRPr lang="de-DE" sz="1200"/>
          </a:p>
        </p:txBody>
      </p:sp>
      <p:sp>
        <p:nvSpPr>
          <p:cNvPr id="34819" name="Rectangle 2"/>
          <p:cNvSpPr>
            <a:spLocks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de-DE">
                <a:ea typeface="ＭＳ Ｐゴシック" charset="0"/>
                <a:cs typeface="ＭＳ Ｐゴシック" charset="0"/>
              </a:rPr>
              <a:t>Sommerhabitat, bzw. Brutgebiet in Eurasien (siehe Zugverhalten)</a:t>
            </a:r>
          </a:p>
          <a:p>
            <a:pPr eaLnBrk="1" hangingPunct="1">
              <a:buFontTx/>
              <a:buChar char="-"/>
            </a:pPr>
            <a:r>
              <a:rPr lang="de-DE">
                <a:ea typeface="ＭＳ Ｐゴシック" charset="0"/>
                <a:cs typeface="ＭＳ Ｐゴシック" charset="0"/>
              </a:rPr>
              <a:t>Verbreitet in Europa, wagt sich sporadisch über die Nordküsten des europäischen Festlandes. Im Osten gegen die Mongolei hin, von dort südlich bis nach Indien, wobei dort schliesslich die Unterart Oriolus Kundoo präsent ist.</a:t>
            </a:r>
          </a:p>
          <a:p>
            <a:pPr eaLnBrk="1" hangingPunct="1">
              <a:buFontTx/>
              <a:buChar char="-"/>
            </a:pPr>
            <a:r>
              <a:rPr lang="de-DE">
                <a:ea typeface="ＭＳ Ｐゴシック" charset="0"/>
                <a:cs typeface="ＭＳ Ｐゴシック" charset="0"/>
              </a:rPr>
              <a:t>Pirole brüten selten über 600-650müM, Schwerpunkt unter 200-400m, sehr selten bis 1500müM (zBsp. beim Ätna)</a:t>
            </a:r>
          </a:p>
          <a:p>
            <a:pPr eaLnBrk="1" hangingPunct="1">
              <a:buFontTx/>
              <a:buChar char="-"/>
            </a:pPr>
            <a:r>
              <a:rPr lang="de-DE">
                <a:ea typeface="ＭＳ Ｐゴシック" charset="0"/>
                <a:cs typeface="ＭＳ Ｐゴシック" charset="0"/>
              </a:rPr>
              <a:t>Grossbritannien nur sehr wenige Brutpaare</a:t>
            </a:r>
          </a:p>
          <a:p>
            <a:pPr eaLnBrk="1" hangingPunct="1">
              <a:buFontTx/>
              <a:buChar char="-"/>
            </a:pPr>
            <a:endParaRPr lang="de-DE">
              <a:ea typeface="ＭＳ Ｐゴシック" charset="0"/>
              <a:cs typeface="ＭＳ Ｐゴシック" charset="0"/>
            </a:endParaRPr>
          </a:p>
          <a:p>
            <a:pPr eaLnBrk="1" hangingPunct="1"/>
            <a:r>
              <a:rPr lang="de-DE">
                <a:ea typeface="ＭＳ Ｐゴシック" charset="0"/>
                <a:cs typeface="ＭＳ Ｐゴシック" charset="0"/>
                <a:sym typeface="Symbol" charset="0"/>
              </a:rPr>
              <a:t> </a:t>
            </a:r>
            <a:r>
              <a:rPr lang="de-DE">
                <a:ea typeface="ＭＳ Ｐゴシック" charset="0"/>
                <a:cs typeface="ＭＳ Ｐゴシック" charset="0"/>
              </a:rPr>
              <a:t>unveränderte Karte als Grundmaterial: Wikipedia, bzw. Demis Map Server</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fld id="{A19EAF35-C6C5-8E4A-970A-3C7C5ACE49A1}" type="slidenum">
              <a:rPr lang="de-DE" sz="1200"/>
              <a:pPr/>
              <a:t>11</a:t>
            </a:fld>
            <a:endParaRPr lang="de-DE" sz="1200"/>
          </a:p>
        </p:txBody>
      </p:sp>
      <p:sp>
        <p:nvSpPr>
          <p:cNvPr id="36867" name="Rectangle 2"/>
          <p:cNvSpPr>
            <a:spLocks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ea typeface="ＭＳ Ｐゴシック" charset="0"/>
                <a:cs typeface="ＭＳ Ｐゴシック" charset="0"/>
              </a:rPr>
              <a:t>Kartenmaterial: Schweizer Brutvogelatlas, Schweizerische Vogelwarte Sempach, 1998</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fld id="{5128DB57-6AAD-B049-AD7F-7E92AFE827C7}" type="slidenum">
              <a:rPr lang="de-DE" sz="1200"/>
              <a:pPr/>
              <a:t>12</a:t>
            </a:fld>
            <a:endParaRPr lang="de-DE" sz="1200"/>
          </a:p>
        </p:txBody>
      </p:sp>
      <p:sp>
        <p:nvSpPr>
          <p:cNvPr id="38915" name="Rectangle 2"/>
          <p:cNvSpPr>
            <a:spLocks noChangeArrowheads="1" noTextEdit="1"/>
          </p:cNvSpPr>
          <p:nvPr>
            <p:ph type="sldImg"/>
          </p:nvPr>
        </p:nvSpPr>
        <p:spPr>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de-DE">
                <a:ea typeface="ＭＳ Ｐゴシック" charset="0"/>
                <a:cs typeface="ＭＳ Ｐゴシック" charset="0"/>
              </a:rPr>
              <a:t>Gesamtschweizerisch zwischen 1000 und 2000 Brutpaare, Bestand eher sinkend</a:t>
            </a:r>
          </a:p>
          <a:p>
            <a:pPr eaLnBrk="1" hangingPunct="1">
              <a:buFontTx/>
              <a:buChar char="-"/>
            </a:pPr>
            <a:r>
              <a:rPr lang="de-DE">
                <a:ea typeface="ＭＳ Ｐゴシック" charset="0"/>
                <a:cs typeface="ＭＳ Ｐゴシック" charset="0"/>
              </a:rPr>
              <a:t>Zahl der besetzten Quadrate in der Schweiz (Vogelwarte Sempach) von 169 (70er Jahre), auf 151 (90er) geschrumpft; knapp 11%</a:t>
            </a:r>
          </a:p>
          <a:p>
            <a:pPr eaLnBrk="1" hangingPunct="1">
              <a:buFontTx/>
              <a:buChar char="-"/>
            </a:pPr>
            <a:r>
              <a:rPr lang="de-DE">
                <a:ea typeface="ＭＳ Ｐゴシック" charset="0"/>
                <a:cs typeface="ＭＳ Ｐゴシック" charset="0"/>
              </a:rPr>
              <a:t>Bestand an vielen Orten stark rückläufig:</a:t>
            </a:r>
          </a:p>
          <a:p>
            <a:pPr lvl="1" eaLnBrk="1" hangingPunct="1">
              <a:buFontTx/>
              <a:buChar char="-"/>
            </a:pPr>
            <a:r>
              <a:rPr lang="de-DE">
                <a:ea typeface="ＭＳ Ｐゴシック" charset="0"/>
              </a:rPr>
              <a:t>Kanton Zürich: starker Rückgang zwischen 1975 und 2002; </a:t>
            </a:r>
          </a:p>
          <a:p>
            <a:pPr lvl="1" eaLnBrk="1" hangingPunct="1">
              <a:buFontTx/>
              <a:buChar char="-"/>
            </a:pPr>
            <a:r>
              <a:rPr lang="de-DE">
                <a:ea typeface="ＭＳ Ｐゴシック" charset="0"/>
              </a:rPr>
              <a:t>Neuenburgersee: z.Bsp. Südende, Rückgang von 1997, ~120 singende Männchen, 2000-2002 noch etwa 75</a:t>
            </a:r>
          </a:p>
          <a:p>
            <a:pPr lvl="1" eaLnBrk="1" hangingPunct="1">
              <a:buFontTx/>
              <a:buChar char="-"/>
            </a:pPr>
            <a:r>
              <a:rPr lang="de-DE">
                <a:ea typeface="ＭＳ Ｐゴシック" charset="0"/>
              </a:rPr>
              <a:t>Bodensee: Mittlerer Bestand von 1980 bis 2000 um 19% gesunken</a:t>
            </a:r>
          </a:p>
          <a:p>
            <a:pPr eaLnBrk="1" hangingPunct="1">
              <a:buFontTx/>
              <a:buChar char="-"/>
            </a:pPr>
            <a:r>
              <a:rPr lang="de-DE">
                <a:ea typeface="ＭＳ Ｐゴシック" charset="0"/>
                <a:cs typeface="ＭＳ Ｐゴシック" charset="0"/>
              </a:rPr>
              <a:t>witterungsbedingte Schwankungen</a:t>
            </a:r>
          </a:p>
          <a:p>
            <a:pPr eaLnBrk="1" hangingPunct="1"/>
            <a:endParaRPr lang="de-DE">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fld id="{1A5261F6-E2D9-9F44-981B-8863812C634E}" type="slidenum">
              <a:rPr lang="de-DE" sz="1200"/>
              <a:pPr/>
              <a:t>13</a:t>
            </a:fld>
            <a:endParaRPr lang="de-DE" sz="1200"/>
          </a:p>
        </p:txBody>
      </p:sp>
      <p:sp>
        <p:nvSpPr>
          <p:cNvPr id="40963" name="Rectangle 2"/>
          <p:cNvSpPr>
            <a:spLocks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ea typeface="ＭＳ Ｐゴシック" charset="0"/>
                <a:cs typeface="ＭＳ Ｐゴシック" charset="0"/>
              </a:rPr>
              <a:t>Geschätzte Zahlen von: BirdLife International; Birfield &amp; van Bommel, 2006</a:t>
            </a:r>
          </a:p>
          <a:p>
            <a:pPr eaLnBrk="1" hangingPunct="1">
              <a:buFontTx/>
              <a:buChar char="•"/>
            </a:pPr>
            <a:r>
              <a:rPr lang="de-DE">
                <a:ea typeface="ＭＳ Ｐゴシック" charset="0"/>
                <a:cs typeface="ＭＳ Ｐゴシック" charset="0"/>
              </a:rPr>
              <a:t>Gesamtbestandszahlen inklusive Russland</a:t>
            </a:r>
          </a:p>
          <a:p>
            <a:pPr eaLnBrk="1" hangingPunct="1">
              <a:buFontTx/>
              <a:buChar char="•"/>
            </a:pPr>
            <a:r>
              <a:rPr lang="de-DE">
                <a:ea typeface="ＭＳ Ｐゴシック" charset="0"/>
                <a:cs typeface="ＭＳ Ｐゴシック" charset="0"/>
              </a:rPr>
              <a:t>Karte: maximal geschätzte Anzahl Brutpaare pro Land</a:t>
            </a:r>
          </a:p>
          <a:p>
            <a:pPr eaLnBrk="1" hangingPunct="1">
              <a:buFontTx/>
              <a:buChar char="•"/>
            </a:pPr>
            <a:endParaRPr lang="de-DE">
              <a:ea typeface="ＭＳ Ｐゴシック" charset="0"/>
              <a:cs typeface="ＭＳ Ｐゴシック" charset="0"/>
            </a:endParaRPr>
          </a:p>
          <a:p>
            <a:pPr eaLnBrk="1" hangingPunct="1"/>
            <a:endParaRPr lang="de-DE">
              <a:ea typeface="ＭＳ Ｐゴシック" charset="0"/>
              <a:cs typeface="ＭＳ Ｐゴシック" charset="0"/>
            </a:endParaRPr>
          </a:p>
          <a:p>
            <a:pPr eaLnBrk="1" hangingPunct="1"/>
            <a:r>
              <a:rPr lang="de-DE">
                <a:ea typeface="ＭＳ Ｐゴシック" charset="0"/>
                <a:cs typeface="ＭＳ Ｐゴシック" charset="0"/>
              </a:rPr>
              <a:t>Kartenvorlage: </a:t>
            </a:r>
            <a:r>
              <a:rPr lang="de-DE">
                <a:ea typeface="ＭＳ Ｐゴシック" charset="0"/>
                <a:cs typeface="ＭＳ Ｐゴシック" charset="0"/>
                <a:sym typeface="Symbol" charset="0"/>
              </a:rPr>
              <a:t>CrazyPhunk</a:t>
            </a:r>
            <a:endParaRPr lang="de-DE">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fld id="{CDB023C9-571D-3A4F-867C-801052EC33C6}" type="slidenum">
              <a:rPr lang="de-DE" sz="1200"/>
              <a:pPr/>
              <a:t>14</a:t>
            </a:fld>
            <a:endParaRPr lang="de-DE" sz="1200"/>
          </a:p>
        </p:txBody>
      </p:sp>
      <p:sp>
        <p:nvSpPr>
          <p:cNvPr id="43011" name="Rectangle 2"/>
          <p:cNvSpPr>
            <a:spLocks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de-DE">
                <a:ea typeface="ＭＳ Ｐゴシック" charset="0"/>
                <a:cs typeface="ＭＳ Ｐゴシック" charset="0"/>
              </a:rPr>
              <a:t>Aufenthalt in der Schweiz/Brutaufenthalt nur circa 3 Monate (Mai bis Ende Juli/Anfang August)</a:t>
            </a:r>
          </a:p>
          <a:p>
            <a:pPr eaLnBrk="1" hangingPunct="1">
              <a:buFontTx/>
              <a:buChar char="-"/>
            </a:pPr>
            <a:r>
              <a:rPr lang="de-DE">
                <a:ea typeface="ＭＳ Ｐゴシック" charset="0"/>
                <a:cs typeface="ＭＳ Ｐゴシック" charset="0"/>
              </a:rPr>
              <a:t>Ankünfte streuen sich von Ende April bis Mitte Juni</a:t>
            </a:r>
          </a:p>
          <a:p>
            <a:pPr eaLnBrk="1" hangingPunct="1">
              <a:buFontTx/>
              <a:buChar char="-"/>
            </a:pPr>
            <a:r>
              <a:rPr lang="de-DE">
                <a:ea typeface="ＭＳ Ｐゴシック" charset="0"/>
                <a:cs typeface="ＭＳ Ｐゴシック" charset="0"/>
              </a:rPr>
              <a:t>Abzug von Mitte Juli bis zu Mitte September</a:t>
            </a:r>
          </a:p>
          <a:p>
            <a:pPr eaLnBrk="1" hangingPunct="1">
              <a:buFontTx/>
              <a:buChar char="-"/>
            </a:pPr>
            <a:r>
              <a:rPr lang="de-DE">
                <a:ea typeface="ＭＳ Ｐゴシック" charset="0"/>
                <a:cs typeface="ＭＳ Ｐゴシック" charset="0"/>
              </a:rPr>
              <a:t>Aufbruch normalerweise, wenn Aufzucht der Jungen abgeschlossen ist; Nichtbrüter und Paare mit Gelegeverlust ziehen vorzeitig ab</a:t>
            </a:r>
          </a:p>
          <a:p>
            <a:pPr eaLnBrk="1" hangingPunct="1">
              <a:buFontTx/>
              <a:buChar char="-"/>
            </a:pPr>
            <a:r>
              <a:rPr lang="de-DE">
                <a:ea typeface="ＭＳ Ｐゴシック" charset="0"/>
                <a:cs typeface="ＭＳ Ｐゴシック" charset="0"/>
              </a:rPr>
              <a:t>Verdriftete, bzw. verspätete Vögel bis in November beobachtet</a:t>
            </a:r>
          </a:p>
          <a:p>
            <a:pPr eaLnBrk="1" hangingPunct="1">
              <a:buFontTx/>
              <a:buChar char="-"/>
            </a:pPr>
            <a:r>
              <a:rPr lang="de-DE">
                <a:ea typeface="ＭＳ Ｐゴシック" charset="0"/>
                <a:cs typeface="ＭＳ Ｐゴシック" charset="0"/>
              </a:rPr>
              <a:t>Ziehen bevorzugt während der Nacht</a:t>
            </a:r>
          </a:p>
          <a:p>
            <a:pPr eaLnBrk="1" hangingPunct="1">
              <a:buFontTx/>
              <a:buChar char="-"/>
            </a:pPr>
            <a:r>
              <a:rPr lang="de-DE">
                <a:ea typeface="ＭＳ Ｐゴシック" charset="0"/>
                <a:cs typeface="ＭＳ Ｐゴシック" charset="0"/>
              </a:rPr>
              <a:t>Teilmauser, sowie Ansetzen eines Fettpolster für die anstrengende Reise; verlieren auf dem Herbstzug ~20% des Eigengewichts</a:t>
            </a:r>
          </a:p>
          <a:p>
            <a:pPr eaLnBrk="1" hangingPunct="1">
              <a:buFontTx/>
              <a:buChar char="-"/>
            </a:pPr>
            <a:r>
              <a:rPr lang="de-DE">
                <a:ea typeface="ＭＳ Ｐゴシック" charset="0"/>
                <a:cs typeface="ＭＳ Ｐゴシック" charset="0"/>
              </a:rPr>
              <a:t>Geschwister migrieren auch im Verbund; Gesamte Familie ev. nur zu Beginn zusammen; Männchen separiert sich bald</a:t>
            </a:r>
          </a:p>
          <a:p>
            <a:pPr eaLnBrk="1" hangingPunct="1">
              <a:buFontTx/>
              <a:buChar char="-"/>
            </a:pPr>
            <a:endParaRPr lang="de-DE">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fld id="{9CC55053-5E05-CF4E-A9D2-A36EC86D4E75}" type="slidenum">
              <a:rPr lang="de-DE" sz="1200"/>
              <a:pPr/>
              <a:t>15</a:t>
            </a:fld>
            <a:endParaRPr lang="de-DE" sz="1200"/>
          </a:p>
        </p:txBody>
      </p:sp>
      <p:sp>
        <p:nvSpPr>
          <p:cNvPr id="45059" name="Rectangle 2"/>
          <p:cNvSpPr>
            <a:spLocks noChangeArrowheads="1" noTextEdit="1"/>
          </p:cNvSpPr>
          <p:nvPr>
            <p:ph type="sldImg"/>
          </p:nvPr>
        </p:nvSpPr>
        <p:spPr>
          <a:xfrm>
            <a:off x="1143000" y="304800"/>
            <a:ext cx="4572000" cy="3429000"/>
          </a:xfrm>
          <a:ln/>
        </p:spPr>
      </p:sp>
      <p:sp>
        <p:nvSpPr>
          <p:cNvPr id="45060" name="Rectangle 3"/>
          <p:cNvSpPr>
            <a:spLocks noGrp="1" noChangeArrowheads="1"/>
          </p:cNvSpPr>
          <p:nvPr>
            <p:ph type="body" idx="1"/>
          </p:nvPr>
        </p:nvSpPr>
        <p:spPr>
          <a:xfrm>
            <a:off x="914400" y="38862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de-DE" sz="900">
                <a:ea typeface="ＭＳ Ｐゴシック" charset="0"/>
                <a:cs typeface="ＭＳ Ｐゴシック" charset="0"/>
              </a:rPr>
              <a:t>Vögel von Zentraleuropa ziehen Richtung SE, aus östlichem Europa mehr SSE; Routen über Ägäis, Naher Osten, etc. (blau, von Norden)</a:t>
            </a:r>
          </a:p>
          <a:p>
            <a:pPr eaLnBrk="1" hangingPunct="1">
              <a:buFontTx/>
              <a:buChar char="-"/>
            </a:pPr>
            <a:r>
              <a:rPr lang="de-DE" sz="900">
                <a:ea typeface="ＭＳ Ｐゴシック" charset="0"/>
                <a:cs typeface="ＭＳ Ｐゴシック" charset="0"/>
              </a:rPr>
              <a:t>Pirole von Südfrankreich/Iberischer Halbinsel fliegen über die Strasse von Gibraltar</a:t>
            </a:r>
          </a:p>
          <a:p>
            <a:pPr eaLnBrk="1" hangingPunct="1">
              <a:buFontTx/>
              <a:buChar char="-"/>
            </a:pPr>
            <a:endParaRPr lang="de-DE" sz="900">
              <a:ea typeface="ＭＳ Ｐゴシック" charset="0"/>
              <a:cs typeface="ＭＳ Ｐゴシック" charset="0"/>
            </a:endParaRPr>
          </a:p>
          <a:p>
            <a:pPr eaLnBrk="1" hangingPunct="1">
              <a:buFontTx/>
              <a:buChar char="-"/>
            </a:pPr>
            <a:r>
              <a:rPr lang="de-DE" sz="900">
                <a:ea typeface="ＭＳ Ｐゴシック" charset="0"/>
                <a:cs typeface="ＭＳ Ｐゴシック" charset="0"/>
              </a:rPr>
              <a:t>Grösstes Überwinterungsgebiet mit Mehrheit der Vögel im Südosten Afrikas: Von Kenia/Uganda südwärts; im Westen bis Angola/Demokratische Rep. Kongo; bis Südafrika; Habitate auf Höhen von bis zu 1450-1900m ü.M. (Nachweis in der Dem.Rep. Kongo</a:t>
            </a:r>
            <a:r>
              <a:rPr lang="de-DE" altLang="ja-JP" sz="900">
                <a:ea typeface="ＭＳ Ｐゴシック" charset="0"/>
                <a:cs typeface="ＭＳ Ｐゴシック" charset="0"/>
              </a:rPr>
              <a:t> bis 2200m); Es wurden schon Pirole in Madagaskar gesehen</a:t>
            </a:r>
            <a:endParaRPr lang="de-DE" sz="900">
              <a:ea typeface="ＭＳ Ｐゴシック" charset="0"/>
              <a:cs typeface="ＭＳ Ｐゴシック" charset="0"/>
            </a:endParaRPr>
          </a:p>
          <a:p>
            <a:pPr eaLnBrk="1" hangingPunct="1">
              <a:buFontTx/>
              <a:buChar char="-"/>
            </a:pPr>
            <a:r>
              <a:rPr lang="de-DE" sz="900">
                <a:ea typeface="ＭＳ Ｐゴシック" charset="0"/>
                <a:cs typeface="ＭＳ Ｐゴシック" charset="0"/>
              </a:rPr>
              <a:t>Vögel der Iberischen Halbinsel fliegen über Westafrika in Richtung Südosten; Überwintern wahrscheinlich in den Baumsavannen der Zentralafrikanischen Republik und Kamerun; Weiterzug bis Südostafrika auch möglich</a:t>
            </a:r>
          </a:p>
          <a:p>
            <a:pPr eaLnBrk="1" hangingPunct="1">
              <a:buFontTx/>
              <a:buChar char="-"/>
            </a:pPr>
            <a:r>
              <a:rPr lang="de-DE" sz="900">
                <a:ea typeface="ＭＳ Ｐゴシック" charset="0"/>
                <a:cs typeface="ＭＳ Ｐゴシック" charset="0"/>
              </a:rPr>
              <a:t>Pirole gehören zu den wenigen Singvögeln, die so weit in den Süden Afrikas fliegen</a:t>
            </a:r>
          </a:p>
          <a:p>
            <a:pPr eaLnBrk="1" hangingPunct="1">
              <a:buFontTx/>
              <a:buChar char="-"/>
            </a:pPr>
            <a:endParaRPr lang="de-DE" sz="900">
              <a:ea typeface="ＭＳ Ｐゴシック" charset="0"/>
              <a:cs typeface="ＭＳ Ｐゴシック" charset="0"/>
            </a:endParaRPr>
          </a:p>
          <a:p>
            <a:pPr eaLnBrk="1" hangingPunct="1">
              <a:buFontTx/>
              <a:buChar char="-"/>
            </a:pPr>
            <a:r>
              <a:rPr lang="de-DE" sz="900">
                <a:ea typeface="ＭＳ Ｐゴシック" charset="0"/>
                <a:cs typeface="ＭＳ Ｐゴシック" charset="0"/>
              </a:rPr>
              <a:t>Die Heimreise (gelb, von Süden) erfolgt leicht nach Westen verschoben (West- und Mitteleuropäische Vögel); um etwa 8° verschoben (Schleifenzug)</a:t>
            </a:r>
          </a:p>
          <a:p>
            <a:pPr eaLnBrk="1" hangingPunct="1">
              <a:buFontTx/>
              <a:buChar char="-"/>
            </a:pPr>
            <a:endParaRPr lang="de-DE" sz="900">
              <a:ea typeface="ＭＳ Ｐゴシック" charset="0"/>
              <a:cs typeface="ＭＳ Ｐゴシック" charset="0"/>
            </a:endParaRPr>
          </a:p>
          <a:p>
            <a:pPr eaLnBrk="1" hangingPunct="1">
              <a:buFontTx/>
              <a:buChar char="-"/>
            </a:pPr>
            <a:r>
              <a:rPr lang="de-DE" sz="900">
                <a:ea typeface="ＭＳ Ｐゴシック" charset="0"/>
                <a:cs typeface="ＭＳ Ｐゴシック" charset="0"/>
              </a:rPr>
              <a:t>Eine Weglänge kann bis zu 11000km betragen (wird pro Jahr zweimal gemacht)</a:t>
            </a:r>
          </a:p>
          <a:p>
            <a:pPr eaLnBrk="1" hangingPunct="1">
              <a:buFontTx/>
              <a:buChar char="-"/>
            </a:pPr>
            <a:r>
              <a:rPr lang="de-DE" sz="900">
                <a:ea typeface="ＭＳ Ｐゴシック" charset="0"/>
                <a:cs typeface="ＭＳ Ｐゴシック" charset="0"/>
              </a:rPr>
              <a:t>Pirole überqueren in breiter Front Gebirge wie z.B. die Alpen, durchqueren die Sahara (wobei Oasen wichtige Zwischenstationen sind; gelten deshalb dort als Schädlinge, weil sie Früchte anpicken) und überqueren das Mittelmeer (o.A.) über Inseln, manchmal sogar direkt</a:t>
            </a:r>
          </a:p>
          <a:p>
            <a:pPr eaLnBrk="1" hangingPunct="1">
              <a:buFontTx/>
              <a:buChar char="-"/>
            </a:pPr>
            <a:endParaRPr lang="de-DE" sz="900">
              <a:ea typeface="ＭＳ Ｐゴシック" charset="0"/>
              <a:cs typeface="ＭＳ Ｐゴシック" charset="0"/>
            </a:endParaRPr>
          </a:p>
          <a:p>
            <a:pPr eaLnBrk="1" hangingPunct="1">
              <a:buFontTx/>
              <a:buChar char="-"/>
            </a:pPr>
            <a:endParaRPr lang="de-DE" sz="900">
              <a:ea typeface="ＭＳ Ｐゴシック" charset="0"/>
              <a:cs typeface="ＭＳ Ｐゴシック" charset="0"/>
            </a:endParaRPr>
          </a:p>
          <a:p>
            <a:pPr eaLnBrk="1" hangingPunct="1"/>
            <a:r>
              <a:rPr lang="de-DE" sz="900">
                <a:ea typeface="ＭＳ Ｐゴシック" charset="0"/>
                <a:cs typeface="ＭＳ Ｐゴシック" charset="0"/>
                <a:sym typeface="Symbol" charset="0"/>
              </a:rPr>
              <a:t> </a:t>
            </a:r>
            <a:r>
              <a:rPr lang="de-DE" sz="900">
                <a:ea typeface="ＭＳ Ｐゴシック" charset="0"/>
                <a:cs typeface="ＭＳ Ｐゴシック" charset="0"/>
              </a:rPr>
              <a:t>unveränderte Karte als Grundmaterial: Wikipedia, bzw. Demis Map Server</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fld id="{0589928A-16DD-294C-ADA2-225ED4D08974}" type="slidenum">
              <a:rPr lang="de-DE" sz="1200"/>
              <a:pPr/>
              <a:t>16</a:t>
            </a:fld>
            <a:endParaRPr lang="de-DE" sz="1200"/>
          </a:p>
        </p:txBody>
      </p:sp>
      <p:sp>
        <p:nvSpPr>
          <p:cNvPr id="47107" name="Rectangle 2"/>
          <p:cNvSpPr>
            <a:spLocks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ea typeface="ＭＳ Ｐゴシック" charset="0"/>
                <a:cs typeface="ＭＳ Ｐゴシック" charset="0"/>
              </a:rPr>
              <a:t>Diverse Bedrohungen und Probleme (abgesehen von verirrten Jungvögeln, etc.):</a:t>
            </a:r>
          </a:p>
          <a:p>
            <a:pPr eaLnBrk="1" hangingPunct="1">
              <a:buFontTx/>
              <a:buChar char="-"/>
            </a:pPr>
            <a:r>
              <a:rPr lang="de-DE">
                <a:ea typeface="ＭＳ Ｐゴシック" charset="0"/>
                <a:cs typeface="ＭＳ Ｐゴシック" charset="0"/>
              </a:rPr>
              <a:t>Als Beute: Grosse Vögel (z.Bsp. Eleonorenfalke auf Griechischen Inseln, Malta, Sardinien) direkt auf den Zugrouten; Eleonorenfalken (Bild) haben Jungvögel, wenn im Frühherbst Singvögel durch ihr Brutgebiet ziehen</a:t>
            </a:r>
          </a:p>
          <a:p>
            <a:pPr eaLnBrk="1" hangingPunct="1">
              <a:buFontTx/>
              <a:buChar char="-"/>
            </a:pPr>
            <a:endParaRPr lang="de-DE">
              <a:ea typeface="ＭＳ Ｐゴシック" charset="0"/>
              <a:cs typeface="ＭＳ Ｐゴシック" charset="0"/>
            </a:endParaRPr>
          </a:p>
          <a:p>
            <a:pPr eaLnBrk="1" hangingPunct="1">
              <a:buFontTx/>
              <a:buChar char="-"/>
            </a:pPr>
            <a:endParaRPr lang="de-DE">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pPr algn="r"/>
            <a:fld id="{326E82BD-9C93-374C-A25D-311D28423D4B}" type="slidenum">
              <a:rPr lang="de-DE" sz="1200"/>
              <a:pPr algn="r"/>
              <a:t>17</a:t>
            </a:fld>
            <a:endParaRPr lang="de-DE" sz="1200"/>
          </a:p>
        </p:txBody>
      </p:sp>
      <p:sp>
        <p:nvSpPr>
          <p:cNvPr id="49155" name="Rectangle 2"/>
          <p:cNvSpPr>
            <a:spLocks noChangeArrowheads="1" noTextEdit="1"/>
          </p:cNvSpPr>
          <p:nvPr>
            <p:ph type="sldImg"/>
          </p:nvPr>
        </p:nvSpPr>
        <p:spPr>
          <a:solidFill>
            <a:srgbClr val="FFFFFF"/>
          </a:solidFill>
          <a:ln/>
        </p:spPr>
      </p:sp>
      <p:sp>
        <p:nvSpPr>
          <p:cNvPr id="49156" name="Rectangle 3"/>
          <p:cNvSpPr>
            <a:spLocks noGrp="1" noChangeArrowheads="1"/>
          </p:cNvSpPr>
          <p:nvPr>
            <p:ph type="body" idx="1"/>
          </p:nvPr>
        </p:nvSpPr>
        <p:spPr>
          <a:solidFill>
            <a:srgbClr val="FFFFFF"/>
          </a:solidFill>
          <a:ln>
            <a:solidFill>
              <a:srgbClr val="000000"/>
            </a:solidFill>
          </a:ln>
        </p:spPr>
        <p:txBody>
          <a:bodyPr/>
          <a:lstStyle/>
          <a:p>
            <a:pPr eaLnBrk="1" hangingPunct="1">
              <a:buFontTx/>
              <a:buChar char="-"/>
            </a:pPr>
            <a:r>
              <a:rPr lang="de-DE">
                <a:ea typeface="ＭＳ Ｐゴシック" charset="0"/>
                <a:cs typeface="ＭＳ Ｐゴシック" charset="0"/>
              </a:rPr>
              <a:t>extremes Wetter: von starken Winden über extreme Bedingungen allg., u.a. in gebirgigen Hindernissen, bis zu Sandstürmen in der Sahara, die die Pirole durchqueren müssen (Bild: Sanddünen der lybischen Wüste)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ChangeArrowheads="1" noTextEdit="1"/>
          </p:cNvSpPr>
          <p:nvPr>
            <p:ph type="sldImg"/>
          </p:nvPr>
        </p:nvSpPr>
        <p:spPr>
          <a:ln/>
        </p:spPr>
      </p:sp>
      <p:sp>
        <p:nvSpPr>
          <p:cNvPr id="512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de-DE">
                <a:ea typeface="ＭＳ Ｐゴシック" charset="0"/>
                <a:cs typeface="ＭＳ Ｐゴシック" charset="0"/>
              </a:rPr>
              <a:t>Illegaler Fang/Jagd: In vielen südlichen Ländern werden Pirole für den Verzehr oder einfach nur zum Spass gejagt; In manchen Ländern gelten gewisse Teile des Pirols als Heilmittel (z.Bsp. Russland); Gilt in vielen Ländern noch als Plage, da er bei seiner Reise Datteln, Feigen, und andere Landwirtschaftsprodukte frisst und sich gerade bei der Durchquerung der Wüsten in den einzelnen Oasen die ziehenden Vögel in grosser Zahl sammeln</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fld id="{06D49E6D-C6F0-D742-BF9E-189F6B4B7698}" type="slidenum">
              <a:rPr lang="de-DE" sz="1200"/>
              <a:pPr/>
              <a:t>19</a:t>
            </a:fld>
            <a:endParaRPr lang="de-DE" sz="1200"/>
          </a:p>
        </p:txBody>
      </p:sp>
      <p:sp>
        <p:nvSpPr>
          <p:cNvPr id="53251" name="Rectangle 2"/>
          <p:cNvSpPr>
            <a:spLocks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de-DE" sz="900">
                <a:ea typeface="ＭＳ Ｐゴシック" charset="0"/>
                <a:cs typeface="ＭＳ Ｐゴシック" charset="0"/>
              </a:rPr>
              <a:t>Ankunft Brutgebiet Anfang Mai; </a:t>
            </a:r>
          </a:p>
          <a:p>
            <a:pPr eaLnBrk="1" hangingPunct="1">
              <a:buFontTx/>
              <a:buChar char="-"/>
            </a:pPr>
            <a:r>
              <a:rPr lang="de-DE" sz="900">
                <a:ea typeface="ＭＳ Ｐゴシック" charset="0"/>
                <a:cs typeface="ＭＳ Ｐゴシック" charset="0"/>
              </a:rPr>
              <a:t>Auwälder mit grossem Lebensraumangebot, daher grosses Nahrungsangebot; Eichenwälder mit Alteichen (auf alten Eichen bis zu 700 Insektenarten)</a:t>
            </a:r>
          </a:p>
          <a:p>
            <a:pPr eaLnBrk="1" hangingPunct="1">
              <a:buFontTx/>
              <a:buChar char="-"/>
            </a:pPr>
            <a:r>
              <a:rPr lang="de-DE" sz="900">
                <a:ea typeface="ＭＳ Ｐゴシック" charset="0"/>
                <a:cs typeface="ＭＳ Ｐゴシック" charset="0"/>
              </a:rPr>
              <a:t>Altholzreiche, ursprüngliche Wälder bieten dem Pirol eine essentielle Nahrungsgrundlage durch die Vielfalt und Menge der vorhandenen Insekten, die auch bei der Aufzucht der Jungen nötig sind</a:t>
            </a:r>
          </a:p>
          <a:p>
            <a:pPr eaLnBrk="1" hangingPunct="1">
              <a:buFontTx/>
              <a:buChar char="-"/>
            </a:pPr>
            <a:r>
              <a:rPr lang="de-DE" sz="900">
                <a:ea typeface="ＭＳ Ｐゴシック" charset="0"/>
                <a:cs typeface="ＭＳ Ｐゴシック" charset="0"/>
              </a:rPr>
              <a:t>Räume, die das Aufeinandertreffen von verschiedenen Vegetationstypen einschliessen (Grenzlinieneffekt); Breite Weg- und geschwungene Waldränder; bieten für Insekten Lebensraum</a:t>
            </a:r>
          </a:p>
          <a:p>
            <a:pPr eaLnBrk="1" hangingPunct="1">
              <a:buFontTx/>
              <a:buChar char="-"/>
            </a:pPr>
            <a:r>
              <a:rPr lang="de-DE" sz="900">
                <a:ea typeface="ＭＳ Ｐゴシック" charset="0"/>
                <a:cs typeface="ＭＳ Ｐゴシック" charset="0"/>
              </a:rPr>
              <a:t>Pirole können auch in Obstgärten, grossen Gärten, oder Parks brüten; </a:t>
            </a:r>
          </a:p>
          <a:p>
            <a:pPr eaLnBrk="1" hangingPunct="1">
              <a:buFontTx/>
              <a:buChar char="-"/>
            </a:pPr>
            <a:endParaRPr lang="de-DE" sz="900">
              <a:ea typeface="ＭＳ Ｐゴシック" charset="0"/>
              <a:cs typeface="ＭＳ Ｐゴシック" charset="0"/>
            </a:endParaRPr>
          </a:p>
          <a:p>
            <a:pPr eaLnBrk="1" hangingPunct="1">
              <a:buFontTx/>
              <a:buChar char="-"/>
            </a:pPr>
            <a:r>
              <a:rPr lang="de-DE" sz="900">
                <a:ea typeface="ＭＳ Ｐゴシック" charset="0"/>
                <a:cs typeface="ＭＳ Ｐゴシック" charset="0"/>
              </a:rPr>
              <a:t>Brutplätze liegen normaleweise nicht über 600m ü.M.; günstige Umstände können den Toleranzbereich allerdings ein wenig vergrössern (Höchster Brutplatz CH: 1160m ü.M., Osco, 1975)</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fld id="{7CBC80A9-A04B-2C40-9E08-EDBB29114694}" type="slidenum">
              <a:rPr lang="de-DE" sz="1200"/>
              <a:pPr/>
              <a:t>2</a:t>
            </a:fld>
            <a:endParaRPr lang="de-DE" sz="1200"/>
          </a:p>
        </p:txBody>
      </p:sp>
      <p:sp>
        <p:nvSpPr>
          <p:cNvPr id="18435" name="Rectangle 2"/>
          <p:cNvSpPr>
            <a:spLocks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de-CH">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fld id="{338A19A2-FB56-9F41-9896-C73084725E98}" type="slidenum">
              <a:rPr lang="de-DE" sz="1200"/>
              <a:pPr/>
              <a:t>20</a:t>
            </a:fld>
            <a:endParaRPr lang="de-DE" sz="1200"/>
          </a:p>
        </p:txBody>
      </p:sp>
      <p:sp>
        <p:nvSpPr>
          <p:cNvPr id="55299" name="Rectangle 2"/>
          <p:cNvSpPr>
            <a:spLocks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ea typeface="ＭＳ Ｐゴシック" charset="0"/>
                <a:cs typeface="ＭＳ Ｐゴシック" charset="0"/>
              </a:rPr>
              <a:t>Im Bild: Naturnaher, vielfältiger Wald</a:t>
            </a:r>
          </a:p>
          <a:p>
            <a:pPr eaLnBrk="1" hangingPunct="1"/>
            <a:endParaRPr lang="de-DE">
              <a:ea typeface="ＭＳ Ｐゴシック" charset="0"/>
              <a:cs typeface="ＭＳ Ｐゴシック" charset="0"/>
            </a:endParaRPr>
          </a:p>
          <a:p>
            <a:pPr eaLnBrk="1" hangingPunct="1">
              <a:buFontTx/>
              <a:buChar char="•"/>
            </a:pPr>
            <a:r>
              <a:rPr lang="de-DE">
                <a:ea typeface="ＭＳ Ｐゴシック" charset="0"/>
                <a:cs typeface="ＭＳ Ｐゴシック" charset="0"/>
              </a:rPr>
              <a:t>Ältere Bäume bieten neben gewissen natürlichen Totholzanteilen auch grosse, gut besonnte und oft insektenreiche Baumkronen. Heute besteht die Tendenz, Bäume aus wirtschaftlichen Gründen relativ früh zu ernten. Dies könnte für Pirole zu einem Problem werden. </a:t>
            </a:r>
          </a:p>
          <a:p>
            <a:pPr eaLnBrk="1" hangingPunct="1">
              <a:buFontTx/>
              <a:buChar char="•"/>
            </a:pPr>
            <a:r>
              <a:rPr lang="de-DE">
                <a:ea typeface="ＭＳ Ｐゴシック" charset="0"/>
                <a:cs typeface="ＭＳ Ｐゴシック" charset="0"/>
              </a:rPr>
              <a:t>Angrenzende Wiesenflächen fördern die Vielfalt und Menge der vorkommenden Insekten und anderen Tieren. (siehe folgende Folie Biotopgrenzen)</a:t>
            </a:r>
          </a:p>
          <a:p>
            <a:pPr eaLnBrk="1" hangingPunct="1"/>
            <a:endParaRPr lang="de-DE">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fld id="{FDB5DF23-51C0-924A-95C0-F81FF45A12CC}" type="slidenum">
              <a:rPr lang="de-DE" sz="1200"/>
              <a:pPr/>
              <a:t>21</a:t>
            </a:fld>
            <a:endParaRPr lang="de-DE" sz="1200"/>
          </a:p>
        </p:txBody>
      </p:sp>
      <p:sp>
        <p:nvSpPr>
          <p:cNvPr id="57347" name="Rectangle 2"/>
          <p:cNvSpPr>
            <a:spLocks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ea typeface="ＭＳ Ｐゴシック" charset="0"/>
                <a:cs typeface="ＭＳ Ｐゴシック" charset="0"/>
              </a:rPr>
              <a:t>Im Bild: extensiv bewirtschafteter Wald mit viel Unterholz und Kronendach eines Mischwaldes</a:t>
            </a:r>
          </a:p>
          <a:p>
            <a:pPr eaLnBrk="1" hangingPunct="1"/>
            <a:endParaRPr lang="de-DE">
              <a:ea typeface="ＭＳ Ｐゴシック" charset="0"/>
              <a:cs typeface="ＭＳ Ｐゴシック" charset="0"/>
            </a:endParaRPr>
          </a:p>
          <a:p>
            <a:pPr eaLnBrk="1" hangingPunct="1">
              <a:buFontTx/>
              <a:buChar char="-"/>
            </a:pPr>
            <a:r>
              <a:rPr lang="de-DE">
                <a:ea typeface="ＭＳ Ｐゴシック" charset="0"/>
                <a:cs typeface="ＭＳ Ｐゴシック" charset="0"/>
              </a:rPr>
              <a:t>Pirole halten sich meist im Kronendach älterer Bäume auf</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fld id="{72B6537D-0782-CD4D-A0C5-7645974778C3}" type="slidenum">
              <a:rPr lang="de-DE" sz="1200"/>
              <a:pPr/>
              <a:t>22</a:t>
            </a:fld>
            <a:endParaRPr lang="de-DE" sz="1200"/>
          </a:p>
        </p:txBody>
      </p:sp>
      <p:sp>
        <p:nvSpPr>
          <p:cNvPr id="59395" name="Rectangle 2"/>
          <p:cNvSpPr>
            <a:spLocks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ea typeface="ＭＳ Ｐゴシック" charset="0"/>
                <a:cs typeface="ＭＳ Ｐゴシック" charset="0"/>
              </a:rPr>
              <a:t>Im Bild: Auenwald</a:t>
            </a:r>
          </a:p>
          <a:p>
            <a:pPr eaLnBrk="1" hangingPunct="1"/>
            <a:endParaRPr lang="de-DE">
              <a:ea typeface="ＭＳ Ｐゴシック" charset="0"/>
              <a:cs typeface="ＭＳ Ｐゴシック" charset="0"/>
            </a:endParaRPr>
          </a:p>
          <a:p>
            <a:pPr eaLnBrk="1" hangingPunct="1">
              <a:buFontTx/>
              <a:buChar char="-"/>
            </a:pPr>
            <a:r>
              <a:rPr lang="de-DE">
                <a:ea typeface="ＭＳ Ｐゴシック" charset="0"/>
                <a:cs typeface="ＭＳ Ｐゴシック" charset="0"/>
              </a:rPr>
              <a:t>Auenwälder gehören zu den arteinreichsten Lebensräumen in der Schweiz. In diesen Gebieten findet er ein vielfältiges, grosses Insektenangebot und </a:t>
            </a:r>
            <a:br>
              <a:rPr lang="de-DE">
                <a:ea typeface="ＭＳ Ｐゴシック" charset="0"/>
                <a:cs typeface="ＭＳ Ｐゴシック" charset="0"/>
              </a:rPr>
            </a:br>
            <a:r>
              <a:rPr lang="de-DE">
                <a:ea typeface="ＭＳ Ｐゴシック" charset="0"/>
                <a:cs typeface="ＭＳ Ｐゴシック" charset="0"/>
              </a:rPr>
              <a:t>meist alle Vegetationsstufen, also reich gegliederte Vegetation ebenfalls mit offenen Flächen im Umfeld</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fld id="{E663BD37-9117-8F43-8708-4DFEC28818A9}" type="slidenum">
              <a:rPr lang="de-DE" sz="1200"/>
              <a:pPr/>
              <a:t>23</a:t>
            </a:fld>
            <a:endParaRPr lang="de-DE" sz="1200"/>
          </a:p>
        </p:txBody>
      </p:sp>
      <p:sp>
        <p:nvSpPr>
          <p:cNvPr id="61443" name="Rectangle 2"/>
          <p:cNvSpPr>
            <a:spLocks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ea typeface="ＭＳ Ｐゴシック" charset="0"/>
                <a:cs typeface="ＭＳ Ｐゴシック" charset="0"/>
              </a:rPr>
              <a:t>Im Bild: Breiter, blumenreicher Waldrand; breite Abstufungen vom Wald zu Kulturland</a:t>
            </a:r>
          </a:p>
          <a:p>
            <a:pPr eaLnBrk="1" hangingPunct="1"/>
            <a:endParaRPr lang="de-DE">
              <a:ea typeface="ＭＳ Ｐゴシック" charset="0"/>
              <a:cs typeface="ＭＳ Ｐゴシック" charset="0"/>
            </a:endParaRPr>
          </a:p>
          <a:p>
            <a:pPr eaLnBrk="1" hangingPunct="1"/>
            <a:r>
              <a:rPr lang="de-DE">
                <a:ea typeface="ＭＳ Ｐゴシック" charset="0"/>
                <a:cs typeface="ＭＳ Ｐゴシック" charset="0"/>
              </a:rPr>
              <a:t>Breite Übergangsbereiche von Wald zu Kulturland bieten Lebensraum für zahlreiche Insektenarten.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fld id="{87BDDBD2-3EA1-C74B-AB62-AE69F1AE98C2}" type="slidenum">
              <a:rPr lang="de-DE" sz="1200"/>
              <a:pPr/>
              <a:t>24</a:t>
            </a:fld>
            <a:endParaRPr lang="de-DE" sz="1200"/>
          </a:p>
        </p:txBody>
      </p:sp>
      <p:sp>
        <p:nvSpPr>
          <p:cNvPr id="63491" name="Rectangle 2"/>
          <p:cNvSpPr>
            <a:spLocks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ea typeface="ＭＳ Ｐゴシック" charset="0"/>
                <a:cs typeface="ＭＳ Ｐゴシック" charset="0"/>
              </a:rPr>
              <a:t>Im Winterquartier bevorzugt der Pirol Baumsavannen, sowie Galeriewälder. Einige Beispiele:</a:t>
            </a:r>
          </a:p>
          <a:p>
            <a:pPr eaLnBrk="1" hangingPunct="1">
              <a:buFontTx/>
              <a:buChar char="-"/>
            </a:pPr>
            <a:r>
              <a:rPr lang="de-DE">
                <a:ea typeface="ＭＳ Ｐゴシック" charset="0"/>
                <a:cs typeface="ＭＳ Ｐゴシック" charset="0"/>
              </a:rPr>
              <a:t>Galeriewald in Kamerun; Neben den eher offenen Waldgebieten, bzw. Baumsavannen, überwintern Pirole auch in Galeriewäldern</a:t>
            </a:r>
          </a:p>
          <a:p>
            <a:pPr eaLnBrk="1" hangingPunct="1">
              <a:buFontTx/>
              <a:buChar char="-"/>
            </a:pPr>
            <a:r>
              <a:rPr lang="de-DE">
                <a:ea typeface="ＭＳ Ｐゴシック" charset="0"/>
                <a:cs typeface="ＭＳ Ｐゴシック" charset="0"/>
              </a:rPr>
              <a:t>Mopane Wald im „</a:t>
            </a:r>
            <a:r>
              <a:rPr lang="de-DE">
                <a:latin typeface="Helvetica" charset="0"/>
                <a:ea typeface="ＭＳ Ｐゴシック" charset="0"/>
                <a:cs typeface="ＭＳ Ｐゴシック" charset="0"/>
              </a:rPr>
              <a:t>South Luangwa National Park</a:t>
            </a:r>
            <a:r>
              <a:rPr lang="ja-JP" altLang="de-DE">
                <a:latin typeface="Helvetica" charset="0"/>
                <a:ea typeface="ＭＳ Ｐゴシック" charset="0"/>
                <a:cs typeface="ＭＳ Ｐゴシック" charset="0"/>
              </a:rPr>
              <a:t>“</a:t>
            </a:r>
            <a:r>
              <a:rPr lang="de-DE">
                <a:latin typeface="Helvetica" charset="0"/>
                <a:ea typeface="ＭＳ Ｐゴシック" charset="0"/>
                <a:cs typeface="ＭＳ Ｐゴシック" charset="0"/>
              </a:rPr>
              <a:t>, Sambia; Typischer Überwinterungsort der Pirole; Bietet mit  den Mopane-Raupen ein reiches Nahrungsangebot</a:t>
            </a:r>
          </a:p>
          <a:p>
            <a:pPr eaLnBrk="1" hangingPunct="1">
              <a:buFontTx/>
              <a:buChar char="-"/>
            </a:pPr>
            <a:r>
              <a:rPr lang="de-DE">
                <a:latin typeface="Helvetica" charset="0"/>
                <a:ea typeface="ＭＳ Ｐゴシック" charset="0"/>
                <a:cs typeface="ＭＳ Ｐゴシック" charset="0"/>
              </a:rPr>
              <a:t>Bild aus dem „Kruger National Park</a:t>
            </a:r>
            <a:r>
              <a:rPr lang="ja-JP" altLang="de-DE">
                <a:latin typeface="Helvetica" charset="0"/>
                <a:ea typeface="ＭＳ Ｐゴシック" charset="0"/>
                <a:cs typeface="ＭＳ Ｐゴシック" charset="0"/>
              </a:rPr>
              <a:t>“</a:t>
            </a:r>
            <a:r>
              <a:rPr lang="de-DE">
                <a:latin typeface="Helvetica" charset="0"/>
                <a:ea typeface="ＭＳ Ｐゴシック" charset="0"/>
                <a:cs typeface="ＭＳ Ｐゴシック" charset="0"/>
              </a:rPr>
              <a:t>, Südafrika; Eher lockerer Baumbestand wird bevorzugt; Der geschlossene Regenwald ist eher ungeeignet, da in diesem spezialisierten Lebensraum ökologische Nischen sehr eng sind</a:t>
            </a:r>
          </a:p>
          <a:p>
            <a:pPr eaLnBrk="1" hangingPunct="1">
              <a:buFontTx/>
              <a:buChar char="-"/>
            </a:pPr>
            <a:endParaRPr lang="de-DE">
              <a:latin typeface="Helvetica" charset="0"/>
              <a:ea typeface="ＭＳ Ｐゴシック" charset="0"/>
              <a:cs typeface="ＭＳ Ｐゴシック" charset="0"/>
            </a:endParaRPr>
          </a:p>
          <a:p>
            <a:pPr eaLnBrk="1" hangingPunct="1"/>
            <a:endParaRPr lang="de-DE">
              <a:latin typeface="Helvetica"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fld id="{4452E6CF-1F9D-D440-84DB-DDC0E2C53464}" type="slidenum">
              <a:rPr lang="de-DE" sz="1200"/>
              <a:pPr/>
              <a:t>25</a:t>
            </a:fld>
            <a:endParaRPr lang="de-DE" sz="1200"/>
          </a:p>
        </p:txBody>
      </p:sp>
      <p:sp>
        <p:nvSpPr>
          <p:cNvPr id="65539" name="Rectangle 2"/>
          <p:cNvSpPr>
            <a:spLocks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sz="900">
                <a:ea typeface="ＭＳ Ｐゴシック" charset="0"/>
                <a:cs typeface="ＭＳ Ｐゴシック" charset="0"/>
              </a:rPr>
              <a:t>Während November bis Februar befinden sich in Südostafrika, zBsp: Zimbabwe, 3 Pirolarten:</a:t>
            </a:r>
          </a:p>
          <a:p>
            <a:pPr eaLnBrk="1" hangingPunct="1">
              <a:buFontTx/>
              <a:buChar char="-"/>
            </a:pPr>
            <a:r>
              <a:rPr lang="de-DE" sz="900">
                <a:ea typeface="ＭＳ Ｐゴシック" charset="0"/>
                <a:cs typeface="ＭＳ Ｐゴシック" charset="0"/>
              </a:rPr>
              <a:t>Pirol; Oriolus oriolus oriolus; Der europäische Pirol, von November bis Februar im Überwinterungsgebiet</a:t>
            </a:r>
          </a:p>
          <a:p>
            <a:pPr eaLnBrk="1" hangingPunct="1">
              <a:buFontTx/>
              <a:buChar char="-"/>
            </a:pPr>
            <a:r>
              <a:rPr lang="de-DE" sz="900">
                <a:ea typeface="ＭＳ Ｐゴシック" charset="0"/>
                <a:cs typeface="ＭＳ Ｐゴシック" charset="0"/>
              </a:rPr>
              <a:t>Maskenpirol; Oriolus larvatus; </a:t>
            </a:r>
          </a:p>
          <a:p>
            <a:pPr eaLnBrk="1" hangingPunct="1">
              <a:buFontTx/>
              <a:buChar char="-"/>
            </a:pPr>
            <a:r>
              <a:rPr lang="de-DE" sz="900">
                <a:ea typeface="ＭＳ Ｐゴシック" charset="0"/>
                <a:cs typeface="ＭＳ Ｐゴシック" charset="0"/>
              </a:rPr>
              <a:t>Schwarzohrpirol; Oriolus auratus </a:t>
            </a:r>
          </a:p>
          <a:p>
            <a:pPr eaLnBrk="1" hangingPunct="1">
              <a:buFontTx/>
              <a:buChar char="-"/>
            </a:pPr>
            <a:endParaRPr lang="de-DE" sz="900">
              <a:ea typeface="ＭＳ Ｐゴシック" charset="0"/>
              <a:cs typeface="ＭＳ Ｐゴシック" charset="0"/>
            </a:endParaRPr>
          </a:p>
          <a:p>
            <a:pPr eaLnBrk="1" hangingPunct="1"/>
            <a:r>
              <a:rPr lang="de-DE" sz="900">
                <a:ea typeface="ＭＳ Ｐゴシック" charset="0"/>
                <a:cs typeface="ＭＳ Ｐゴシック" charset="0"/>
              </a:rPr>
              <a:t>Maskenpirol mehrheitlich dominant; V.a. Konfliktpotential zwischen Eurasischem und Schwarzohrpirol; erhöht durch:</a:t>
            </a:r>
          </a:p>
          <a:p>
            <a:pPr eaLnBrk="1" hangingPunct="1">
              <a:buFontTx/>
              <a:buChar char="-"/>
            </a:pPr>
            <a:r>
              <a:rPr lang="de-DE" sz="900">
                <a:ea typeface="ＭＳ Ｐゴシック" charset="0"/>
                <a:cs typeface="ＭＳ Ｐゴシック" charset="0"/>
              </a:rPr>
              <a:t>Genetische Ähnlichkeit: Rufe, Aussehen, etc. ähneln sich s um einiges mehr; Verwandtschaft mit dem Maskenpirol ist nicht so nah</a:t>
            </a:r>
          </a:p>
          <a:p>
            <a:pPr eaLnBrk="1" hangingPunct="1">
              <a:buFontTx/>
              <a:buChar char="-"/>
            </a:pPr>
            <a:r>
              <a:rPr lang="de-DE" sz="900">
                <a:ea typeface="ＭＳ Ｐゴシック" charset="0"/>
                <a:cs typeface="ＭＳ Ｐゴシック" charset="0"/>
              </a:rPr>
              <a:t>Verhalten, Eigenheiten: Unterschiede zwischen Larvatus und Auratus sind grösser (zBsp. Nestbau)</a:t>
            </a:r>
          </a:p>
          <a:p>
            <a:pPr eaLnBrk="1" hangingPunct="1"/>
            <a:r>
              <a:rPr lang="de-DE" sz="900">
                <a:ea typeface="ＭＳ Ｐゴシック" charset="0"/>
                <a:cs typeface="ＭＳ Ｐゴシック" charset="0"/>
              </a:rPr>
              <a:t>Zudem ist Brutzeit der beiden afrikanischen Pirole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fld id="{1590EC47-B238-6741-B921-F1A6BE0BDE79}" type="slidenum">
              <a:rPr lang="de-DE" sz="1200"/>
              <a:pPr/>
              <a:t>26</a:t>
            </a:fld>
            <a:endParaRPr lang="de-DE" sz="1200"/>
          </a:p>
        </p:txBody>
      </p:sp>
      <p:sp>
        <p:nvSpPr>
          <p:cNvPr id="67587" name="Rectangle 2"/>
          <p:cNvSpPr>
            <a:spLocks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de-DE">
                <a:ea typeface="ＭＳ Ｐゴシック" charset="0"/>
                <a:cs typeface="ＭＳ Ｐゴシック" charset="0"/>
              </a:rPr>
              <a:t>Insektennahrung macht gut 90% des Speiseplans aus</a:t>
            </a:r>
          </a:p>
          <a:p>
            <a:pPr eaLnBrk="1" hangingPunct="1">
              <a:buFontTx/>
              <a:buChar char="-"/>
            </a:pPr>
            <a:r>
              <a:rPr lang="de-DE">
                <a:ea typeface="ＭＳ Ｐゴシック" charset="0"/>
                <a:cs typeface="ＭＳ Ｐゴシック" charset="0"/>
              </a:rPr>
              <a:t>Schnecken oder Würmer werden gelegentlich verzehrt</a:t>
            </a:r>
          </a:p>
          <a:p>
            <a:pPr eaLnBrk="1" hangingPunct="1">
              <a:buFontTx/>
              <a:buChar char="-"/>
            </a:pPr>
            <a:r>
              <a:rPr lang="de-DE">
                <a:ea typeface="ＭＳ Ｐゴシック" charset="0"/>
                <a:cs typeface="ＭＳ Ｐゴシック" charset="0"/>
              </a:rPr>
              <a:t>Pflanzliche Nahrung ist ein beachtlicher Teil der Ernährung; Besonders auf dem Zug nach Süden, bzw. zurück, steigt der Anteil an; Darunter sind hauptsächlich Früchte, bzw. deren Saft</a:t>
            </a:r>
          </a:p>
          <a:p>
            <a:pPr eaLnBrk="1" hangingPunct="1">
              <a:buFontTx/>
              <a:buChar char="-"/>
            </a:pPr>
            <a:endParaRPr lang="de-DE">
              <a:ea typeface="ＭＳ Ｐゴシック" charset="0"/>
              <a:cs typeface="ＭＳ Ｐゴシック" charset="0"/>
            </a:endParaRPr>
          </a:p>
          <a:p>
            <a:pPr eaLnBrk="1" hangingPunct="1">
              <a:buFontTx/>
              <a:buChar char="-"/>
            </a:pPr>
            <a:r>
              <a:rPr lang="de-DE">
                <a:ea typeface="ＭＳ Ｐゴシック" charset="0"/>
                <a:cs typeface="ＭＳ Ｐゴシック" charset="0"/>
              </a:rPr>
              <a:t>Insekten werden gezielt in Spalten gesucht, von einem höher liegenden Zweig direkt angeflogen oder auch im Rüttelflug gesucht und gegriffen</a:t>
            </a:r>
          </a:p>
          <a:p>
            <a:pPr eaLnBrk="1" hangingPunct="1">
              <a:buFontTx/>
              <a:buChar char="-"/>
            </a:pPr>
            <a:endParaRPr lang="de-DE">
              <a:ea typeface="ＭＳ Ｐゴシック" charset="0"/>
              <a:cs typeface="ＭＳ Ｐゴシック" charset="0"/>
            </a:endParaRPr>
          </a:p>
          <a:p>
            <a:pPr eaLnBrk="1" hangingPunct="1"/>
            <a:r>
              <a:rPr lang="de-DE">
                <a:ea typeface="ＭＳ Ｐゴシック" charset="0"/>
                <a:cs typeface="ＭＳ Ｐゴシック" charset="0"/>
              </a:rPr>
              <a:t>Im Bild: Raupe des Lindenschwärmers (Mimas Tiliae)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fld id="{01633CBF-AE2B-4B4A-8987-5F3C97450067}" type="slidenum">
              <a:rPr lang="de-DE" sz="1200"/>
              <a:pPr/>
              <a:t>27</a:t>
            </a:fld>
            <a:endParaRPr lang="de-DE" sz="1200"/>
          </a:p>
        </p:txBody>
      </p:sp>
      <p:sp>
        <p:nvSpPr>
          <p:cNvPr id="69635" name="Rectangle 2"/>
          <p:cNvSpPr>
            <a:spLocks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de-DE">
                <a:ea typeface="ＭＳ Ｐゴシック" charset="0"/>
                <a:cs typeface="ＭＳ Ｐゴシック" charset="0"/>
              </a:rPr>
              <a:t>Von allen Insekten, die dem Pirol als Nahrung dienen, sind etwa 60% Falter (Lepidoptera); bevorzugt werden weiche Raupen, Falter an sich werden allerdings ebenso problemlos verspiesen; Haarige Raupen bereiten auch keine Probleme; Vor dem Verzehr wird die Beute wiederholt gegen einen Ast geschlagen um sie zu betäuben</a:t>
            </a:r>
          </a:p>
          <a:p>
            <a:pPr eaLnBrk="1" hangingPunct="1">
              <a:buFontTx/>
              <a:buChar char="-"/>
            </a:pPr>
            <a:r>
              <a:rPr lang="de-DE">
                <a:ea typeface="ＭＳ Ｐゴシック" charset="0"/>
                <a:cs typeface="ＭＳ Ｐゴシック" charset="0"/>
              </a:rPr>
              <a:t>auch für Jungvögel sind sie eine geeignete Energiequelle</a:t>
            </a:r>
          </a:p>
          <a:p>
            <a:pPr eaLnBrk="1" hangingPunct="1">
              <a:buFontTx/>
              <a:buChar char="-"/>
            </a:pPr>
            <a:r>
              <a:rPr lang="de-DE">
                <a:ea typeface="ＭＳ Ｐゴシック" charset="0"/>
                <a:cs typeface="ＭＳ Ｐゴシック" charset="0"/>
              </a:rPr>
              <a:t>Unverdauliches (wie z.Bsp. Chitinpanzer) wird nach dem Verzehr wieder ausgeschieden (u.a. durch Speiballen)</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fld id="{BCC82B77-A273-B246-9EB6-FC1551F13069}" type="slidenum">
              <a:rPr lang="de-DE" sz="1200"/>
              <a:pPr/>
              <a:t>28</a:t>
            </a:fld>
            <a:endParaRPr lang="de-DE" sz="1200"/>
          </a:p>
        </p:txBody>
      </p:sp>
      <p:sp>
        <p:nvSpPr>
          <p:cNvPr id="71683" name="Rectangle 2"/>
          <p:cNvSpPr>
            <a:spLocks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ea typeface="ＭＳ Ｐゴシック" charset="0"/>
                <a:cs typeface="ＭＳ Ｐゴシック" charset="0"/>
              </a:rPr>
              <a:t>Eine kleine Auswahl aller Insektenarten aus dem reich gefüllten Speisezettel des Pirols; Arten von rechts nach links</a:t>
            </a:r>
          </a:p>
          <a:p>
            <a:pPr eaLnBrk="1" hangingPunct="1"/>
            <a:r>
              <a:rPr lang="de-DE">
                <a:ea typeface="ＭＳ Ｐゴシック" charset="0"/>
                <a:cs typeface="ＭＳ Ｐゴシック" charset="0"/>
              </a:rPr>
              <a:t>oben:</a:t>
            </a:r>
          </a:p>
          <a:p>
            <a:pPr eaLnBrk="1" hangingPunct="1">
              <a:buFontTx/>
              <a:buChar char="-"/>
            </a:pPr>
            <a:r>
              <a:rPr lang="de-DE">
                <a:ea typeface="ＭＳ Ｐゴシック" charset="0"/>
                <a:cs typeface="ＭＳ Ｐゴシック" charset="0"/>
              </a:rPr>
              <a:t>Ameisen (</a:t>
            </a:r>
            <a:r>
              <a:rPr lang="de-DE">
                <a:latin typeface="Helvetica" charset="0"/>
                <a:ea typeface="ＭＳ Ｐゴシック" charset="0"/>
                <a:cs typeface="ＭＳ Ｐゴシック" charset="0"/>
              </a:rPr>
              <a:t>Formicidae)</a:t>
            </a:r>
            <a:endParaRPr lang="de-DE">
              <a:ea typeface="ＭＳ Ｐゴシック" charset="0"/>
              <a:cs typeface="ＭＳ Ｐゴシック" charset="0"/>
            </a:endParaRPr>
          </a:p>
          <a:p>
            <a:pPr eaLnBrk="1" hangingPunct="1">
              <a:buFontTx/>
              <a:buChar char="-"/>
            </a:pPr>
            <a:r>
              <a:rPr lang="de-DE">
                <a:ea typeface="ＭＳ Ｐゴシック" charset="0"/>
                <a:cs typeface="ＭＳ Ｐゴシック" charset="0"/>
              </a:rPr>
              <a:t>Wolfsspinne (Alopecosa fabrilis)</a:t>
            </a:r>
          </a:p>
          <a:p>
            <a:pPr eaLnBrk="1" hangingPunct="1">
              <a:buFontTx/>
              <a:buChar char="-"/>
            </a:pPr>
            <a:r>
              <a:rPr lang="de-DE">
                <a:ea typeface="ＭＳ Ｐゴシック" charset="0"/>
                <a:cs typeface="ＭＳ Ｐゴシック" charset="0"/>
              </a:rPr>
              <a:t>Langarmiger Spiessrüssler (Dorytomus longimanus)</a:t>
            </a:r>
          </a:p>
          <a:p>
            <a:pPr eaLnBrk="1" hangingPunct="1"/>
            <a:r>
              <a:rPr lang="de-DE">
                <a:ea typeface="ＭＳ Ｐゴシック" charset="0"/>
                <a:cs typeface="ＭＳ Ｐゴシック" charset="0"/>
              </a:rPr>
              <a:t>unten:</a:t>
            </a:r>
          </a:p>
          <a:p>
            <a:pPr eaLnBrk="1" hangingPunct="1">
              <a:buFontTx/>
              <a:buChar char="-"/>
            </a:pPr>
            <a:r>
              <a:rPr lang="de-DE">
                <a:ea typeface="ＭＳ Ｐゴシック" charset="0"/>
                <a:cs typeface="ＭＳ Ｐゴシック" charset="0"/>
              </a:rPr>
              <a:t>Zweipunkt Marienkäfer (Adalia bipunctata)</a:t>
            </a:r>
          </a:p>
          <a:p>
            <a:pPr eaLnBrk="1" hangingPunct="1">
              <a:buFontTx/>
              <a:buChar char="-"/>
            </a:pPr>
            <a:r>
              <a:rPr lang="de-DE">
                <a:ea typeface="ＭＳ Ｐゴシック" charset="0"/>
                <a:cs typeface="ＭＳ Ｐゴシック" charset="0"/>
              </a:rPr>
              <a:t>Kamelhalsfliege (Raphidia ophiopis)</a:t>
            </a:r>
          </a:p>
          <a:p>
            <a:pPr eaLnBrk="1" hangingPunct="1"/>
            <a:endParaRPr lang="de-DE">
              <a:ea typeface="ＭＳ Ｐゴシック" charset="0"/>
              <a:cs typeface="ＭＳ Ｐゴシック" charset="0"/>
            </a:endParaRPr>
          </a:p>
          <a:p>
            <a:pPr eaLnBrk="1" hangingPunct="1"/>
            <a:r>
              <a:rPr lang="de-DE">
                <a:ea typeface="ＭＳ Ｐゴシック" charset="0"/>
                <a:cs typeface="ＭＳ Ｐゴシック" charset="0"/>
              </a:rPr>
              <a:t>Auch Mai- oder Junikäfer dienen als Nahrung (Maikäfer wegen abnehmender Zahl immer weniger);</a:t>
            </a:r>
          </a:p>
          <a:p>
            <a:pPr eaLnBrk="1" hangingPunct="1">
              <a:buFontTx/>
              <a:buChar char="-"/>
            </a:pPr>
            <a:endParaRPr lang="de-DE">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fld id="{3AACD94E-AF04-CB43-93F1-597D2878242F}" type="slidenum">
              <a:rPr lang="de-DE" sz="1200"/>
              <a:pPr/>
              <a:t>29</a:t>
            </a:fld>
            <a:endParaRPr lang="de-DE" sz="1200"/>
          </a:p>
        </p:txBody>
      </p:sp>
      <p:sp>
        <p:nvSpPr>
          <p:cNvPr id="73731" name="Rectangle 2"/>
          <p:cNvSpPr>
            <a:spLocks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ea typeface="ＭＳ Ｐゴシック" charset="0"/>
                <a:cs typeface="ＭＳ Ｐゴシック" charset="0"/>
              </a:rPr>
              <a:t>Auf dem Zug, oder bei schlechter Witterung, wenn nur sehr schlecht Insekten gefangen werden können, nehmen Pirole auch vermehrt pflanzliche Nahrung zu sich.</a:t>
            </a:r>
          </a:p>
          <a:p>
            <a:pPr eaLnBrk="1" hangingPunct="1"/>
            <a:r>
              <a:rPr lang="de-DE">
                <a:ea typeface="ＭＳ Ｐゴシック" charset="0"/>
                <a:cs typeface="ＭＳ Ｐゴシック" charset="0"/>
              </a:rPr>
              <a:t>Zumeist handelt es sich um Früchte; Manchmal sind es allerdings auch Blattknospen und Blätter, Blüten oder Nektar;</a:t>
            </a:r>
          </a:p>
          <a:p>
            <a:pPr eaLnBrk="1" hangingPunct="1"/>
            <a:r>
              <a:rPr lang="de-DE">
                <a:ea typeface="ＭＳ Ｐゴシック" charset="0"/>
                <a:cs typeface="ＭＳ Ｐゴシック" charset="0"/>
              </a:rPr>
              <a:t>Die Früchte werden entweder am Stiel abgepickt, zerdrückt, ausgepresst und/oder verschluckt</a:t>
            </a:r>
          </a:p>
          <a:p>
            <a:pPr eaLnBrk="1" hangingPunct="1"/>
            <a:endParaRPr lang="de-DE">
              <a:ea typeface="ＭＳ Ｐゴシック" charset="0"/>
              <a:cs typeface="ＭＳ Ｐゴシック" charset="0"/>
            </a:endParaRPr>
          </a:p>
          <a:p>
            <a:pPr eaLnBrk="1" hangingPunct="1"/>
            <a:r>
              <a:rPr lang="de-DE">
                <a:ea typeface="ＭＳ Ｐゴシック" charset="0"/>
                <a:cs typeface="ＭＳ Ｐゴシック" charset="0"/>
              </a:rPr>
              <a:t>Auswahl nach Abfolge: Birne, Vogelbeere/Eberesche, Maulbeere, Erdbeere, Olive, Dattel</a:t>
            </a:r>
          </a:p>
          <a:p>
            <a:pPr eaLnBrk="1" hangingPunct="1"/>
            <a:r>
              <a:rPr lang="de-DE">
                <a:ea typeface="ＭＳ Ｐゴシック" charset="0"/>
                <a:cs typeface="ＭＳ Ｐゴシック" charset="0"/>
              </a:rPr>
              <a:t>Die letzten zwei und andere eher tropischere Früchte werden vor allem auf dem Weg in den Süden (z.Bsp. Oliven, Datteln), bzw. im Süden gefressen (z.Bsp. Feigen); Pirole werden deshalb v.a. in südlichen Ländern als Schädlinge betrachtet, auch wenn sie kaum Schäden anrichten.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fld id="{ABAC2246-94F3-2D4C-9228-89F0B704CC59}" type="slidenum">
              <a:rPr lang="de-DE" sz="1200"/>
              <a:pPr/>
              <a:t>3</a:t>
            </a:fld>
            <a:endParaRPr lang="de-DE" sz="1200"/>
          </a:p>
        </p:txBody>
      </p:sp>
      <p:sp>
        <p:nvSpPr>
          <p:cNvPr id="20483" name="Rectangle 2"/>
          <p:cNvSpPr>
            <a:spLocks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de-DE">
                <a:ea typeface="ＭＳ Ｐゴシック" charset="0"/>
                <a:cs typeface="ＭＳ Ｐゴシック" charset="0"/>
              </a:rPr>
              <a:t>Magnus (Albert von Bollstädt, 1200 - 1280) hielt „oriolus</a:t>
            </a:r>
            <a:r>
              <a:rPr lang="ja-JP" altLang="de-DE">
                <a:ea typeface="ＭＳ Ｐゴシック" charset="0"/>
                <a:cs typeface="ＭＳ Ｐゴシック" charset="0"/>
              </a:rPr>
              <a:t>“</a:t>
            </a:r>
            <a:r>
              <a:rPr lang="de-DE">
                <a:ea typeface="ＭＳ Ｐゴシック" charset="0"/>
                <a:cs typeface="ＭＳ Ｐゴシック" charset="0"/>
              </a:rPr>
              <a:t>, seiner Meinung nach vom charakteristischen Ruf abgeleitet, für lautmalerisch; Vielleicht auch von einer Variante des lat. „aureolus</a:t>
            </a:r>
            <a:r>
              <a:rPr lang="ja-JP" altLang="de-DE">
                <a:ea typeface="ＭＳ Ｐゴシック" charset="0"/>
                <a:cs typeface="ＭＳ Ｐゴシック" charset="0"/>
              </a:rPr>
              <a:t>“</a:t>
            </a:r>
            <a:r>
              <a:rPr lang="de-DE">
                <a:ea typeface="ＭＳ Ｐゴシック" charset="0"/>
                <a:cs typeface="ＭＳ Ｐゴシック" charset="0"/>
              </a:rPr>
              <a:t> - „golden</a:t>
            </a:r>
            <a:r>
              <a:rPr lang="ja-JP" altLang="de-DE">
                <a:ea typeface="ＭＳ Ｐゴシック" charset="0"/>
                <a:cs typeface="ＭＳ Ｐゴシック" charset="0"/>
              </a:rPr>
              <a:t>“</a:t>
            </a:r>
            <a:r>
              <a:rPr lang="de-DE">
                <a:ea typeface="ＭＳ Ｐゴシック" charset="0"/>
                <a:cs typeface="ＭＳ Ｐゴシック" charset="0"/>
              </a:rPr>
              <a:t> abgeleitet</a:t>
            </a:r>
          </a:p>
          <a:p>
            <a:pPr eaLnBrk="1" hangingPunct="1">
              <a:buFontTx/>
              <a:buChar char="-"/>
            </a:pPr>
            <a:r>
              <a:rPr lang="de-DE">
                <a:ea typeface="ＭＳ Ｐゴシック" charset="0"/>
                <a:cs typeface="ＭＳ Ｐゴシック" charset="0"/>
              </a:rPr>
              <a:t>1758 erschien der 1. Band der 10. Auflage der Systema naturae durch Carl von Linné. Die heutige Nomenklatur mit zweiteiligen Artennamen (Oriolus oriolus dort erstmals erwähnt) fand zu der Zeit ihren Anfang (u.a. durch Linné)</a:t>
            </a:r>
          </a:p>
          <a:p>
            <a:pPr eaLnBrk="1" hangingPunct="1">
              <a:buFontTx/>
              <a:buChar char="-"/>
            </a:pPr>
            <a:r>
              <a:rPr lang="de-DE">
                <a:ea typeface="ＭＳ Ｐゴシック" charset="0"/>
                <a:cs typeface="ＭＳ Ｐゴシック" charset="0"/>
              </a:rPr>
              <a:t>Konrad von Megenberg, ein Regensburger Domherr, übersetzte und erweiterte ein franz. Werk als „puch der natur</a:t>
            </a:r>
            <a:r>
              <a:rPr lang="ja-JP" altLang="de-DE">
                <a:ea typeface="ＭＳ Ｐゴシック" charset="0"/>
                <a:cs typeface="ＭＳ Ｐゴシック" charset="0"/>
              </a:rPr>
              <a:t>“</a:t>
            </a:r>
            <a:r>
              <a:rPr lang="de-DE">
                <a:ea typeface="ＭＳ Ｐゴシック" charset="0"/>
                <a:cs typeface="ＭＳ Ｐゴシック" charset="0"/>
              </a:rPr>
              <a:t> und machte so vermutlich den Begriff Pirol im deutschen Raum bekannt. Die Enzyklopädie erschien um 1350.</a:t>
            </a:r>
          </a:p>
          <a:p>
            <a:pPr eaLnBrk="1" hangingPunct="1">
              <a:buFontTx/>
              <a:buChar char="-"/>
            </a:pPr>
            <a:endParaRPr lang="de-DE">
              <a:ea typeface="ＭＳ Ｐゴシック" charset="0"/>
              <a:cs typeface="ＭＳ Ｐゴシック" charset="0"/>
            </a:endParaRPr>
          </a:p>
          <a:p>
            <a:pPr eaLnBrk="1" hangingPunct="1">
              <a:buFontTx/>
              <a:buChar char="-"/>
            </a:pPr>
            <a:endParaRPr lang="de-DE">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fld id="{EABF2308-E4E6-1343-909B-0AFF83F340C8}" type="slidenum">
              <a:rPr lang="de-DE" sz="1200"/>
              <a:pPr/>
              <a:t>30</a:t>
            </a:fld>
            <a:endParaRPr lang="de-DE" sz="1200"/>
          </a:p>
        </p:txBody>
      </p:sp>
      <p:sp>
        <p:nvSpPr>
          <p:cNvPr id="75779" name="Rectangle 2"/>
          <p:cNvSpPr>
            <a:spLocks noChangeArrowheads="1" noTextEdit="1"/>
          </p:cNvSpPr>
          <p:nvPr>
            <p:ph type="sldImg"/>
          </p:nvPr>
        </p:nvSpPr>
        <p:spPr>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ea typeface="ＭＳ Ｐゴシック" charset="0"/>
                <a:cs typeface="ＭＳ Ｐゴシック" charset="0"/>
              </a:rPr>
              <a:t>Namensursprung - Mythos oder begründet?</a:t>
            </a:r>
          </a:p>
          <a:p>
            <a:pPr eaLnBrk="1" hangingPunct="1"/>
            <a:endParaRPr lang="de-DE">
              <a:ea typeface="ＭＳ Ｐゴシック" charset="0"/>
              <a:cs typeface="ＭＳ Ｐゴシック" charset="0"/>
            </a:endParaRPr>
          </a:p>
          <a:p>
            <a:pPr eaLnBrk="1" hangingPunct="1"/>
            <a:r>
              <a:rPr lang="de-DE">
                <a:ea typeface="ＭＳ Ｐゴシック" charset="0"/>
                <a:cs typeface="ＭＳ Ｐゴシック" charset="0"/>
              </a:rPr>
              <a:t>Fakten:</a:t>
            </a:r>
          </a:p>
          <a:p>
            <a:pPr eaLnBrk="1" hangingPunct="1">
              <a:buFontTx/>
              <a:buChar char="-"/>
            </a:pPr>
            <a:r>
              <a:rPr lang="de-DE">
                <a:ea typeface="ＭＳ Ｐゴシック" charset="0"/>
                <a:cs typeface="ＭＳ Ｐゴシック" charset="0"/>
              </a:rPr>
              <a:t>Auffallend viele Pirol-Reviere schliessen Kirschbäume ein</a:t>
            </a:r>
          </a:p>
          <a:p>
            <a:pPr eaLnBrk="1" hangingPunct="1">
              <a:buFontTx/>
              <a:buChar char="-"/>
            </a:pPr>
            <a:r>
              <a:rPr lang="de-DE">
                <a:ea typeface="ＭＳ Ｐゴシック" charset="0"/>
                <a:cs typeface="ＭＳ Ｐゴシック" charset="0"/>
              </a:rPr>
              <a:t>Kirschen werden häufig von Pirolen verzehrt; Zudem dienen sie in ungünstigen Zeiten (wenig Insekten wegen des Wetters, etc.) als sog. Basisart - als Nahrungsgrundlage, auch bei der Fütterung der Jungvögel</a:t>
            </a:r>
          </a:p>
          <a:p>
            <a:pPr eaLnBrk="1" hangingPunct="1">
              <a:buFontTx/>
              <a:buChar char="-"/>
            </a:pPr>
            <a:r>
              <a:rPr lang="de-DE">
                <a:ea typeface="ＭＳ Ｐゴシック" charset="0"/>
                <a:cs typeface="ＭＳ Ｐゴシック" charset="0"/>
              </a:rPr>
              <a:t>Kirschen enthalten Carotinoide - verschiedene Moleküle dieser Klasse an natürlichen Farbstoffen sorgen für ein buntes Gefieder - sprich: die gelben Federn beim Pirol</a:t>
            </a:r>
          </a:p>
          <a:p>
            <a:pPr eaLnBrk="1" hangingPunct="1">
              <a:buFontTx/>
              <a:buChar char="-"/>
            </a:pPr>
            <a:endParaRPr lang="de-DE">
              <a:ea typeface="ＭＳ Ｐゴシック" charset="0"/>
              <a:cs typeface="ＭＳ Ｐゴシック" charset="0"/>
            </a:endParaRPr>
          </a:p>
          <a:p>
            <a:pPr eaLnBrk="1" hangingPunct="1"/>
            <a:endParaRPr lang="de-DE">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fld id="{11C8E6E5-1DFB-1C4E-869A-136F8E5A9D38}" type="slidenum">
              <a:rPr lang="de-DE" sz="1200"/>
              <a:pPr/>
              <a:t>31</a:t>
            </a:fld>
            <a:endParaRPr lang="de-DE" sz="1200"/>
          </a:p>
        </p:txBody>
      </p:sp>
      <p:sp>
        <p:nvSpPr>
          <p:cNvPr id="77827" name="Rectangle 2"/>
          <p:cNvSpPr>
            <a:spLocks noChangeArrowheads="1" noTextEdit="1"/>
          </p:cNvSpPr>
          <p:nvPr>
            <p:ph type="sldImg"/>
          </p:nvPr>
        </p:nvSpPr>
        <p:spPr>
          <a:ln/>
        </p:spPr>
      </p:sp>
      <p:sp>
        <p:nvSpPr>
          <p:cNvPr id="77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ea typeface="ＭＳ Ｐゴシック" charset="0"/>
                <a:cs typeface="ＭＳ Ｐゴシック" charset="0"/>
              </a:rPr>
              <a:t>Verschiedene spezielle Verhaltensarten und Fähigkeiten des Pirols:</a:t>
            </a:r>
          </a:p>
          <a:p>
            <a:pPr eaLnBrk="1" hangingPunct="1">
              <a:buFontTx/>
              <a:buChar char="-"/>
            </a:pPr>
            <a:r>
              <a:rPr lang="de-DE">
                <a:ea typeface="ＭＳ Ｐゴシック" charset="0"/>
                <a:cs typeface="ＭＳ Ｐゴシック" charset="0"/>
              </a:rPr>
              <a:t>Saugtrinken: Der Pirol gehört zu den wenigen Vögeln, die neben dem normalen Schöpftrinken (Flüssigkeiten aus dem Schnabel in den Rachen laufen lassen) auch durch Ansaugen Wasser trinken können. Mit dieser Technik kann er nicht nur schneller mehr Flüssigkeit aufnehmen, sondern sich auch kleinste Ansammlungen zunutze machen oder gar Nektar aus Blüten und halbflüssige Nahrung aus Früchten aufsaugen.</a:t>
            </a:r>
          </a:p>
          <a:p>
            <a:pPr eaLnBrk="1" hangingPunct="1">
              <a:buFontTx/>
              <a:buChar char="-"/>
            </a:pPr>
            <a:endParaRPr lang="de-DE">
              <a:ea typeface="ＭＳ Ｐゴシック" charset="0"/>
              <a:cs typeface="ＭＳ Ｐゴシック" charset="0"/>
            </a:endParaRPr>
          </a:p>
          <a:p>
            <a:pPr eaLnBrk="1" hangingPunct="1">
              <a:buFontTx/>
              <a:buChar char="-"/>
            </a:pPr>
            <a:r>
              <a:rPr lang="de-DE">
                <a:ea typeface="ＭＳ Ｐゴシック" charset="0"/>
                <a:cs typeface="ＭＳ Ｐゴシック" charset="0"/>
              </a:rPr>
              <a:t>Zwei spezielle Methoden der nassen Gefiederpflege/Baden werden angewandt, wenn möglich täglich oder an warmen Tagen gar mehrmals:</a:t>
            </a:r>
          </a:p>
          <a:p>
            <a:pPr lvl="1" eaLnBrk="1" hangingPunct="1">
              <a:buFontTx/>
              <a:buChar char="-"/>
            </a:pPr>
            <a:r>
              <a:rPr lang="de-DE">
                <a:ea typeface="ＭＳ Ｐゴシック" charset="0"/>
              </a:rPr>
              <a:t>Flugbaden: Der Vogel fliegt von einem Ast steil abwärts auf die Oberfläche eines Gewässers und spritzt kurz vorher durch Ausbreiten der Flügel Wasser auf und taucht mit der Brust einige cm ein. Selten kann er auch komplett abtauchen. Bis zu 15-mal wird diese Bewegung wiederholt.</a:t>
            </a:r>
          </a:p>
          <a:p>
            <a:pPr lvl="1" eaLnBrk="1" hangingPunct="1">
              <a:buFontTx/>
              <a:buChar char="-"/>
            </a:pPr>
            <a:r>
              <a:rPr lang="de-DE">
                <a:ea typeface="ＭＳ Ｐゴシック" charset="0"/>
              </a:rPr>
              <a:t>Regenbaden: Dazu lassen sich die Pirole in einer vorüber gekippten Position (Fledermausstellung), sich manchmal drehend und streckend, beregnen. Nach anschliessendem Schütteln wird das Gefieder geputzt oder geordnet.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fld id="{F3210423-EB40-354F-AFEF-4A6B7DFC9715}" type="slidenum">
              <a:rPr lang="de-DE" sz="1200"/>
              <a:pPr/>
              <a:t>32</a:t>
            </a:fld>
            <a:endParaRPr lang="de-DE" sz="1200"/>
          </a:p>
        </p:txBody>
      </p:sp>
      <p:sp>
        <p:nvSpPr>
          <p:cNvPr id="79875" name="Rectangle 2"/>
          <p:cNvSpPr>
            <a:spLocks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de-DE">
                <a:ea typeface="ＭＳ Ｐゴシック" charset="0"/>
                <a:cs typeface="ＭＳ Ｐゴシック" charset="0"/>
              </a:rPr>
              <a:t>Häufig treffen Männchen, v.a. ältere, bereits einige Tag vor den Weibchen ein</a:t>
            </a:r>
          </a:p>
          <a:p>
            <a:pPr eaLnBrk="1" hangingPunct="1">
              <a:buFontTx/>
              <a:buChar char="-"/>
            </a:pPr>
            <a:r>
              <a:rPr lang="de-DE">
                <a:ea typeface="ＭＳ Ｐゴシック" charset="0"/>
                <a:cs typeface="ＭＳ Ｐゴシック" charset="0"/>
              </a:rPr>
              <a:t>Mit der Ankunft der Weibchen beginnt die Balz - die Reviere werden durch Auseinandersetzungen mit Rivalen abgegrenzt (Weibchen hilft normalerweise nicht - höchstens zu Beginn)</a:t>
            </a:r>
          </a:p>
          <a:p>
            <a:pPr eaLnBrk="1" hangingPunct="1">
              <a:buFontTx/>
              <a:buChar char="-"/>
            </a:pPr>
            <a:r>
              <a:rPr lang="de-DE">
                <a:ea typeface="ＭＳ Ｐゴシック" charset="0"/>
                <a:cs typeface="ＭＳ Ｐゴシック" charset="0"/>
              </a:rPr>
              <a:t>Dauer Paarbildung: zwischen 1 und 7 Tagen; Revierbildung: bis 3 Wochen; Pirole leben in einer saisonalen Monogamie; Fortpflanzungsfähig erst etwa mit zweijährig</a:t>
            </a:r>
          </a:p>
          <a:p>
            <a:pPr eaLnBrk="1" hangingPunct="1">
              <a:buFontTx/>
              <a:buChar char="-"/>
            </a:pPr>
            <a:r>
              <a:rPr lang="de-DE">
                <a:ea typeface="ＭＳ Ｐゴシック" charset="0"/>
                <a:cs typeface="ＭＳ Ｐゴシック" charset="0"/>
              </a:rPr>
              <a:t>Reviergrösse schwankt stark  - normalerweise um 25ha; Kann auf 5ha schrumpfen bei sehr guten Bedingungen; Nestabstand normalerweise um 700m oder mehr; in sehr geeigneten Gebieten können die Abstände auf unter 100m schrumpfen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fld id="{AC819EBA-6588-EE4A-AF0F-C4C6371AB77A}" type="slidenum">
              <a:rPr lang="de-DE" sz="1200"/>
              <a:pPr/>
              <a:t>33</a:t>
            </a:fld>
            <a:endParaRPr lang="de-DE" sz="1200"/>
          </a:p>
        </p:txBody>
      </p:sp>
      <p:sp>
        <p:nvSpPr>
          <p:cNvPr id="81923" name="Rectangle 2"/>
          <p:cNvSpPr>
            <a:spLocks noChangeArrowheads="1" noTextEdit="1"/>
          </p:cNvSpPr>
          <p:nvPr>
            <p:ph type="sldImg"/>
          </p:nvPr>
        </p:nvSpPr>
        <p:spPr>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de-CH">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fld id="{56E15838-D797-4340-9938-29EDDC9C9070}" type="slidenum">
              <a:rPr lang="de-DE" sz="1200"/>
              <a:pPr/>
              <a:t>34</a:t>
            </a:fld>
            <a:endParaRPr lang="de-DE" sz="1200"/>
          </a:p>
        </p:txBody>
      </p:sp>
      <p:sp>
        <p:nvSpPr>
          <p:cNvPr id="83971" name="Rectangle 2"/>
          <p:cNvSpPr>
            <a:spLocks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de-DE">
                <a:ea typeface="ＭＳ Ｐゴシック" charset="0"/>
                <a:cs typeface="ＭＳ Ｐゴシック" charset="0"/>
              </a:rPr>
              <a:t>Normalerweise wird das Nest in einer mehr oder minder waagrechten Astgabelung erbaut; ab und zu werden auch exotischere Standorte wie z.Bsp. zwei parallele Äste, oder eine ein wenig steilere Astgabel gewählt</a:t>
            </a:r>
          </a:p>
          <a:p>
            <a:pPr eaLnBrk="1" hangingPunct="1">
              <a:buFontTx/>
              <a:buChar char="-"/>
            </a:pPr>
            <a:r>
              <a:rPr lang="de-DE">
                <a:ea typeface="ＭＳ Ｐゴシック" charset="0"/>
                <a:cs typeface="ＭＳ Ｐゴシック" charset="0"/>
              </a:rPr>
              <a:t>Zuerst wird um die beiden Äste mit geeigneten Materialien ein Grundgerüst geflochten und stabilisiert; Materialien dafür: Gräser, Rinden-/Borkenstreifen, Schilfblätter, bastähnliche Fasern, ...</a:t>
            </a:r>
          </a:p>
          <a:p>
            <a:pPr eaLnBrk="1" hangingPunct="1">
              <a:buFontTx/>
              <a:buChar char="-"/>
            </a:pPr>
            <a:r>
              <a:rPr lang="de-DE">
                <a:ea typeface="ＭＳ Ｐゴシック" charset="0"/>
                <a:cs typeface="ＭＳ Ｐゴシック" charset="0"/>
              </a:rPr>
              <a:t>Weiter ausgebaut wird das Gerüst mit u.a.: Grashalmen, -rispen, Blattscheiden, Laub, Wolle, Federn, aber auch Stoffresten o.ä.; Das Material wird immer eingeflochten </a:t>
            </a:r>
          </a:p>
          <a:p>
            <a:pPr eaLnBrk="1" hangingPunct="1">
              <a:buFontTx/>
              <a:buChar char="-"/>
            </a:pPr>
            <a:r>
              <a:rPr lang="de-DE">
                <a:ea typeface="ＭＳ Ｐゴシック" charset="0"/>
                <a:cs typeface="ＭＳ Ｐゴシック" charset="0"/>
              </a:rPr>
              <a:t>Auch wenn eine eigentliche, typische Polsterung fehlt, übernimmt diese Funktion das zuletzt eingefügte Materal: Moos, Wolle, Tierhaare, Wurzelstückchen, ...</a:t>
            </a:r>
          </a:p>
          <a:p>
            <a:pPr eaLnBrk="1" hangingPunct="1">
              <a:buFontTx/>
              <a:buChar char="-"/>
            </a:pPr>
            <a:r>
              <a:rPr lang="de-DE">
                <a:ea typeface="ＭＳ Ｐゴシック" charset="0"/>
                <a:cs typeface="ＭＳ Ｐゴシック" charset="0"/>
              </a:rPr>
              <a:t>Bau dauert durchschnittlich um 9 Tage</a:t>
            </a:r>
          </a:p>
          <a:p>
            <a:pPr eaLnBrk="1" hangingPunct="1">
              <a:buFontTx/>
              <a:buChar char="-"/>
            </a:pPr>
            <a:r>
              <a:rPr lang="de-DE">
                <a:ea typeface="ＭＳ Ｐゴシック" charset="0"/>
                <a:cs typeface="ＭＳ Ｐゴシック" charset="0"/>
              </a:rPr>
              <a:t>Die Nester sind extrem stabil; Halten bis zu 4 Jahre ohne sichtbar Schaden zu nehmen; mit gewissen Schäden bis zu 10 Jahre; allerdings werden sie nicht, oder nur selten, wiederverwendet; dienen im Folgejahr eher als Materialhaufen</a:t>
            </a:r>
          </a:p>
          <a:p>
            <a:pPr eaLnBrk="1" hangingPunct="1">
              <a:buFontTx/>
              <a:buChar char="-"/>
            </a:pPr>
            <a:endParaRPr lang="de-DE">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fld id="{71BCA372-CDFF-7B4E-BBE0-EE993FC7011B}" type="slidenum">
              <a:rPr lang="de-DE" sz="1200"/>
              <a:pPr/>
              <a:t>35</a:t>
            </a:fld>
            <a:endParaRPr lang="de-DE" sz="1200"/>
          </a:p>
        </p:txBody>
      </p:sp>
      <p:sp>
        <p:nvSpPr>
          <p:cNvPr id="86019" name="Rectangle 2"/>
          <p:cNvSpPr>
            <a:spLocks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de-DE">
                <a:ea typeface="ＭＳ Ｐゴシック" charset="0"/>
                <a:cs typeface="ＭＳ Ｐゴシック" charset="0"/>
              </a:rPr>
              <a:t>Weibchen legt, ab Ende Mai, im Durchschnitt 3-4 Eier, bis zu 6 sind möglich; Bei Verlust des Geleges bis zu zwei Ersatzgelege</a:t>
            </a:r>
          </a:p>
          <a:p>
            <a:pPr eaLnBrk="1" hangingPunct="1">
              <a:buFontTx/>
              <a:buChar char="-"/>
            </a:pPr>
            <a:r>
              <a:rPr lang="de-DE">
                <a:ea typeface="ＭＳ Ｐゴシック" charset="0"/>
                <a:cs typeface="ＭＳ Ｐゴシック" charset="0"/>
              </a:rPr>
              <a:t>Eiablage: Je ein Ei alle ~28h</a:t>
            </a:r>
          </a:p>
          <a:p>
            <a:pPr eaLnBrk="1" hangingPunct="1">
              <a:buFontTx/>
              <a:buChar char="-"/>
            </a:pPr>
            <a:r>
              <a:rPr lang="de-DE">
                <a:ea typeface="ＭＳ Ｐゴシック" charset="0"/>
                <a:cs typeface="ＭＳ Ｐゴシック" charset="0"/>
              </a:rPr>
              <a:t>Brutdauer beträgt durchschnittlich 14 - 16 Tage; Es schlüpfen 5-6g schwere Jungvögel</a:t>
            </a:r>
          </a:p>
          <a:p>
            <a:pPr eaLnBrk="1" hangingPunct="1">
              <a:buFontTx/>
              <a:buChar char="-"/>
            </a:pPr>
            <a:r>
              <a:rPr lang="de-DE">
                <a:ea typeface="ＭＳ Ｐゴシック" charset="0"/>
                <a:cs typeface="ＭＳ Ｐゴシック" charset="0"/>
              </a:rPr>
              <a:t>Schlüpfrate beträgt nach einer Messung etwa 87%</a:t>
            </a:r>
          </a:p>
          <a:p>
            <a:pPr eaLnBrk="1" hangingPunct="1">
              <a:buFontTx/>
              <a:buChar char="-"/>
            </a:pPr>
            <a:r>
              <a:rPr lang="de-DE">
                <a:ea typeface="ＭＳ Ｐゴシック" charset="0"/>
                <a:cs typeface="ＭＳ Ｐゴシック" charset="0"/>
              </a:rPr>
              <a:t>Der Name Schlotterbeck für die Jungen kommt von den Sperrbewegungen; Bei Erschütterung am Nest (ausschlaggebender Reiz bis etwa zum 10. Tag) betteln sie mit offenem Schnabel und leicht zitterndem Körper, bzw. Flügeln (3-6 mal pro Sekunde)</a:t>
            </a:r>
          </a:p>
          <a:p>
            <a:pPr eaLnBrk="1" hangingPunct="1">
              <a:buFontTx/>
              <a:buChar char="-"/>
            </a:pPr>
            <a:r>
              <a:rPr lang="de-DE">
                <a:ea typeface="ＭＳ Ｐゴシック" charset="0"/>
                <a:cs typeface="ＭＳ Ｐゴシック" charset="0"/>
              </a:rPr>
              <a:t>Die Pfahlstellung (Verklammerung, Schnabel senkrecht nach oben, keine oder kaum Bewegung) als Reaktion auf eine Warnung der Eltern, bzw. fremdes Subjekt, ist etwa ab dem 4. Tag bekannt; die Jungvögel versuchen sich so in die Umgebung einzugliedern und sich unauffällig zu verhalten</a:t>
            </a:r>
          </a:p>
          <a:p>
            <a:pPr eaLnBrk="1" hangingPunct="1"/>
            <a:endParaRPr lang="de-DE">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fld id="{565A0FD3-C1C2-9C44-9078-5F08AFD1B8DD}" type="slidenum">
              <a:rPr lang="de-DE" sz="1200"/>
              <a:pPr/>
              <a:t>36</a:t>
            </a:fld>
            <a:endParaRPr lang="de-DE" sz="1200"/>
          </a:p>
        </p:txBody>
      </p:sp>
      <p:sp>
        <p:nvSpPr>
          <p:cNvPr id="88067" name="Rectangle 2"/>
          <p:cNvSpPr>
            <a:spLocks noChangeArrowheads="1" noTextEdit="1"/>
          </p:cNvSpPr>
          <p:nvPr>
            <p:ph type="sldImg"/>
          </p:nvPr>
        </p:nvSpPr>
        <p:spPr>
          <a:ln/>
        </p:spPr>
      </p:sp>
      <p:sp>
        <p:nvSpPr>
          <p:cNvPr id="88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de-DE">
                <a:ea typeface="ＭＳ Ｐゴシック" charset="0"/>
                <a:cs typeface="ＭＳ Ｐゴシック" charset="0"/>
              </a:rPr>
              <a:t>Piroleltern füttern Jungvögel bis zu 24 mal pro Stunde, bzw. bis zu 200 mal am Tag; bevorzugte Nahrung sind dabei Schmetterlingsraupen o.ä.; sauber gehalten wird das Nest, indem der Kot der Jungvögel abtransportiert wird</a:t>
            </a:r>
          </a:p>
          <a:p>
            <a:pPr eaLnBrk="1" hangingPunct="1">
              <a:buFontTx/>
              <a:buChar char="-"/>
            </a:pPr>
            <a:r>
              <a:rPr lang="de-DE">
                <a:ea typeface="ＭＳ Ｐゴシック" charset="0"/>
                <a:cs typeface="ＭＳ Ｐゴシック" charset="0"/>
              </a:rPr>
              <a:t>Vom 12./16. Tag an klettern die Jungvögel häufig auf den Nestrand, bzw. um das Nest herum; falls ein Jungvogel schon etwas früher herunterfällt, wird er weitergefüttert - ältere Jungvögel schaffen es, z.B. einen 4m langen Stamm in etwa 3min hochzuklettern</a:t>
            </a:r>
          </a:p>
          <a:p>
            <a:pPr eaLnBrk="1" hangingPunct="1">
              <a:buFontTx/>
              <a:buChar char="-"/>
            </a:pPr>
            <a:r>
              <a:rPr lang="de-DE">
                <a:ea typeface="ＭＳ Ｐゴシック" charset="0"/>
                <a:cs typeface="ＭＳ Ｐゴシック" charset="0"/>
              </a:rPr>
              <a:t>Nach dem Flügge werden zieht die Familie manchmal sogar noch bis zum Wegzug miteinander herum (auch weitere Fütterung, lässt aber nach); gegen den Herbst verlassen meist die Männchen den Familienverband zuerst</a:t>
            </a:r>
          </a:p>
          <a:p>
            <a:pPr eaLnBrk="1" hangingPunct="1"/>
            <a:endParaRPr lang="de-CH">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fld id="{AFF1BF4D-FEEF-2348-82F4-62C2C0C3213F}" type="slidenum">
              <a:rPr lang="de-DE" sz="1200"/>
              <a:pPr/>
              <a:t>37</a:t>
            </a:fld>
            <a:endParaRPr lang="de-DE" sz="1200"/>
          </a:p>
        </p:txBody>
      </p:sp>
      <p:sp>
        <p:nvSpPr>
          <p:cNvPr id="90115" name="Rectangle 2"/>
          <p:cNvSpPr>
            <a:spLocks noChangeArrowheads="1" noTextEdit="1"/>
          </p:cNvSpPr>
          <p:nvPr>
            <p:ph type="sldImg"/>
          </p:nvPr>
        </p:nvSpPr>
        <p:spPr>
          <a:ln/>
        </p:spPr>
      </p:sp>
      <p:sp>
        <p:nvSpPr>
          <p:cNvPr id="90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de-DE">
                <a:ea typeface="ＭＳ Ｐゴシック" charset="0"/>
                <a:cs typeface="ＭＳ Ｐゴシック" charset="0"/>
              </a:rPr>
              <a:t>Auf der Schweizerischen Roten Liste, Status: Nicht gefährdet dennoch Bestandesrückgänge</a:t>
            </a:r>
          </a:p>
          <a:p>
            <a:pPr eaLnBrk="1" hangingPunct="1"/>
            <a:endParaRPr lang="de-DE">
              <a:ea typeface="ＭＳ Ｐゴシック" charset="0"/>
              <a:cs typeface="ＭＳ Ｐゴシック" charset="0"/>
            </a:endParaRPr>
          </a:p>
          <a:p>
            <a:pPr eaLnBrk="1" hangingPunct="1">
              <a:buFontTx/>
              <a:buChar char="-"/>
            </a:pPr>
            <a:r>
              <a:rPr lang="de-DE">
                <a:ea typeface="ＭＳ Ｐゴシック" charset="0"/>
                <a:cs typeface="ＭＳ Ｐゴシック" charset="0"/>
              </a:rPr>
              <a:t>Kürzere Umtriebszeiten im Wald ergeben weniger alte, grosskronige Bäume und hiermit zu einer Senkung der möglichen Brutplätze oder Aufenthaltsmöglichkeiten; geringeres Blütenangebot durch zunehmende Verdunkelung der Wälder und Intensivierung der Landwirtschaft im Umfeld und weniger Totholz führt zu kleinerem Insektenangebot.</a:t>
            </a:r>
          </a:p>
          <a:p>
            <a:pPr eaLnBrk="1" hangingPunct="1">
              <a:buFontTx/>
              <a:buChar char="-"/>
            </a:pPr>
            <a:r>
              <a:rPr lang="de-DE">
                <a:ea typeface="ＭＳ Ｐゴシック" charset="0"/>
                <a:cs typeface="ＭＳ Ｐゴシック" charset="0"/>
              </a:rPr>
              <a:t>Erwärmung des Klimas entspricht zwar den Vorlieben des Pirols, empfindliche Insekten (v.a. Falter) sind davon allerdings nicht unbedingt positiv betroffen; z.Bsp. Larven oder sich verpuppende Falter können in milden Wintern stärker unter kälteempflindichen Infektionsarten (fungal, etc.) leiden; Genaue Effekte der möglichen lokalen Auswirkungen des Klimawandels noch weitgehend ungeklärt. Bäume reagieren zudem auf Trockenstress mit verlichteten Kronen.</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fld id="{1CBA76CE-DE5E-CC46-A9D5-E8C758613822}" type="slidenum">
              <a:rPr lang="de-DE" sz="1200"/>
              <a:pPr/>
              <a:t>38</a:t>
            </a:fld>
            <a:endParaRPr lang="de-DE" sz="1200"/>
          </a:p>
        </p:txBody>
      </p:sp>
      <p:sp>
        <p:nvSpPr>
          <p:cNvPr id="92163" name="Rectangle 2"/>
          <p:cNvSpPr>
            <a:spLocks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de-DE">
                <a:ea typeface="ＭＳ Ｐゴシック" charset="0"/>
                <a:cs typeface="ＭＳ Ｐゴシック" charset="0"/>
              </a:rPr>
              <a:t>Flussbegradigungen und andere korrigierende Massnahmen rückgängig machen und angrenzende Wälder wieder renaturieren</a:t>
            </a:r>
          </a:p>
          <a:p>
            <a:pPr eaLnBrk="1" hangingPunct="1">
              <a:buFontTx/>
              <a:buChar char="-"/>
            </a:pPr>
            <a:r>
              <a:rPr lang="de-DE">
                <a:ea typeface="ＭＳ Ｐゴシック" charset="0"/>
                <a:cs typeface="ＭＳ Ｐゴシック" charset="0"/>
              </a:rPr>
              <a:t>Wälder möglichst naturnah, mit Lichtungen und angrenzenden extensiv genutzten Wiesen sowie Alt- und Totholz</a:t>
            </a:r>
          </a:p>
          <a:p>
            <a:pPr eaLnBrk="1" hangingPunct="1">
              <a:buFontTx/>
              <a:buChar char="-"/>
            </a:pPr>
            <a:r>
              <a:rPr lang="de-DE">
                <a:ea typeface="ＭＳ Ｐゴシック" charset="0"/>
                <a:cs typeface="ＭＳ Ｐゴシック" charset="0"/>
              </a:rPr>
              <a:t>Ökologische und vor allem pestizidfreie Landwirtschaft.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fld id="{8A13260B-4A69-2847-B231-7129E79DAAFC}" type="slidenum">
              <a:rPr lang="de-DE" sz="1200"/>
              <a:pPr/>
              <a:t>39</a:t>
            </a:fld>
            <a:endParaRPr lang="de-DE" sz="1200"/>
          </a:p>
        </p:txBody>
      </p:sp>
      <p:sp>
        <p:nvSpPr>
          <p:cNvPr id="94211" name="Rectangle 2"/>
          <p:cNvSpPr>
            <a:spLocks noChangeArrowheads="1" noTextEdit="1"/>
          </p:cNvSpPr>
          <p:nvPr>
            <p:ph type="sldImg"/>
          </p:nvPr>
        </p:nvSpPr>
        <p:spPr>
          <a:ln/>
        </p:spPr>
      </p:sp>
      <p:sp>
        <p:nvSpPr>
          <p:cNvPr id="94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CH">
                <a:ea typeface="ＭＳ Ｐゴシック" charset="0"/>
                <a:cs typeface="ＭＳ Ｐゴシック" charset="0"/>
              </a:rPr>
              <a:t>Wegränder nicht bereits im Juni ausmähen sondern erst im September, wo möglich auch Teile über Winter stehen lassen. 2-3 Meter breite Wegränder machen.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fld id="{75E9B79A-CEFE-9B45-A4EF-11F3FBC42C68}" type="slidenum">
              <a:rPr lang="de-DE" sz="1200"/>
              <a:pPr/>
              <a:t>4</a:t>
            </a:fld>
            <a:endParaRPr lang="de-DE" sz="1200"/>
          </a:p>
        </p:txBody>
      </p:sp>
      <p:sp>
        <p:nvSpPr>
          <p:cNvPr id="22531" name="Rectangle 2"/>
          <p:cNvSpPr>
            <a:spLocks noChangeArrowheads="1" noTextEdit="1"/>
          </p:cNvSpPr>
          <p:nvPr>
            <p:ph type="sldImg"/>
          </p:nvPr>
        </p:nvSpPr>
        <p:spPr>
          <a:ln/>
        </p:spPr>
      </p:sp>
      <p:sp>
        <p:nvSpPr>
          <p:cNvPr id="22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ea typeface="ＭＳ Ｐゴシック" charset="0"/>
                <a:cs typeface="ＭＳ Ｐゴシック" charset="0"/>
              </a:rPr>
              <a:t>Einige Beispiele von Namen, bzw. Lokalnamen:</a:t>
            </a:r>
          </a:p>
          <a:p>
            <a:pPr eaLnBrk="1" hangingPunct="1"/>
            <a:r>
              <a:rPr lang="de-DE">
                <a:ea typeface="ＭＳ Ｐゴシック" charset="0"/>
                <a:cs typeface="ＭＳ Ｐゴシック" charset="0"/>
              </a:rPr>
              <a:t>Aussehen:</a:t>
            </a:r>
          </a:p>
          <a:p>
            <a:pPr eaLnBrk="1" hangingPunct="1">
              <a:buFontTx/>
              <a:buChar char="-"/>
            </a:pPr>
            <a:r>
              <a:rPr lang="de-DE">
                <a:ea typeface="ＭＳ Ｐゴシック" charset="0"/>
                <a:cs typeface="ＭＳ Ｐゴシック" charset="0"/>
              </a:rPr>
              <a:t>Goldmärel „Goldamsel</a:t>
            </a:r>
            <a:r>
              <a:rPr lang="ja-JP" altLang="de-DE">
                <a:ea typeface="ＭＳ Ｐゴシック" charset="0"/>
                <a:cs typeface="ＭＳ Ｐゴシック" charset="0"/>
              </a:rPr>
              <a:t>“</a:t>
            </a:r>
            <a:r>
              <a:rPr lang="de-DE">
                <a:ea typeface="ＭＳ Ｐゴシック" charset="0"/>
                <a:cs typeface="ＭＳ Ｐゴシック" charset="0"/>
              </a:rPr>
              <a:t> auf Luxemburgisch</a:t>
            </a:r>
          </a:p>
          <a:p>
            <a:pPr eaLnBrk="1" hangingPunct="1"/>
            <a:r>
              <a:rPr lang="de-DE">
                <a:ea typeface="ＭＳ Ｐゴシック" charset="0"/>
                <a:cs typeface="ＭＳ Ｐゴシック" charset="0"/>
              </a:rPr>
              <a:t>Verhalten:</a:t>
            </a:r>
          </a:p>
          <a:p>
            <a:pPr eaLnBrk="1" hangingPunct="1">
              <a:buFontTx/>
              <a:buChar char="-"/>
            </a:pPr>
            <a:r>
              <a:rPr lang="de-DE">
                <a:ea typeface="ＭＳ Ｐゴシック" charset="0"/>
                <a:cs typeface="ＭＳ Ｐゴシック" charset="0"/>
              </a:rPr>
              <a:t>Pfingstvogel wegen seiner Ankunft im Mai. Siehe Zugverhalten</a:t>
            </a:r>
          </a:p>
          <a:p>
            <a:pPr eaLnBrk="1" hangingPunct="1">
              <a:buFontTx/>
              <a:buChar char="-"/>
            </a:pPr>
            <a:r>
              <a:rPr lang="de-DE">
                <a:ea typeface="ＭＳ Ｐゴシック" charset="0"/>
                <a:cs typeface="ＭＳ Ｐゴシック" charset="0"/>
              </a:rPr>
              <a:t>Kirschdieb - Galt als Schädling. In manchen Ländern die er auf dem Zug durchquert, immer noch als solcher gesehen (Ernährt sich unterwegs gerne von Feigen, Oliven, Datteln, etc. - siehe Nahrung)</a:t>
            </a:r>
          </a:p>
          <a:p>
            <a:pPr eaLnBrk="1" hangingPunct="1">
              <a:buFontTx/>
              <a:buChar char="-"/>
            </a:pPr>
            <a:r>
              <a:rPr lang="de-DE">
                <a:ea typeface="ＭＳ Ｐゴシック" charset="0"/>
                <a:cs typeface="ＭＳ Ｐゴシック" charset="0"/>
              </a:rPr>
              <a:t>Regenkatze - Ursprung beim Volksglauben, der Pirol würde durch Krächzen einen kalten Wetterumschwung, bzw. Regen ankünden</a:t>
            </a:r>
          </a:p>
          <a:p>
            <a:pPr eaLnBrk="1" hangingPunct="1"/>
            <a:r>
              <a:rPr lang="de-DE">
                <a:ea typeface="ＭＳ Ｐゴシック" charset="0"/>
                <a:cs typeface="ＭＳ Ｐゴシック" charset="0"/>
              </a:rPr>
              <a:t>Gesang:</a:t>
            </a:r>
          </a:p>
          <a:p>
            <a:pPr eaLnBrk="1" hangingPunct="1">
              <a:buFontTx/>
              <a:buChar char="-"/>
            </a:pPr>
            <a:r>
              <a:rPr lang="de-DE">
                <a:ea typeface="ＭＳ Ｐゴシック" charset="0"/>
                <a:cs typeface="ＭＳ Ｐゴシック" charset="0"/>
              </a:rPr>
              <a:t>Der deutsche Humorist Loriot übernahm den Namen des Wappentieres seiner Familie (</a:t>
            </a:r>
            <a:r>
              <a:rPr lang="de-DE" b="1">
                <a:ea typeface="ＭＳ Ｐゴシック" charset="0"/>
                <a:cs typeface="ＭＳ Ｐゴシック" charset="0"/>
              </a:rPr>
              <a:t>Vicco von B</a:t>
            </a:r>
            <a:r>
              <a:rPr lang="de-CH" b="1">
                <a:ea typeface="ＭＳ Ｐゴシック" charset="0"/>
                <a:cs typeface="ＭＳ Ｐゴシック" charset="0"/>
              </a:rPr>
              <a:t>ülo</a:t>
            </a:r>
            <a:r>
              <a:rPr lang="de-DE" b="1">
                <a:ea typeface="ＭＳ Ｐゴシック" charset="0"/>
                <a:cs typeface="ＭＳ Ｐゴシック" charset="0"/>
              </a:rPr>
              <a:t>w</a:t>
            </a:r>
            <a:r>
              <a:rPr lang="de-DE">
                <a:ea typeface="ＭＳ Ｐゴシック" charset="0"/>
                <a:cs typeface="ＭＳ Ｐゴシック" charset="0"/>
              </a:rPr>
              <a:t>) - Vogel Bülow lokal als Bezeichung für den Pirol in Deutschland</a:t>
            </a:r>
          </a:p>
          <a:p>
            <a:pPr eaLnBrk="1" hangingPunct="1">
              <a:buFontTx/>
              <a:buChar char="-"/>
            </a:pPr>
            <a:r>
              <a:rPr lang="de-DE">
                <a:ea typeface="ＭＳ Ｐゴシック" charset="0"/>
                <a:cs typeface="ＭＳ Ｐゴシック" charset="0"/>
              </a:rPr>
              <a:t>Biereule, etc. - Vorwiegend Ostdeutschland (Dresden, Brandenburg, ...), wahrscheinlich im Zusammenhang mit Ankunft zur Zeit von Mai- und Pfingstfesten</a:t>
            </a:r>
          </a:p>
          <a:p>
            <a:pPr eaLnBrk="1" hangingPunct="1">
              <a:buFontTx/>
              <a:buChar char="-"/>
            </a:pPr>
            <a:endParaRPr lang="de-DE">
              <a:ea typeface="ＭＳ Ｐゴシック" charset="0"/>
              <a:cs typeface="ＭＳ Ｐゴシック" charset="0"/>
            </a:endParaRPr>
          </a:p>
          <a:p>
            <a:pPr eaLnBrk="1" hangingPunct="1">
              <a:buFontTx/>
              <a:buChar char="-"/>
            </a:pPr>
            <a:endParaRPr lang="de-DE">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fld id="{7967288A-BFB0-514A-94EB-A467907E1F30}" type="slidenum">
              <a:rPr lang="de-DE" sz="1200"/>
              <a:pPr/>
              <a:t>40</a:t>
            </a:fld>
            <a:endParaRPr lang="de-DE" sz="1200"/>
          </a:p>
        </p:txBody>
      </p:sp>
      <p:sp>
        <p:nvSpPr>
          <p:cNvPr id="96259" name="Rectangle 2"/>
          <p:cNvSpPr>
            <a:spLocks noChangeArrowheads="1" noTextEdit="1"/>
          </p:cNvSpPr>
          <p:nvPr>
            <p:ph type="sldImg"/>
          </p:nvPr>
        </p:nvSpPr>
        <p:spPr>
          <a:ln/>
        </p:spPr>
      </p:sp>
      <p:sp>
        <p:nvSpPr>
          <p:cNvPr id="96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de-CH">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fld id="{EBF5C874-FF16-6E44-A791-429A76BB48E5}" type="slidenum">
              <a:rPr lang="de-DE" sz="1200"/>
              <a:pPr/>
              <a:t>41</a:t>
            </a:fld>
            <a:endParaRPr lang="de-DE" sz="1200"/>
          </a:p>
        </p:txBody>
      </p:sp>
      <p:sp>
        <p:nvSpPr>
          <p:cNvPr id="98307" name="Rectangle 2"/>
          <p:cNvSpPr>
            <a:spLocks noChangeArrowheads="1" noTextEdit="1"/>
          </p:cNvSpPr>
          <p:nvPr>
            <p:ph type="sldImg"/>
          </p:nvPr>
        </p:nvSpPr>
        <p:spPr>
          <a:ln/>
        </p:spPr>
      </p:sp>
      <p:sp>
        <p:nvSpPr>
          <p:cNvPr id="98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de-DE">
                <a:ea typeface="ＭＳ Ｐゴシック" charset="0"/>
                <a:cs typeface="ＭＳ Ｐゴシック" charset="0"/>
              </a:rPr>
              <a:t>Starke Dezimierung durch die Vogeljagd und Schädlingsbekämpfung in südlicheren Ländern (siehe Folie Zugprobleme)</a:t>
            </a:r>
          </a:p>
          <a:p>
            <a:pPr eaLnBrk="1" hangingPunct="1">
              <a:buFontTx/>
              <a:buChar char="-"/>
            </a:pPr>
            <a:r>
              <a:rPr lang="de-DE">
                <a:ea typeface="ＭＳ Ｐゴシック" charset="0"/>
                <a:cs typeface="ＭＳ Ｐゴシック" charset="0"/>
              </a:rPr>
              <a:t>natürliche Fressfeinde und Witterungs-Umstände (siehe Folie Zugprobleme)</a:t>
            </a:r>
          </a:p>
          <a:p>
            <a:pPr eaLnBrk="1" hangingPunct="1">
              <a:buFontTx/>
              <a:buChar char="-"/>
            </a:pPr>
            <a:endParaRPr lang="de-DE">
              <a:ea typeface="ＭＳ Ｐゴシック" charset="0"/>
              <a:cs typeface="ＭＳ Ｐゴシック" charset="0"/>
            </a:endParaRPr>
          </a:p>
          <a:p>
            <a:pPr eaLnBrk="1" hangingPunct="1">
              <a:buFontTx/>
              <a:buChar char="-"/>
            </a:pPr>
            <a:r>
              <a:rPr lang="de-DE">
                <a:ea typeface="ＭＳ Ｐゴシック" charset="0"/>
                <a:cs typeface="ＭＳ Ｐゴシック" charset="0"/>
              </a:rPr>
              <a:t>Im Winterquartier ergibt sich die grösste Gefährdung aus der Zerstörung der Baumsavannen und Wälder; Unter anderem werden ihm dadurch essentielle Nahrungsgrundlagen entzogen; Der Eurasische und die beiden anderen vorkommenden Pirole sind auf intakte Wälder angewiesen</a:t>
            </a:r>
          </a:p>
          <a:p>
            <a:pPr eaLnBrk="1" hangingPunct="1">
              <a:buFontTx/>
              <a:buChar char="-"/>
            </a:pPr>
            <a:r>
              <a:rPr lang="de-DE">
                <a:ea typeface="ＭＳ Ｐゴシック" charset="0"/>
                <a:cs typeface="ＭＳ Ｐゴシック" charset="0"/>
              </a:rPr>
              <a:t>Laut diversen Prognosen ist Afrika stark vom Klimawandel betroffen, bzw. wird es in Zukunft sein. Bei. einer dauerhaften Erhöhung der Temperatur um einige Grad Celsius verändert sich das gesamte Ökosystem drastisch. Genaue Auswirkungen sind teilweise noch unklar.</a:t>
            </a:r>
          </a:p>
          <a:p>
            <a:pPr eaLnBrk="1" hangingPunct="1">
              <a:buFontTx/>
              <a:buChar char="-"/>
            </a:pPr>
            <a:endParaRPr lang="de-DE">
              <a:ea typeface="ＭＳ Ｐゴシック" charset="0"/>
              <a:cs typeface="ＭＳ Ｐゴシック" charset="0"/>
            </a:endParaRPr>
          </a:p>
          <a:p>
            <a:pPr eaLnBrk="1" hangingPunct="1"/>
            <a:r>
              <a:rPr lang="de-DE">
                <a:ea typeface="ＭＳ Ｐゴシック" charset="0"/>
                <a:cs typeface="ＭＳ Ｐゴシック" charset="0"/>
              </a:rPr>
              <a:t>(Symbolbild; unverändertes Originalfoto </a:t>
            </a:r>
            <a:r>
              <a:rPr lang="de-DE">
                <a:ea typeface="ＭＳ Ｐゴシック" charset="0"/>
                <a:cs typeface="ＭＳ Ｐゴシック" charset="0"/>
                <a:sym typeface="Symbol" charset="0"/>
              </a:rPr>
              <a:t></a:t>
            </a:r>
            <a:r>
              <a:rPr lang="de-DE">
                <a:ea typeface="ＭＳ Ｐゴシック" charset="0"/>
                <a:cs typeface="ＭＳ Ｐゴシック" charset="0"/>
              </a:rPr>
              <a:t> </a:t>
            </a:r>
            <a:r>
              <a:rPr lang="de-DE">
                <a:solidFill>
                  <a:srgbClr val="666666"/>
                </a:solidFill>
                <a:ea typeface="ＭＳ Ｐゴシック" charset="0"/>
                <a:cs typeface="ＭＳ Ｐゴシック" charset="0"/>
              </a:rPr>
              <a:t>Benh Lieu Song</a:t>
            </a:r>
            <a:r>
              <a:rPr lang="de-DE">
                <a:ea typeface="ＭＳ Ｐゴシック" charset="0"/>
                <a:cs typeface="ＭＳ Ｐゴシック" charset="0"/>
              </a:rPr>
              <a:t>)</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fld id="{FF583898-D5A5-1847-A35B-DEC43191CB01}" type="slidenum">
              <a:rPr lang="de-DE" sz="1200"/>
              <a:pPr/>
              <a:t>42</a:t>
            </a:fld>
            <a:endParaRPr lang="de-DE" sz="1200"/>
          </a:p>
        </p:txBody>
      </p:sp>
      <p:sp>
        <p:nvSpPr>
          <p:cNvPr id="100355" name="Rectangle 2"/>
          <p:cNvSpPr>
            <a:spLocks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ea typeface="ＭＳ Ｐゴシック" charset="0"/>
                <a:cs typeface="ＭＳ Ｐゴシック" charset="0"/>
              </a:rPr>
              <a:t>Zersört wird der Lebensraum des Pirols durch:</a:t>
            </a:r>
          </a:p>
          <a:p>
            <a:pPr eaLnBrk="1" hangingPunct="1">
              <a:buFontTx/>
              <a:buChar char="-"/>
            </a:pPr>
            <a:r>
              <a:rPr lang="de-DE">
                <a:ea typeface="ＭＳ Ｐゴシック" charset="0"/>
                <a:cs typeface="ＭＳ Ｐゴシック" charset="0"/>
              </a:rPr>
              <a:t>Abholzung der Wälder zur Holznutzung; meist sehr selektiv; Umgebung wird extrem in Mitleidenschaft gezogen</a:t>
            </a:r>
          </a:p>
          <a:p>
            <a:pPr eaLnBrk="1" hangingPunct="1">
              <a:buFontTx/>
              <a:buChar char="-"/>
            </a:pPr>
            <a:r>
              <a:rPr lang="de-DE">
                <a:ea typeface="ＭＳ Ｐゴシック" charset="0"/>
                <a:cs typeface="ＭＳ Ｐゴシック" charset="0"/>
              </a:rPr>
              <a:t>Tabakproduktion: Miombo-Wälder (Waldsavannen-Typ mit div. Baumarten) sind besonders durch Abholzen für Anbauflächen von Tabak, sowie das Verwenden des Holzes zum Trocknen der Blätter bedroht; Pro Tonne Tabak - 8 Tonnen Holz</a:t>
            </a:r>
          </a:p>
          <a:p>
            <a:pPr eaLnBrk="1" hangingPunct="1">
              <a:buFontTx/>
              <a:buChar char="-"/>
            </a:pPr>
            <a:endParaRPr lang="de-DE">
              <a:ea typeface="ＭＳ Ｐゴシック" charset="0"/>
              <a:cs typeface="ＭＳ Ｐゴシック" charset="0"/>
            </a:endParaRPr>
          </a:p>
          <a:p>
            <a:pPr eaLnBrk="1" hangingPunct="1">
              <a:buFontTx/>
              <a:buChar char="-"/>
            </a:pPr>
            <a:r>
              <a:rPr lang="de-DE">
                <a:ea typeface="ＭＳ Ｐゴシック" charset="0"/>
                <a:cs typeface="ＭＳ Ｐゴシック" charset="0"/>
              </a:rPr>
              <a:t>Brandrodung div. Wälder v.a. für die Schaffung von Landwirtschaftsflächen. Die dominantesten Produkte sind dabei Palmöl und neu auch immer mehr Soja; für die Produktion werden zumeist auf abgebrannten Waldböden riesige Monokulturen angepflanzt</a:t>
            </a:r>
          </a:p>
          <a:p>
            <a:pPr eaLnBrk="1" hangingPunct="1">
              <a:buFontTx/>
              <a:buChar char="-"/>
            </a:pPr>
            <a:r>
              <a:rPr lang="de-DE">
                <a:ea typeface="ＭＳ Ｐゴシック" charset="0"/>
                <a:cs typeface="ＭＳ Ｐゴシック" charset="0"/>
              </a:rPr>
              <a:t>Kleinbauern leisten ebenfalls einen grossen Beitrag zum Verschwinden der Lebensräume; bis zu ca. 45% der weltweiten Zerstörung für Landwirtschaft gehen auf ihr Konto; Produkte sind grundsätzlich verschieden;</a:t>
            </a:r>
          </a:p>
          <a:p>
            <a:pPr eaLnBrk="1" hangingPunct="1">
              <a:buFontTx/>
              <a:buChar char="-"/>
            </a:pPr>
            <a:r>
              <a:rPr lang="de-DE">
                <a:ea typeface="ＭＳ Ｐゴシック" charset="0"/>
                <a:cs typeface="ＭＳ Ｐゴシック" charset="0"/>
              </a:rPr>
              <a:t>Viehzucht wird zum Teil auf völlig abgebranntem Boden (v.a. bei dichteren Waldgebieten) in Farmen, allerdings auch direkt sehr intensiv in den offeneren Baumsavannen betrieben; Manchmal werden Feuer gelegt, damit schneller neues Gras nachwächst</a:t>
            </a:r>
          </a:p>
          <a:p>
            <a:pPr eaLnBrk="1" hangingPunct="1">
              <a:buFontTx/>
              <a:buChar char="-"/>
            </a:pPr>
            <a:r>
              <a:rPr lang="de-DE">
                <a:ea typeface="ＭＳ Ｐゴシック" charset="0"/>
                <a:cs typeface="ＭＳ Ｐゴシック" charset="0"/>
              </a:rPr>
              <a:t>Ein weiteres Problem ist der extreme Einsatz von Pestiziden in den landwirtschaftlichen Flächen, welcher die Nahrungsbasis zerstört; Zudem vergiften noch tausende Tonnen überlagerter Alt-Gifte den Kontinent</a:t>
            </a:r>
          </a:p>
          <a:p>
            <a:pPr eaLnBrk="1" hangingPunct="1">
              <a:buFontTx/>
              <a:buChar char="-"/>
            </a:pPr>
            <a:endParaRPr lang="de-DE">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fld id="{2D983F9B-5B67-994C-AFA0-07FE7F256223}" type="slidenum">
              <a:rPr lang="de-DE" sz="1200"/>
              <a:pPr/>
              <a:t>43</a:t>
            </a:fld>
            <a:endParaRPr lang="de-DE" sz="1200"/>
          </a:p>
        </p:txBody>
      </p:sp>
      <p:sp>
        <p:nvSpPr>
          <p:cNvPr id="102403" name="Rectangle 2"/>
          <p:cNvSpPr>
            <a:spLocks noChangeArrowheads="1" noTextEdit="1"/>
          </p:cNvSpPr>
          <p:nvPr>
            <p:ph type="sldImg"/>
          </p:nvPr>
        </p:nvSpPr>
        <p:spPr>
          <a:ln/>
        </p:spPr>
      </p:sp>
      <p:sp>
        <p:nvSpPr>
          <p:cNvPr id="102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ea typeface="ＭＳ Ｐゴシック" charset="0"/>
                <a:cs typeface="ＭＳ Ｐゴシック" charset="0"/>
              </a:rPr>
              <a:t>mögliche Reaktionen auf die versch. Gefährdungen:</a:t>
            </a:r>
          </a:p>
          <a:p>
            <a:pPr eaLnBrk="1" hangingPunct="1">
              <a:buFontTx/>
              <a:buChar char="•"/>
            </a:pPr>
            <a:r>
              <a:rPr lang="de-DE">
                <a:ea typeface="ＭＳ Ｐゴシック" charset="0"/>
                <a:cs typeface="ＭＳ Ｐゴシック" charset="0"/>
              </a:rPr>
              <a:t>Verbot der sinnlosen Vogeljagd, die in südlichen Ländern stattfindet</a:t>
            </a:r>
          </a:p>
          <a:p>
            <a:pPr eaLnBrk="1" hangingPunct="1">
              <a:buFontTx/>
              <a:buChar char="-"/>
            </a:pPr>
            <a:r>
              <a:rPr lang="de-DE">
                <a:ea typeface="ＭＳ Ｐゴシック" charset="0"/>
                <a:cs typeface="ＭＳ Ｐゴシック" charset="0"/>
              </a:rPr>
              <a:t>Schützen diverser Gebiete in ihrem ursprünglichen Zustand; Aufbau von Nationalparks, etc.; Können auch wirtschaftlichen Anreiz durch Tourismus schaffen; Schützen leider gesamthaft nur einen unzureichend kleinen Bereich</a:t>
            </a:r>
          </a:p>
          <a:p>
            <a:pPr eaLnBrk="1" hangingPunct="1">
              <a:buFontTx/>
              <a:buChar char="-"/>
            </a:pPr>
            <a:r>
              <a:rPr lang="de-DE">
                <a:ea typeface="ＭＳ Ｐゴシック" charset="0"/>
                <a:cs typeface="ＭＳ Ｐゴシック" charset="0"/>
              </a:rPr>
              <a:t>Gesetze zum Schutz von Wald-/Savannengebieten z.Bsp. durch Verbote von Brandrodungen oder von gefährlichen Bio-/Pestiziden, zurzeit oftmals noch schwierige Umsetzung</a:t>
            </a:r>
          </a:p>
          <a:p>
            <a:pPr eaLnBrk="1" hangingPunct="1">
              <a:buFontTx/>
              <a:buChar char="-"/>
            </a:pPr>
            <a:r>
              <a:rPr lang="de-DE">
                <a:ea typeface="ＭＳ Ｐゴシック" charset="0"/>
                <a:cs typeface="ＭＳ Ｐゴシック" charset="0"/>
              </a:rPr>
              <a:t>Druck auf die Wirtschaft aus Konsumentenrichtung: Kauf von durch Label ausgezeichneten Produkten (Fokus Nachhaltigkeit, Umweltfreundlichkeit); Bsp. FSC (Forest Stewardship Council) für nachhaltige Waldnutzung</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fld id="{331F1B6B-AEC1-784C-B3D2-34B2426480ED}" type="slidenum">
              <a:rPr lang="de-DE" sz="1200"/>
              <a:pPr/>
              <a:t>44</a:t>
            </a:fld>
            <a:endParaRPr lang="de-DE" sz="1200"/>
          </a:p>
        </p:txBody>
      </p:sp>
      <p:sp>
        <p:nvSpPr>
          <p:cNvPr id="104451" name="Rectangle 2"/>
          <p:cNvSpPr>
            <a:spLocks noChangeArrowheads="1" noTextEdit="1"/>
          </p:cNvSpPr>
          <p:nvPr>
            <p:ph type="sldImg"/>
          </p:nvPr>
        </p:nvSpPr>
        <p:spPr>
          <a:ln/>
        </p:spPr>
      </p:sp>
      <p:sp>
        <p:nvSpPr>
          <p:cNvPr id="104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de-DE">
                <a:ea typeface="ＭＳ Ｐゴシック" charset="0"/>
                <a:cs typeface="ＭＳ Ｐゴシック" charset="0"/>
              </a:rPr>
              <a:t>Ausbildung Grossproduzenten/Kleinbauern in Hinblick auf naturfreundliche, nachhaltige Wirtschaftsmethoden mit zudem höherem wirtschaftlichem Anreiz (durch produktivere Anbaumethoden)</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fld id="{F0B047EE-808F-AF42-90AC-4D9C8340470D}" type="slidenum">
              <a:rPr lang="de-DE" sz="1200"/>
              <a:pPr/>
              <a:t>45</a:t>
            </a:fld>
            <a:endParaRPr lang="de-DE" sz="1200"/>
          </a:p>
        </p:txBody>
      </p:sp>
      <p:sp>
        <p:nvSpPr>
          <p:cNvPr id="106499" name="Rectangle 2"/>
          <p:cNvSpPr>
            <a:spLocks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de-DE">
                <a:ea typeface="ＭＳ Ｐゴシック" charset="0"/>
                <a:cs typeface="ＭＳ Ｐゴシック" charset="0"/>
              </a:rPr>
              <a:t>Wiederaufforstung der gerodeten Landschaften mit einheimischen Bäumen; Ersetzen gerade in den Waldgebieten leider nicht den Primärwald, bieten doch aber wieder neue Lebensräume; Keine schnellwachsenden fremländischen Baumarten (Eukalyptus, ...)</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fld id="{5FD6D57B-4CA6-8742-9DAA-077621260422}" type="slidenum">
              <a:rPr lang="de-DE" sz="1200"/>
              <a:pPr/>
              <a:t>46</a:t>
            </a:fld>
            <a:endParaRPr lang="de-DE" sz="1200"/>
          </a:p>
        </p:txBody>
      </p:sp>
      <p:sp>
        <p:nvSpPr>
          <p:cNvPr id="108547" name="Rectangle 2"/>
          <p:cNvSpPr>
            <a:spLocks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de-CH">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fld id="{50473BAC-96BB-044B-91A0-4F636327032B}" type="slidenum">
              <a:rPr lang="de-DE" sz="1200"/>
              <a:pPr/>
              <a:t>47</a:t>
            </a:fld>
            <a:endParaRPr lang="de-DE" sz="1200"/>
          </a:p>
        </p:txBody>
      </p:sp>
      <p:sp>
        <p:nvSpPr>
          <p:cNvPr id="110595" name="Rectangle 2"/>
          <p:cNvSpPr>
            <a:spLocks noChangeArrowheads="1" noTextEdit="1"/>
          </p:cNvSpPr>
          <p:nvPr>
            <p:ph type="sldImg"/>
          </p:nvPr>
        </p:nvSpPr>
        <p:spPr>
          <a:ln/>
        </p:spPr>
      </p:sp>
      <p:sp>
        <p:nvSpPr>
          <p:cNvPr id="1105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de-CH">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fld id="{2C9A612C-1544-FC48-B6F4-08C68DE08E27}" type="slidenum">
              <a:rPr lang="de-DE" sz="1200"/>
              <a:pPr/>
              <a:t>5</a:t>
            </a:fld>
            <a:endParaRPr lang="de-DE" sz="1200"/>
          </a:p>
        </p:txBody>
      </p:sp>
      <p:sp>
        <p:nvSpPr>
          <p:cNvPr id="24579" name="Rectangle 2"/>
          <p:cNvSpPr>
            <a:spLocks noChangeArrowheads="1" noTextEdit="1"/>
          </p:cNvSpPr>
          <p:nvPr>
            <p:ph type="sldImg"/>
          </p:nvPr>
        </p:nvSpPr>
        <p:spPr>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ea typeface="ＭＳ Ｐゴシック" charset="0"/>
                <a:cs typeface="ＭＳ Ｐゴシック" charset="0"/>
              </a:rPr>
              <a:t>2 Unterarten: Oriolus und Kundoo. Diese Präsentation zeigt hauptsächlich die europäische Nominatsform.</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fld id="{1BB7816E-ACD9-F34A-9DC8-B40ED2D0FC70}" type="slidenum">
              <a:rPr lang="de-DE" sz="1200"/>
              <a:pPr/>
              <a:t>6</a:t>
            </a:fld>
            <a:endParaRPr lang="de-DE" sz="1200"/>
          </a:p>
        </p:txBody>
      </p:sp>
      <p:sp>
        <p:nvSpPr>
          <p:cNvPr id="26627" name="Rectangle 2"/>
          <p:cNvSpPr>
            <a:spLocks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de-DE">
                <a:ea typeface="ＭＳ Ｐゴシック" charset="0"/>
                <a:cs typeface="ＭＳ Ｐゴシック" charset="0"/>
              </a:rPr>
              <a:t>Männchen und Weibchen unterscheiden sich.</a:t>
            </a:r>
          </a:p>
          <a:p>
            <a:pPr eaLnBrk="1" hangingPunct="1">
              <a:buFontTx/>
              <a:buChar char="-"/>
            </a:pPr>
            <a:endParaRPr lang="de-DE">
              <a:ea typeface="ＭＳ Ｐゴシック" charset="0"/>
              <a:cs typeface="ＭＳ Ｐゴシック" charset="0"/>
            </a:endParaRPr>
          </a:p>
          <a:p>
            <a:pPr eaLnBrk="1" hangingPunct="1">
              <a:buFontTx/>
              <a:buChar char="-"/>
            </a:pPr>
            <a:r>
              <a:rPr lang="de-DE">
                <a:ea typeface="ＭＳ Ｐゴシック" charset="0"/>
                <a:cs typeface="ＭＳ Ｐゴシック" charset="0"/>
              </a:rPr>
              <a:t>Männchen</a:t>
            </a:r>
          </a:p>
          <a:p>
            <a:pPr eaLnBrk="1" hangingPunct="1">
              <a:buFontTx/>
              <a:buChar char="-"/>
            </a:pPr>
            <a:r>
              <a:rPr lang="de-DE">
                <a:ea typeface="ＭＳ Ｐゴシック" charset="0"/>
                <a:cs typeface="ＭＳ Ｐゴシック" charset="0"/>
              </a:rPr>
              <a:t>Gelber Körper, schwarze Flügel und schwarzer Schwanz, roter Schnabel</a:t>
            </a:r>
          </a:p>
          <a:p>
            <a:pPr eaLnBrk="1" hangingPunct="1"/>
            <a:r>
              <a:rPr lang="de-DE">
                <a:ea typeface="ＭＳ Ｐゴシック" charset="0"/>
                <a:cs typeface="ＭＳ Ｐゴシック" charset="0"/>
              </a:rPr>
              <a:t>Zügelstreifen normalerweise nur bis zum, bzw. sehr wenig hinter dem Auge</a:t>
            </a:r>
          </a:p>
          <a:p>
            <a:pPr eaLnBrk="1" hangingPunct="1">
              <a:buFontTx/>
              <a:buChar char="-"/>
            </a:pPr>
            <a:r>
              <a:rPr lang="de-DE">
                <a:ea typeface="ＭＳ Ｐゴシック" charset="0"/>
                <a:cs typeface="ＭＳ Ｐゴシック" charset="0"/>
              </a:rPr>
              <a:t>Gelbe Punkte auf den Flügeln durch farbige Spitzen an den Federn der Grossen Handdecken; </a:t>
            </a:r>
          </a:p>
          <a:p>
            <a:pPr eaLnBrk="1" hangingPunct="1">
              <a:buFontTx/>
              <a:buChar char="-"/>
            </a:pPr>
            <a:endParaRPr lang="de-DE">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fld id="{926862D4-C24A-C44D-AED2-CC8E7285D47E}" type="slidenum">
              <a:rPr lang="de-DE" sz="1200"/>
              <a:pPr/>
              <a:t>7</a:t>
            </a:fld>
            <a:endParaRPr lang="de-DE" sz="1200"/>
          </a:p>
        </p:txBody>
      </p:sp>
      <p:sp>
        <p:nvSpPr>
          <p:cNvPr id="28675" name="Rectangle 2"/>
          <p:cNvSpPr>
            <a:spLocks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de-DE">
                <a:ea typeface="ＭＳ Ｐゴシック" charset="0"/>
                <a:cs typeface="ＭＳ Ｐゴシック" charset="0"/>
              </a:rPr>
              <a:t>Oberseite und Bürzel olivgrün bis grüngrau</a:t>
            </a:r>
          </a:p>
          <a:p>
            <a:pPr eaLnBrk="1" hangingPunct="1">
              <a:buFontTx/>
              <a:buChar char="-"/>
            </a:pPr>
            <a:r>
              <a:rPr lang="de-DE">
                <a:ea typeface="ＭＳ Ｐゴシック" charset="0"/>
                <a:cs typeface="ＭＳ Ｐゴシック" charset="0"/>
              </a:rPr>
              <a:t>Brust und Bauch weisslichgrau, sowie dunkel gestrichelt</a:t>
            </a:r>
          </a:p>
          <a:p>
            <a:pPr eaLnBrk="1" hangingPunct="1">
              <a:buFontTx/>
              <a:buChar char="-"/>
            </a:pPr>
            <a:r>
              <a:rPr lang="de-DE">
                <a:ea typeface="ＭＳ Ｐゴシック" charset="0"/>
                <a:cs typeface="ＭＳ Ｐゴシック" charset="0"/>
              </a:rPr>
              <a:t>Schwanzfedern ebenfalls gräulich (heller als Männchen)</a:t>
            </a:r>
          </a:p>
          <a:p>
            <a:pPr eaLnBrk="1" hangingPunct="1">
              <a:buFontTx/>
              <a:buChar char="-"/>
            </a:pPr>
            <a:r>
              <a:rPr lang="de-DE">
                <a:ea typeface="ＭＳ Ｐゴシック" charset="0"/>
                <a:cs typeface="ＭＳ Ｐゴシック" charset="0"/>
              </a:rPr>
              <a:t>Zügelstreifen eher schwach, bräunliche Farbe</a:t>
            </a:r>
          </a:p>
          <a:p>
            <a:pPr eaLnBrk="1" hangingPunct="1">
              <a:buFontTx/>
              <a:buChar char="-"/>
            </a:pPr>
            <a:r>
              <a:rPr lang="de-DE">
                <a:ea typeface="ＭＳ Ｐゴシック" charset="0"/>
                <a:cs typeface="ＭＳ Ｐゴシック" charset="0"/>
              </a:rPr>
              <a:t>Gerade bei älteren Weibchen kann der Gelbanteil an Kopf und Körper um einiges grösser, sowie die Flügel um einiges dunkler sein. Damit besteht auch die erhöhte Verwechslungsgefahr vor allem mit jungen Männchen</a:t>
            </a:r>
          </a:p>
          <a:p>
            <a:pPr eaLnBrk="1" hangingPunct="1">
              <a:buFontTx/>
              <a:buChar char="-"/>
            </a:pPr>
            <a:r>
              <a:rPr lang="de-DE">
                <a:ea typeface="ＭＳ Ｐゴシック" charset="0"/>
                <a:cs typeface="ＭＳ Ｐゴシック" charset="0"/>
              </a:rPr>
              <a:t>Iris ist ebenfall rot, Schnabel fleischfarben</a:t>
            </a:r>
          </a:p>
          <a:p>
            <a:pPr eaLnBrk="1" hangingPunct="1">
              <a:buFontTx/>
              <a:buChar char="-"/>
            </a:pPr>
            <a:endParaRPr lang="de-DE">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fld id="{54C884CA-51C6-064F-9033-92D635FA50AF}" type="slidenum">
              <a:rPr lang="de-DE" sz="1200"/>
              <a:pPr/>
              <a:t>8</a:t>
            </a:fld>
            <a:endParaRPr lang="de-DE" sz="1200"/>
          </a:p>
        </p:txBody>
      </p:sp>
      <p:sp>
        <p:nvSpPr>
          <p:cNvPr id="30723" name="Rectangle 2"/>
          <p:cNvSpPr>
            <a:spLocks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de-DE">
                <a:ea typeface="ＭＳ Ｐゴシック" charset="0"/>
                <a:cs typeface="ＭＳ Ｐゴシック" charset="0"/>
              </a:rPr>
              <a:t>Weibchen singen zwar ebenfalls, allerdings leiser und verfügen über weniger Flötenstrophen.</a:t>
            </a:r>
          </a:p>
          <a:p>
            <a:pPr eaLnBrk="1" hangingPunct="1">
              <a:buFontTx/>
              <a:buChar char="-"/>
            </a:pPr>
            <a:r>
              <a:rPr lang="de-DE">
                <a:ea typeface="ＭＳ Ｐゴシック" charset="0"/>
                <a:cs typeface="ＭＳ Ｐゴシック" charset="0"/>
              </a:rPr>
              <a:t>Revierverteidigung/-anzeige mit duettierenden Rufgesängen. Diese können von 15s bis zu 14min lang sein (</a:t>
            </a:r>
            <a:r>
              <a:rPr lang="de-DE">
                <a:ea typeface="ＭＳ Ｐゴシック" charset="0"/>
                <a:cs typeface="ＭＳ Ｐゴシック" charset="0"/>
                <a:sym typeface="Webdings" charset="0"/>
              </a:rPr>
              <a:t>ø 3min - 12min)</a:t>
            </a:r>
            <a:endParaRPr lang="de-DE">
              <a:ea typeface="ＭＳ Ｐゴシック" charset="0"/>
              <a:cs typeface="ＭＳ Ｐゴシック" charset="0"/>
            </a:endParaRPr>
          </a:p>
          <a:p>
            <a:pPr eaLnBrk="1" hangingPunct="1">
              <a:buFontTx/>
              <a:buChar char="-"/>
            </a:pPr>
            <a:r>
              <a:rPr lang="de-DE">
                <a:ea typeface="ＭＳ Ｐゴシック" charset="0"/>
                <a:cs typeface="ＭＳ Ｐゴシック" charset="0"/>
              </a:rPr>
              <a:t>„Regenvogel</a:t>
            </a:r>
            <a:r>
              <a:rPr lang="ja-JP" altLang="de-DE">
                <a:ea typeface="ＭＳ Ｐゴシック" charset="0"/>
                <a:cs typeface="ＭＳ Ｐゴシック" charset="0"/>
              </a:rPr>
              <a:t>“</a:t>
            </a:r>
            <a:r>
              <a:rPr lang="de-DE">
                <a:ea typeface="ＭＳ Ｐゴシック" charset="0"/>
                <a:cs typeface="ＭＳ Ｐゴシック" charset="0"/>
              </a:rPr>
              <a:t> - Pirolgesang bei Regen und Wind selten. Allerdings singt/krächzt er noch bei grosser Schwüle, u.a. auch vor Sommergewittern (im Gegensatz zu vielen anderen Vögeln); Bei Regen eher Krächzen als Gesang</a:t>
            </a:r>
          </a:p>
          <a:p>
            <a:pPr eaLnBrk="1" hangingPunct="1"/>
            <a:endParaRPr lang="de-DE">
              <a:ea typeface="ＭＳ Ｐゴシック" charset="0"/>
              <a:cs typeface="ＭＳ Ｐゴシック" charset="0"/>
            </a:endParaRPr>
          </a:p>
          <a:p>
            <a:pPr eaLnBrk="1" hangingPunct="1">
              <a:buFontTx/>
              <a:buChar char="-"/>
            </a:pPr>
            <a:r>
              <a:rPr lang="de-DE">
                <a:ea typeface="ＭＳ Ｐゴシック" charset="0"/>
                <a:cs typeface="ＭＳ Ｐゴシック" charset="0"/>
              </a:rPr>
              <a:t>Rufaktivität an einem Tag (Rufe/h) auf die Uhrzeit (h) - Daten aus „Der Pirol</a:t>
            </a:r>
            <a:r>
              <a:rPr lang="ja-JP" altLang="de-DE">
                <a:ea typeface="ＭＳ Ｐゴシック" charset="0"/>
                <a:cs typeface="ＭＳ Ｐゴシック" charset="0"/>
              </a:rPr>
              <a:t>“</a:t>
            </a:r>
            <a:r>
              <a:rPr lang="de-DE">
                <a:ea typeface="ＭＳ Ｐゴシック" charset="0"/>
                <a:cs typeface="ＭＳ Ｐゴシック" charset="0"/>
              </a:rPr>
              <a:t>, Ralf Wassmann, 2004</a:t>
            </a:r>
          </a:p>
          <a:p>
            <a:pPr eaLnBrk="1" hangingPunct="1">
              <a:buFontTx/>
              <a:buChar char="-"/>
            </a:pPr>
            <a:r>
              <a:rPr lang="de-DE">
                <a:ea typeface="ＭＳ Ｐゴシック" charset="0"/>
                <a:cs typeface="ＭＳ Ｐゴシック" charset="0"/>
              </a:rPr>
              <a:t>Klimax der Rufaktivität in der Brutsaison ist dabei bei der Revierbesetzung und Paarfindung. Nimmt nach dem Nestbau ab.</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fld id="{55D24C66-F924-0A4A-B114-19E9BDD0EE06}" type="slidenum">
              <a:rPr lang="de-DE" sz="1200"/>
              <a:pPr/>
              <a:t>9</a:t>
            </a:fld>
            <a:endParaRPr lang="de-DE" sz="1200"/>
          </a:p>
        </p:txBody>
      </p:sp>
      <p:sp>
        <p:nvSpPr>
          <p:cNvPr id="32771" name="Rectangle 2"/>
          <p:cNvSpPr>
            <a:spLocks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de-DE">
                <a:ea typeface="ＭＳ Ｐゴシック" charset="0"/>
                <a:cs typeface="ＭＳ Ｐゴシック" charset="0"/>
              </a:rPr>
              <a:t>Der Pirolgesang ist der typische, tropisch anmutende „didlilüöh</a:t>
            </a:r>
            <a:r>
              <a:rPr lang="ja-JP" altLang="de-DE">
                <a:ea typeface="ＭＳ Ｐゴシック" charset="0"/>
                <a:cs typeface="ＭＳ Ｐゴシック" charset="0"/>
              </a:rPr>
              <a:t>“</a:t>
            </a:r>
            <a:r>
              <a:rPr lang="de-DE">
                <a:ea typeface="ＭＳ Ｐゴシック" charset="0"/>
                <a:cs typeface="ＭＳ Ｐゴシック" charset="0"/>
              </a:rPr>
              <a:t>-Ruf</a:t>
            </a:r>
          </a:p>
          <a:p>
            <a:pPr eaLnBrk="1" hangingPunct="1">
              <a:buFontTx/>
              <a:buChar char="-"/>
            </a:pPr>
            <a:r>
              <a:rPr lang="de-DE">
                <a:ea typeface="ＭＳ Ｐゴシック" charset="0"/>
                <a:cs typeface="ＭＳ Ｐゴシック" charset="0"/>
              </a:rPr>
              <a:t>Nur bis in einen Bereich von 10m-50m hörbarer Subsong, leiser „Plaudergesang</a:t>
            </a:r>
            <a:r>
              <a:rPr lang="ja-JP" altLang="de-DE">
                <a:ea typeface="ＭＳ Ｐゴシック" charset="0"/>
                <a:cs typeface="ＭＳ Ｐゴシック" charset="0"/>
              </a:rPr>
              <a:t>“</a:t>
            </a:r>
            <a:endParaRPr lang="de-DE">
              <a:ea typeface="ＭＳ Ｐゴシック" charset="0"/>
              <a:cs typeface="ＭＳ Ｐゴシック" charset="0"/>
            </a:endParaRPr>
          </a:p>
          <a:p>
            <a:pPr eaLnBrk="1" hangingPunct="1">
              <a:buFontTx/>
              <a:buChar char="-"/>
            </a:pPr>
            <a:r>
              <a:rPr lang="de-DE">
                <a:ea typeface="ＭＳ Ｐゴシック" charset="0"/>
                <a:cs typeface="ＭＳ Ｐゴシック" charset="0"/>
              </a:rPr>
              <a:t>Als Droh- und Warnlaute Rätschen, dass an einen Eichelhäher erinnert; Manchmal amselähnliches Zetern oder gar an miauendes Fauchen einer Katze erinnerndes Geräusch</a:t>
            </a:r>
          </a:p>
          <a:p>
            <a:pPr eaLnBrk="1" hangingPunct="1">
              <a:buFontTx/>
              <a:buChar char="-"/>
            </a:pPr>
            <a:endParaRPr lang="de-DE">
              <a:ea typeface="ＭＳ Ｐゴシック" charset="0"/>
              <a:cs typeface="ＭＳ Ｐゴシック" charset="0"/>
            </a:endParaRPr>
          </a:p>
          <a:p>
            <a:pPr eaLnBrk="1" hangingPunct="1">
              <a:buFontTx/>
              <a:buChar char="-"/>
            </a:pPr>
            <a:r>
              <a:rPr lang="de-DE">
                <a:ea typeface="ＭＳ Ｐゴシック" charset="0"/>
                <a:cs typeface="ＭＳ Ｐゴシック" charset="0"/>
              </a:rPr>
              <a:t>Gesangsbeispiel: Pirol, Reviergesang (beginnnt automatisch)</a:t>
            </a:r>
          </a:p>
          <a:p>
            <a:pPr eaLnBrk="1" hangingPunct="1">
              <a:buFontTx/>
              <a:buChar char="-"/>
            </a:pPr>
            <a:endParaRPr lang="de-DE">
              <a:ea typeface="ＭＳ Ｐゴシック" charset="0"/>
              <a:cs typeface="ＭＳ Ｐゴシック" charset="0"/>
            </a:endParaRPr>
          </a:p>
          <a:p>
            <a:pPr eaLnBrk="1" hangingPunct="1">
              <a:buFontTx/>
              <a:buChar char="-"/>
            </a:pPr>
            <a:r>
              <a:rPr lang="de-DE">
                <a:ea typeface="ＭＳ Ｐゴシック" charset="0"/>
                <a:cs typeface="ＭＳ Ｐゴシック" charset="0"/>
              </a:rPr>
              <a:t>Der Gesang des Pirol liegt im Frequenzbereich von Tropenwaldvögeln. Lokale Vögel haben einen leicht anderen Bereich.</a:t>
            </a:r>
          </a:p>
          <a:p>
            <a:pPr eaLnBrk="1" hangingPunct="1">
              <a:buFontTx/>
              <a:buChar char="-"/>
            </a:pPr>
            <a:endParaRPr lang="de-DE">
              <a:ea typeface="ＭＳ Ｐゴシック" charset="0"/>
              <a:cs typeface="ＭＳ Ｐゴシック" charset="0"/>
            </a:endParaRPr>
          </a:p>
          <a:p>
            <a:pPr eaLnBrk="1" hangingPunct="1">
              <a:buFontTx/>
              <a:buChar char="-"/>
            </a:pPr>
            <a:endParaRPr lang="de-DE">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4" name="Picture 13" descr="Pirol_BG_Main"/>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685800" y="2286000"/>
            <a:ext cx="7772400" cy="1143000"/>
          </a:xfrm>
        </p:spPr>
        <p:txBody>
          <a:bodyPr/>
          <a:lstStyle>
            <a:lvl1pPr>
              <a:defRPr/>
            </a:lvl1pPr>
          </a:lstStyle>
          <a:p>
            <a:r>
              <a:rPr lang="de-DE"/>
              <a:t>Mastertitelformat bearbeiten</a:t>
            </a:r>
          </a:p>
        </p:txBody>
      </p:sp>
      <p:sp>
        <p:nvSpPr>
          <p:cNvPr id="7171"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de-DE"/>
              <a:t>Master-Untertitelformat bearbeiten</a:t>
            </a:r>
          </a:p>
        </p:txBody>
      </p:sp>
      <p:sp>
        <p:nvSpPr>
          <p:cNvPr id="5"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de-DE"/>
          </a:p>
        </p:txBody>
      </p:sp>
      <p:sp>
        <p:nvSpPr>
          <p:cNvPr id="6"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de-DE"/>
          </a:p>
        </p:txBody>
      </p:sp>
      <p:sp>
        <p:nvSpPr>
          <p:cNvPr id="7" name="Rectangle 6"/>
          <p:cNvSpPr>
            <a:spLocks noGrp="1" noChangeArrowheads="1"/>
          </p:cNvSpPr>
          <p:nvPr>
            <p:ph type="sldNum" sz="quarter" idx="12"/>
          </p:nvPr>
        </p:nvSpPr>
        <p:spPr>
          <a:xfrm>
            <a:off x="6553200" y="6248400"/>
            <a:ext cx="1905000" cy="457200"/>
          </a:xfrm>
        </p:spPr>
        <p:txBody>
          <a:bodyPr/>
          <a:lstStyle>
            <a:lvl1pPr>
              <a:defRPr/>
            </a:lvl1pPr>
          </a:lstStyle>
          <a:p>
            <a:fld id="{3830557C-2080-5D48-A86A-7930DB462D59}" type="slidenum">
              <a:rPr lang="de-DE"/>
              <a:pPr/>
              <a:t>‹Nr.›</a:t>
            </a:fld>
            <a:endParaRPr lang="de-DE"/>
          </a:p>
        </p:txBody>
      </p:sp>
      <p:sp>
        <p:nvSpPr>
          <p:cNvPr id="2" name="Rechteck 1"/>
          <p:cNvSpPr/>
          <p:nvPr userDrawn="1"/>
        </p:nvSpPr>
        <p:spPr bwMode="auto">
          <a:xfrm>
            <a:off x="179512" y="260648"/>
            <a:ext cx="2304256" cy="1512168"/>
          </a:xfrm>
          <a:prstGeom prst="rect">
            <a:avLst/>
          </a:prstGeom>
          <a:solidFill>
            <a:srgbClr val="B9D4F5"/>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000" b="0" i="0" u="none" strike="noStrike" cap="none" normalizeH="0" baseline="0">
              <a:ln>
                <a:noFill/>
              </a:ln>
              <a:solidFill>
                <a:schemeClr val="tx1"/>
              </a:solidFill>
              <a:effectLst/>
              <a:latin typeface="Arial" charset="0"/>
              <a:ea typeface="ＭＳ Ｐゴシック" charset="-128"/>
              <a:cs typeface="ＭＳ Ｐゴシック" charset="-128"/>
            </a:endParaRPr>
          </a:p>
        </p:txBody>
      </p:sp>
      <p:pic>
        <p:nvPicPr>
          <p:cNvPr id="3" name="Bild 2" descr="LOGO-BirdLife_D_schwarz.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52104" y="476672"/>
            <a:ext cx="1499616" cy="1139952"/>
          </a:xfrm>
          <a:prstGeom prst="rect">
            <a:avLst/>
          </a:prstGeom>
        </p:spPr>
      </p:pic>
    </p:spTree>
    <p:extLst>
      <p:ext uri="{BB962C8B-B14F-4D97-AF65-F5344CB8AC3E}">
        <p14:creationId xmlns:p14="http://schemas.microsoft.com/office/powerpoint/2010/main" val="7774844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mtClean="0"/>
              <a:t>Mastertitelformat bearbeiten</a:t>
            </a:r>
            <a:endParaRPr lang="de-CH"/>
          </a:p>
        </p:txBody>
      </p:sp>
      <p:sp>
        <p:nvSpPr>
          <p:cNvPr id="3" name="Vertikaler Textplatzhalter 2"/>
          <p:cNvSpPr>
            <a:spLocks noGrp="1"/>
          </p:cNvSpPr>
          <p:nvPr>
            <p:ph type="body" orient="vert" idx="1"/>
          </p:nvPr>
        </p:nvSpPr>
        <p:spPr/>
        <p:txBody>
          <a:bodyPr vert="eaVert"/>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CH"/>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fld id="{4986CE2F-6197-8A4D-AC8A-F192AC047822}" type="slidenum">
              <a:rPr lang="de-DE"/>
              <a:pPr/>
              <a:t>‹Nr.›</a:t>
            </a:fld>
            <a:endParaRPr lang="de-DE"/>
          </a:p>
        </p:txBody>
      </p:sp>
    </p:spTree>
    <p:extLst>
      <p:ext uri="{BB962C8B-B14F-4D97-AF65-F5344CB8AC3E}">
        <p14:creationId xmlns:p14="http://schemas.microsoft.com/office/powerpoint/2010/main" val="1021422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705600" y="152400"/>
            <a:ext cx="2133600" cy="6172200"/>
          </a:xfrm>
        </p:spPr>
        <p:txBody>
          <a:bodyPr vert="eaVert"/>
          <a:lstStyle/>
          <a:p>
            <a:r>
              <a:rPr lang="de-CH" smtClean="0"/>
              <a:t>Mastertitelformat bearbeiten</a:t>
            </a:r>
            <a:endParaRPr lang="de-CH"/>
          </a:p>
        </p:txBody>
      </p:sp>
      <p:sp>
        <p:nvSpPr>
          <p:cNvPr id="3" name="Vertikaler Textplatzhalter 2"/>
          <p:cNvSpPr>
            <a:spLocks noGrp="1"/>
          </p:cNvSpPr>
          <p:nvPr>
            <p:ph type="body" orient="vert" idx="1"/>
          </p:nvPr>
        </p:nvSpPr>
        <p:spPr>
          <a:xfrm>
            <a:off x="304800" y="152400"/>
            <a:ext cx="6248400" cy="6172200"/>
          </a:xfrm>
        </p:spPr>
        <p:txBody>
          <a:bodyPr vert="eaVert"/>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CH"/>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fld id="{502DC918-3F8D-2149-AB02-EE9C8EB7D25A}" type="slidenum">
              <a:rPr lang="de-DE"/>
              <a:pPr/>
              <a:t>‹Nr.›</a:t>
            </a:fld>
            <a:endParaRPr lang="de-DE"/>
          </a:p>
        </p:txBody>
      </p:sp>
    </p:spTree>
    <p:extLst>
      <p:ext uri="{BB962C8B-B14F-4D97-AF65-F5344CB8AC3E}">
        <p14:creationId xmlns:p14="http://schemas.microsoft.com/office/powerpoint/2010/main" val="1262442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mtClean="0"/>
              <a:t>Mastertitelformat bearbeiten</a:t>
            </a:r>
            <a:endParaRPr lang="de-CH"/>
          </a:p>
        </p:txBody>
      </p:sp>
      <p:sp>
        <p:nvSpPr>
          <p:cNvPr id="3" name="Inhaltsplatzhalter 2"/>
          <p:cNvSpPr>
            <a:spLocks noGrp="1"/>
          </p:cNvSpPr>
          <p:nvPr>
            <p:ph idx="1"/>
          </p:nvPr>
        </p:nvSpPr>
        <p:spPr/>
        <p:txBody>
          <a:body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CH"/>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fld id="{2D56EB64-F990-C64A-8315-8161F8BD041F}" type="slidenum">
              <a:rPr lang="de-DE"/>
              <a:pPr/>
              <a:t>‹Nr.›</a:t>
            </a:fld>
            <a:endParaRPr lang="de-DE"/>
          </a:p>
        </p:txBody>
      </p:sp>
    </p:spTree>
    <p:extLst>
      <p:ext uri="{BB962C8B-B14F-4D97-AF65-F5344CB8AC3E}">
        <p14:creationId xmlns:p14="http://schemas.microsoft.com/office/powerpoint/2010/main" val="1913982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CH" smtClean="0"/>
              <a:t>Mastertitelformat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CH" smtClean="0"/>
              <a:t>Mastertextformat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fld id="{81A09200-BEFD-984B-9A3A-C9A37D250CD9}" type="slidenum">
              <a:rPr lang="de-DE"/>
              <a:pPr/>
              <a:t>‹Nr.›</a:t>
            </a:fld>
            <a:endParaRPr lang="de-DE"/>
          </a:p>
        </p:txBody>
      </p:sp>
    </p:spTree>
    <p:extLst>
      <p:ext uri="{BB962C8B-B14F-4D97-AF65-F5344CB8AC3E}">
        <p14:creationId xmlns:p14="http://schemas.microsoft.com/office/powerpoint/2010/main" val="3966939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mtClean="0"/>
              <a:t>Mastertitelformat bearbeiten</a:t>
            </a:r>
            <a:endParaRPr lang="de-CH"/>
          </a:p>
        </p:txBody>
      </p:sp>
      <p:sp>
        <p:nvSpPr>
          <p:cNvPr id="3" name="Inhaltsplatzhalter 2"/>
          <p:cNvSpPr>
            <a:spLocks noGrp="1"/>
          </p:cNvSpPr>
          <p:nvPr>
            <p:ph sz="half" idx="1"/>
          </p:nvPr>
        </p:nvSpPr>
        <p:spPr>
          <a:xfrm>
            <a:off x="457200" y="1143000"/>
            <a:ext cx="41148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CH"/>
          </a:p>
        </p:txBody>
      </p:sp>
      <p:sp>
        <p:nvSpPr>
          <p:cNvPr id="4" name="Inhaltsplatzhalter 3"/>
          <p:cNvSpPr>
            <a:spLocks noGrp="1"/>
          </p:cNvSpPr>
          <p:nvPr>
            <p:ph sz="half" idx="2"/>
          </p:nvPr>
        </p:nvSpPr>
        <p:spPr>
          <a:xfrm>
            <a:off x="4724400" y="1143000"/>
            <a:ext cx="41148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CH"/>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fld id="{69EFC55F-70A8-E14C-A7F2-1AD1CA84701A}" type="slidenum">
              <a:rPr lang="de-DE"/>
              <a:pPr/>
              <a:t>‹Nr.›</a:t>
            </a:fld>
            <a:endParaRPr lang="de-DE"/>
          </a:p>
        </p:txBody>
      </p:sp>
    </p:spTree>
    <p:extLst>
      <p:ext uri="{BB962C8B-B14F-4D97-AF65-F5344CB8AC3E}">
        <p14:creationId xmlns:p14="http://schemas.microsoft.com/office/powerpoint/2010/main" val="14254185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CH" smtClean="0"/>
              <a:t>Mastertitelformat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smtClean="0"/>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smtClean="0"/>
              <a:t>Mastertextformat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CH"/>
          </a:p>
        </p:txBody>
      </p:sp>
      <p:sp>
        <p:nvSpPr>
          <p:cNvPr id="7" name="Rectangle 4"/>
          <p:cNvSpPr>
            <a:spLocks noGrp="1" noChangeArrowheads="1"/>
          </p:cNvSpPr>
          <p:nvPr>
            <p:ph type="dt" sz="half" idx="10"/>
          </p:nvPr>
        </p:nvSpPr>
        <p:spPr>
          <a:ln/>
        </p:spPr>
        <p:txBody>
          <a:bodyPr/>
          <a:lstStyle>
            <a:lvl1pPr>
              <a:defRPr/>
            </a:lvl1pPr>
          </a:lstStyle>
          <a:p>
            <a:pPr>
              <a:defRPr/>
            </a:pPr>
            <a:endParaRPr lang="de-DE"/>
          </a:p>
        </p:txBody>
      </p:sp>
      <p:sp>
        <p:nvSpPr>
          <p:cNvPr id="8" name="Rectangle 5"/>
          <p:cNvSpPr>
            <a:spLocks noGrp="1" noChangeArrowheads="1"/>
          </p:cNvSpPr>
          <p:nvPr>
            <p:ph type="ftr" sz="quarter" idx="11"/>
          </p:nvPr>
        </p:nvSpPr>
        <p:spPr>
          <a:ln/>
        </p:spPr>
        <p:txBody>
          <a:bodyPr/>
          <a:lstStyle>
            <a:lvl1pPr>
              <a:defRPr/>
            </a:lvl1pPr>
          </a:lstStyle>
          <a:p>
            <a:pPr>
              <a:defRPr/>
            </a:pPr>
            <a:endParaRPr lang="de-DE"/>
          </a:p>
        </p:txBody>
      </p:sp>
      <p:sp>
        <p:nvSpPr>
          <p:cNvPr id="9" name="Rectangle 6"/>
          <p:cNvSpPr>
            <a:spLocks noGrp="1" noChangeArrowheads="1"/>
          </p:cNvSpPr>
          <p:nvPr>
            <p:ph type="sldNum" sz="quarter" idx="12"/>
          </p:nvPr>
        </p:nvSpPr>
        <p:spPr>
          <a:ln/>
        </p:spPr>
        <p:txBody>
          <a:bodyPr/>
          <a:lstStyle>
            <a:lvl1pPr>
              <a:defRPr/>
            </a:lvl1pPr>
          </a:lstStyle>
          <a:p>
            <a:fld id="{0F458CAF-7F32-7541-B762-04484A248A44}" type="slidenum">
              <a:rPr lang="de-DE"/>
              <a:pPr/>
              <a:t>‹Nr.›</a:t>
            </a:fld>
            <a:endParaRPr lang="de-DE"/>
          </a:p>
        </p:txBody>
      </p:sp>
    </p:spTree>
    <p:extLst>
      <p:ext uri="{BB962C8B-B14F-4D97-AF65-F5344CB8AC3E}">
        <p14:creationId xmlns:p14="http://schemas.microsoft.com/office/powerpoint/2010/main" val="18881542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mtClean="0"/>
              <a:t>Mastertitelformat bearbeiten</a:t>
            </a:r>
            <a:endParaRPr lang="de-CH"/>
          </a:p>
        </p:txBody>
      </p:sp>
      <p:sp>
        <p:nvSpPr>
          <p:cNvPr id="3" name="Rectangle 4"/>
          <p:cNvSpPr>
            <a:spLocks noGrp="1" noChangeArrowheads="1"/>
          </p:cNvSpPr>
          <p:nvPr>
            <p:ph type="dt" sz="half" idx="10"/>
          </p:nvPr>
        </p:nvSpPr>
        <p:spPr>
          <a:ln/>
        </p:spPr>
        <p:txBody>
          <a:bodyPr/>
          <a:lstStyle>
            <a:lvl1pPr>
              <a:defRPr/>
            </a:lvl1pPr>
          </a:lstStyle>
          <a:p>
            <a:pPr>
              <a:defRPr/>
            </a:pPr>
            <a:endParaRPr lang="de-DE"/>
          </a:p>
        </p:txBody>
      </p:sp>
      <p:sp>
        <p:nvSpPr>
          <p:cNvPr id="4" name="Rectangle 5"/>
          <p:cNvSpPr>
            <a:spLocks noGrp="1" noChangeArrowheads="1"/>
          </p:cNvSpPr>
          <p:nvPr>
            <p:ph type="ftr" sz="quarter" idx="11"/>
          </p:nvPr>
        </p:nvSpPr>
        <p:spPr>
          <a:ln/>
        </p:spPr>
        <p:txBody>
          <a:bodyPr/>
          <a:lstStyle>
            <a:lvl1pPr>
              <a:defRPr/>
            </a:lvl1pPr>
          </a:lstStyle>
          <a:p>
            <a:pPr>
              <a:defRPr/>
            </a:pPr>
            <a:endParaRPr lang="de-DE"/>
          </a:p>
        </p:txBody>
      </p:sp>
      <p:sp>
        <p:nvSpPr>
          <p:cNvPr id="5" name="Rectangle 6"/>
          <p:cNvSpPr>
            <a:spLocks noGrp="1" noChangeArrowheads="1"/>
          </p:cNvSpPr>
          <p:nvPr>
            <p:ph type="sldNum" sz="quarter" idx="12"/>
          </p:nvPr>
        </p:nvSpPr>
        <p:spPr>
          <a:ln/>
        </p:spPr>
        <p:txBody>
          <a:bodyPr/>
          <a:lstStyle>
            <a:lvl1pPr>
              <a:defRPr/>
            </a:lvl1pPr>
          </a:lstStyle>
          <a:p>
            <a:fld id="{ADF75D4E-DB8C-2145-A12E-5086C0D003CE}" type="slidenum">
              <a:rPr lang="de-DE"/>
              <a:pPr/>
              <a:t>‹Nr.›</a:t>
            </a:fld>
            <a:endParaRPr lang="de-DE"/>
          </a:p>
        </p:txBody>
      </p:sp>
    </p:spTree>
    <p:extLst>
      <p:ext uri="{BB962C8B-B14F-4D97-AF65-F5344CB8AC3E}">
        <p14:creationId xmlns:p14="http://schemas.microsoft.com/office/powerpoint/2010/main" val="440626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DE"/>
          </a:p>
        </p:txBody>
      </p:sp>
      <p:sp>
        <p:nvSpPr>
          <p:cNvPr id="3" name="Rectangle 5"/>
          <p:cNvSpPr>
            <a:spLocks noGrp="1" noChangeArrowheads="1"/>
          </p:cNvSpPr>
          <p:nvPr>
            <p:ph type="ftr" sz="quarter" idx="11"/>
          </p:nvPr>
        </p:nvSpPr>
        <p:spPr>
          <a:ln/>
        </p:spPr>
        <p:txBody>
          <a:bodyPr/>
          <a:lstStyle>
            <a:lvl1pPr>
              <a:defRPr/>
            </a:lvl1pPr>
          </a:lstStyle>
          <a:p>
            <a:pPr>
              <a:defRPr/>
            </a:pPr>
            <a:endParaRPr lang="de-DE"/>
          </a:p>
        </p:txBody>
      </p:sp>
      <p:sp>
        <p:nvSpPr>
          <p:cNvPr id="4" name="Rectangle 6"/>
          <p:cNvSpPr>
            <a:spLocks noGrp="1" noChangeArrowheads="1"/>
          </p:cNvSpPr>
          <p:nvPr>
            <p:ph type="sldNum" sz="quarter" idx="12"/>
          </p:nvPr>
        </p:nvSpPr>
        <p:spPr>
          <a:ln/>
        </p:spPr>
        <p:txBody>
          <a:bodyPr/>
          <a:lstStyle>
            <a:lvl1pPr>
              <a:defRPr/>
            </a:lvl1pPr>
          </a:lstStyle>
          <a:p>
            <a:fld id="{15B4CA9E-A9EE-7849-A04C-9FFD3E54941D}" type="slidenum">
              <a:rPr lang="de-DE"/>
              <a:pPr/>
              <a:t>‹Nr.›</a:t>
            </a:fld>
            <a:endParaRPr lang="de-DE"/>
          </a:p>
        </p:txBody>
      </p:sp>
    </p:spTree>
    <p:extLst>
      <p:ext uri="{BB962C8B-B14F-4D97-AF65-F5344CB8AC3E}">
        <p14:creationId xmlns:p14="http://schemas.microsoft.com/office/powerpoint/2010/main" val="1807198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CH" smtClean="0"/>
              <a:t>Mastertitelformat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smtClean="0"/>
              <a:t>Mastertextformat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fld id="{FC0581AE-F0EF-A14D-8A9E-69B585E0BDA8}" type="slidenum">
              <a:rPr lang="de-DE"/>
              <a:pPr/>
              <a:t>‹Nr.›</a:t>
            </a:fld>
            <a:endParaRPr lang="de-DE"/>
          </a:p>
        </p:txBody>
      </p:sp>
    </p:spTree>
    <p:extLst>
      <p:ext uri="{BB962C8B-B14F-4D97-AF65-F5344CB8AC3E}">
        <p14:creationId xmlns:p14="http://schemas.microsoft.com/office/powerpoint/2010/main" val="15000014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CH" smtClean="0"/>
              <a:t>Mastertitelformat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smtClean="0"/>
              <a:t>Mastertextformat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fld id="{5B3F403D-129E-2548-AA85-3F09389B5372}" type="slidenum">
              <a:rPr lang="de-DE"/>
              <a:pPr/>
              <a:t>‹Nr.›</a:t>
            </a:fld>
            <a:endParaRPr lang="de-DE"/>
          </a:p>
        </p:txBody>
      </p:sp>
    </p:spTree>
    <p:extLst>
      <p:ext uri="{BB962C8B-B14F-4D97-AF65-F5344CB8AC3E}">
        <p14:creationId xmlns:p14="http://schemas.microsoft.com/office/powerpoint/2010/main" val="51858267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0" descr="Pirol_BG_n"/>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304800" y="152400"/>
            <a:ext cx="7467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de-DE"/>
              <a:t>Mastertitelformat bearbeiten</a:t>
            </a:r>
          </a:p>
        </p:txBody>
      </p:sp>
      <p:sp>
        <p:nvSpPr>
          <p:cNvPr id="1028" name="Rectangle 3"/>
          <p:cNvSpPr>
            <a:spLocks noGrp="1" noChangeArrowheads="1"/>
          </p:cNvSpPr>
          <p:nvPr>
            <p:ph type="body" idx="1"/>
          </p:nvPr>
        </p:nvSpPr>
        <p:spPr bwMode="auto">
          <a:xfrm>
            <a:off x="457200" y="1143000"/>
            <a:ext cx="8382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 name="Rectangle 4"/>
          <p:cNvSpPr>
            <a:spLocks noGrp="1" noChangeArrowheads="1"/>
          </p:cNvSpPr>
          <p:nvPr>
            <p:ph type="dt" sz="half" idx="2"/>
          </p:nvPr>
        </p:nvSpPr>
        <p:spPr bwMode="auto">
          <a:xfrm>
            <a:off x="685800" y="6553200"/>
            <a:ext cx="19050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de-DE"/>
          </a:p>
        </p:txBody>
      </p:sp>
      <p:sp>
        <p:nvSpPr>
          <p:cNvPr id="1029" name="Rectangle 5"/>
          <p:cNvSpPr>
            <a:spLocks noGrp="1" noChangeArrowheads="1"/>
          </p:cNvSpPr>
          <p:nvPr>
            <p:ph type="ftr" sz="quarter" idx="3"/>
          </p:nvPr>
        </p:nvSpPr>
        <p:spPr bwMode="auto">
          <a:xfrm>
            <a:off x="3124200" y="6553200"/>
            <a:ext cx="28956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de-DE"/>
          </a:p>
        </p:txBody>
      </p:sp>
      <p:sp>
        <p:nvSpPr>
          <p:cNvPr id="1030" name="Rectangle 6"/>
          <p:cNvSpPr>
            <a:spLocks noGrp="1" noChangeArrowheads="1"/>
          </p:cNvSpPr>
          <p:nvPr>
            <p:ph type="sldNum" sz="quarter" idx="4"/>
          </p:nvPr>
        </p:nvSpPr>
        <p:spPr bwMode="auto">
          <a:xfrm>
            <a:off x="6553200" y="6553200"/>
            <a:ext cx="19050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BCBFC238-9CF2-6F43-B3B2-77EC203CCDA8}" type="slidenum">
              <a:rPr lang="de-DE"/>
              <a:pPr/>
              <a:t>‹Nr.›</a:t>
            </a:fld>
            <a:endParaRPr lang="de-DE"/>
          </a:p>
        </p:txBody>
      </p:sp>
      <p:pic>
        <p:nvPicPr>
          <p:cNvPr id="1032" name="Picture 21"/>
          <p:cNvPicPr>
            <a:picLocks noChangeAspect="1" noChangeArrowheads="1"/>
          </p:cNvPicPr>
          <p:nvPr userDrawn="1"/>
        </p:nvPicPr>
        <p:blipFill>
          <a:blip r:embed="rId14" cstate="print">
            <a:extLst>
              <a:ext uri="{28A0092B-C50C-407E-A947-70E740481C1C}">
                <a14:useLocalDpi xmlns:a14="http://schemas.microsoft.com/office/drawing/2010/main"/>
              </a:ext>
            </a:extLst>
          </a:blip>
          <a:stretch>
            <a:fillRect/>
          </a:stretch>
        </p:blipFill>
        <p:spPr bwMode="auto">
          <a:xfrm>
            <a:off x="8096509" y="76200"/>
            <a:ext cx="858320"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19" r:id="rId1"/>
    <p:sldLayoutId id="2147483718" r:id="rId2"/>
    <p:sldLayoutId id="2147483717" r:id="rId3"/>
    <p:sldLayoutId id="2147483716" r:id="rId4"/>
    <p:sldLayoutId id="2147483715" r:id="rId5"/>
    <p:sldLayoutId id="2147483714" r:id="rId6"/>
    <p:sldLayoutId id="2147483713" r:id="rId7"/>
    <p:sldLayoutId id="2147483712" r:id="rId8"/>
    <p:sldLayoutId id="2147483711" r:id="rId9"/>
    <p:sldLayoutId id="2147483710" r:id="rId10"/>
    <p:sldLayoutId id="2147483709" r:id="rId11"/>
  </p:sldLayoutIdLst>
  <p:txStyles>
    <p:title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Arial Black" charset="0"/>
          <a:ea typeface="ＭＳ Ｐゴシック" charset="-128"/>
          <a:cs typeface="ＭＳ Ｐゴシック" charset="-128"/>
        </a:defRPr>
      </a:lvl2pPr>
      <a:lvl3pPr algn="l" rtl="0" eaLnBrk="0" fontAlgn="base" hangingPunct="0">
        <a:spcBef>
          <a:spcPct val="0"/>
        </a:spcBef>
        <a:spcAft>
          <a:spcPct val="0"/>
        </a:spcAft>
        <a:defRPr sz="3600">
          <a:solidFill>
            <a:schemeClr val="tx2"/>
          </a:solidFill>
          <a:latin typeface="Arial Black" charset="0"/>
          <a:ea typeface="ＭＳ Ｐゴシック" charset="-128"/>
          <a:cs typeface="ＭＳ Ｐゴシック" charset="-128"/>
        </a:defRPr>
      </a:lvl3pPr>
      <a:lvl4pPr algn="l" rtl="0" eaLnBrk="0" fontAlgn="base" hangingPunct="0">
        <a:spcBef>
          <a:spcPct val="0"/>
        </a:spcBef>
        <a:spcAft>
          <a:spcPct val="0"/>
        </a:spcAft>
        <a:defRPr sz="3600">
          <a:solidFill>
            <a:schemeClr val="tx2"/>
          </a:solidFill>
          <a:latin typeface="Arial Black" charset="0"/>
          <a:ea typeface="ＭＳ Ｐゴシック" charset="-128"/>
          <a:cs typeface="ＭＳ Ｐゴシック" charset="-128"/>
        </a:defRPr>
      </a:lvl4pPr>
      <a:lvl5pPr algn="l" rtl="0" eaLnBrk="0" fontAlgn="base" hangingPunct="0">
        <a:spcBef>
          <a:spcPct val="0"/>
        </a:spcBef>
        <a:spcAft>
          <a:spcPct val="0"/>
        </a:spcAft>
        <a:defRPr sz="3600">
          <a:solidFill>
            <a:schemeClr val="tx2"/>
          </a:solidFill>
          <a:latin typeface="Arial Black" charset="0"/>
          <a:ea typeface="ＭＳ Ｐゴシック" charset="-128"/>
          <a:cs typeface="ＭＳ Ｐゴシック" charset="-128"/>
        </a:defRPr>
      </a:lvl5pPr>
      <a:lvl6pPr marL="457200" algn="l" rtl="0" fontAlgn="base">
        <a:spcBef>
          <a:spcPct val="0"/>
        </a:spcBef>
        <a:spcAft>
          <a:spcPct val="0"/>
        </a:spcAft>
        <a:defRPr sz="3600">
          <a:solidFill>
            <a:schemeClr val="tx2"/>
          </a:solidFill>
          <a:latin typeface="Arial Black" charset="0"/>
          <a:ea typeface="ＭＳ Ｐゴシック" charset="-128"/>
          <a:cs typeface="ＭＳ Ｐゴシック" charset="-128"/>
        </a:defRPr>
      </a:lvl6pPr>
      <a:lvl7pPr marL="914400" algn="l" rtl="0" fontAlgn="base">
        <a:spcBef>
          <a:spcPct val="0"/>
        </a:spcBef>
        <a:spcAft>
          <a:spcPct val="0"/>
        </a:spcAft>
        <a:defRPr sz="3600">
          <a:solidFill>
            <a:schemeClr val="tx2"/>
          </a:solidFill>
          <a:latin typeface="Arial Black" charset="0"/>
          <a:ea typeface="ＭＳ Ｐゴシック" charset="-128"/>
          <a:cs typeface="ＭＳ Ｐゴシック" charset="-128"/>
        </a:defRPr>
      </a:lvl7pPr>
      <a:lvl8pPr marL="1371600" algn="l" rtl="0" fontAlgn="base">
        <a:spcBef>
          <a:spcPct val="0"/>
        </a:spcBef>
        <a:spcAft>
          <a:spcPct val="0"/>
        </a:spcAft>
        <a:defRPr sz="3600">
          <a:solidFill>
            <a:schemeClr val="tx2"/>
          </a:solidFill>
          <a:latin typeface="Arial Black" charset="0"/>
          <a:ea typeface="ＭＳ Ｐゴシック" charset="-128"/>
          <a:cs typeface="ＭＳ Ｐゴシック" charset="-128"/>
        </a:defRPr>
      </a:lvl8pPr>
      <a:lvl9pPr marL="1828800" algn="l" rtl="0" fontAlgn="base">
        <a:spcBef>
          <a:spcPct val="0"/>
        </a:spcBef>
        <a:spcAft>
          <a:spcPct val="0"/>
        </a:spcAft>
        <a:defRPr sz="3600">
          <a:solidFill>
            <a:schemeClr val="tx2"/>
          </a:solidFill>
          <a:latin typeface="Arial Black"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200">
          <a:solidFill>
            <a:schemeClr val="tx1"/>
          </a:solidFill>
          <a:latin typeface="+mn-lt"/>
          <a:ea typeface="+mn-ea"/>
          <a:cs typeface="ＭＳ Ｐゴシック" charset="0"/>
        </a:defRPr>
      </a:lvl2pPr>
      <a:lvl3pPr marL="1143000" indent="-228600" algn="l" rtl="0" eaLnBrk="0" fontAlgn="base" hangingPunct="0">
        <a:spcBef>
          <a:spcPct val="20000"/>
        </a:spcBef>
        <a:spcAft>
          <a:spcPct val="0"/>
        </a:spcAft>
        <a:buChar char="•"/>
        <a:defRPr sz="2000">
          <a:solidFill>
            <a:schemeClr val="tx1"/>
          </a:solidFill>
          <a:latin typeface="+mn-lt"/>
          <a:ea typeface="+mn-ea"/>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mn-ea"/>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mn-ea"/>
          <a:cs typeface="ＭＳ Ｐゴシック"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de-CH"/>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2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comments" Target="../comments/comment1.xml"/><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8.jpeg"/></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jpeg"/><Relationship Id="rId5" Type="http://schemas.openxmlformats.org/officeDocument/2006/relationships/image" Target="../media/image33.jpeg"/><Relationship Id="rId6" Type="http://schemas.openxmlformats.org/officeDocument/2006/relationships/image" Target="../media/image34.jpe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5" Type="http://schemas.openxmlformats.org/officeDocument/2006/relationships/image" Target="../media/image41.jpeg"/><Relationship Id="rId6" Type="http://schemas.openxmlformats.org/officeDocument/2006/relationships/image" Target="../media/image42.jpe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eg"/><Relationship Id="rId5" Type="http://schemas.openxmlformats.org/officeDocument/2006/relationships/image" Target="../media/image45.jpeg"/><Relationship Id="rId6" Type="http://schemas.openxmlformats.org/officeDocument/2006/relationships/image" Target="../media/image46.jpeg"/><Relationship Id="rId7" Type="http://schemas.openxmlformats.org/officeDocument/2006/relationships/image" Target="../media/image47.jpe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5" Type="http://schemas.openxmlformats.org/officeDocument/2006/relationships/image" Target="../media/image50.jpeg"/><Relationship Id="rId6" Type="http://schemas.openxmlformats.org/officeDocument/2006/relationships/image" Target="../media/image51.jpeg"/><Relationship Id="rId7" Type="http://schemas.openxmlformats.org/officeDocument/2006/relationships/image" Target="../media/image52.jpeg"/><Relationship Id="rId8" Type="http://schemas.openxmlformats.org/officeDocument/2006/relationships/image" Target="../media/image53.jpe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54.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5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5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57.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58.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5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6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61.jpeg"/></Relationships>
</file>

<file path=ppt/slides/_rels/slide39.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63.jpe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64.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65.png"/></Relationships>
</file>

<file path=ppt/slides/_rels/slide42.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67.jpeg"/><Relationship Id="rId5" Type="http://schemas.openxmlformats.org/officeDocument/2006/relationships/image" Target="../media/image68.jpeg"/><Relationship Id="rId6" Type="http://schemas.openxmlformats.org/officeDocument/2006/relationships/image" Target="../media/image69.jpeg"/><Relationship Id="rId7" Type="http://schemas.openxmlformats.org/officeDocument/2006/relationships/image" Target="../media/image70.jpeg"/><Relationship Id="rId8" Type="http://schemas.openxmlformats.org/officeDocument/2006/relationships/image" Target="../media/image71.jpeg"/><Relationship Id="rId9" Type="http://schemas.openxmlformats.org/officeDocument/2006/relationships/image" Target="../media/image72.jpeg"/><Relationship Id="rId10" Type="http://schemas.openxmlformats.org/officeDocument/2006/relationships/image" Target="../media/image73.pn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74.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75.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76.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77.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78.png"/><Relationship Id="rId5" Type="http://schemas.openxmlformats.org/officeDocument/2006/relationships/image" Target="../media/image79.png"/><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9.xml"/><Relationship Id="rId5" Type="http://schemas.openxmlformats.org/officeDocument/2006/relationships/image" Target="../media/image12.png"/><Relationship Id="rId6" Type="http://schemas.openxmlformats.org/officeDocument/2006/relationships/image" Target="../media/image13.png"/><Relationship Id="rId1" Type="http://schemas.microsoft.com/office/2007/relationships/media" Target="Pirol.mp3" TargetMode="External"/><Relationship Id="rId2" Type="http://schemas.openxmlformats.org/officeDocument/2006/relationships/audio" Target="Pirol.mp3"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10"/>
          <p:cNvSpPr txBox="1">
            <a:spLocks noChangeArrowheads="1"/>
          </p:cNvSpPr>
          <p:nvPr/>
        </p:nvSpPr>
        <p:spPr bwMode="auto">
          <a:xfrm rot="-1360397">
            <a:off x="5791200" y="4114800"/>
            <a:ext cx="9604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r>
              <a:rPr lang="de-DE" sz="900"/>
              <a:t>© Paco Gómez</a:t>
            </a:r>
            <a:endParaRPr lang="de-DE" sz="900">
              <a:solidFill>
                <a:srgbClr val="0062DC"/>
              </a:solidFill>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de-DE">
                <a:latin typeface="Arial Black" charset="0"/>
                <a:ea typeface="ＭＳ Ｐゴシック" charset="0"/>
                <a:cs typeface="ＭＳ Ｐゴシック" charset="0"/>
              </a:rPr>
              <a:t>Verbreitung</a:t>
            </a:r>
          </a:p>
        </p:txBody>
      </p:sp>
      <p:sp>
        <p:nvSpPr>
          <p:cNvPr id="33795" name="Rectangle 3"/>
          <p:cNvSpPr>
            <a:spLocks noGrp="1" noChangeArrowheads="1"/>
          </p:cNvSpPr>
          <p:nvPr>
            <p:ph type="body" idx="1"/>
          </p:nvPr>
        </p:nvSpPr>
        <p:spPr>
          <a:xfrm>
            <a:off x="457200" y="1143000"/>
            <a:ext cx="5715000" cy="5181600"/>
          </a:xfrm>
          <a:noFill/>
        </p:spPr>
        <p:txBody>
          <a:bodyPr/>
          <a:lstStyle/>
          <a:p>
            <a:pPr eaLnBrk="1" hangingPunct="1"/>
            <a:r>
              <a:rPr lang="de-DE">
                <a:latin typeface="Arial" charset="0"/>
                <a:ea typeface="ＭＳ Ｐゴシック" charset="0"/>
                <a:cs typeface="ＭＳ Ｐゴシック" charset="0"/>
              </a:rPr>
              <a:t>Verbreitet in Eurasien</a:t>
            </a:r>
          </a:p>
          <a:p>
            <a:pPr eaLnBrk="1" hangingPunct="1"/>
            <a:r>
              <a:rPr lang="de-DE">
                <a:latin typeface="Arial" charset="0"/>
                <a:ea typeface="ＭＳ Ｐゴシック" charset="0"/>
                <a:cs typeface="ＭＳ Ｐゴシック" charset="0"/>
              </a:rPr>
              <a:t>Von Westeuropa bis zur Mongolei</a:t>
            </a:r>
          </a:p>
          <a:p>
            <a:pPr eaLnBrk="1" hangingPunct="1"/>
            <a:r>
              <a:rPr lang="de-DE">
                <a:latin typeface="Arial" charset="0"/>
                <a:ea typeface="ＭＳ Ｐゴシック" charset="0"/>
                <a:cs typeface="ＭＳ Ｐゴシック" charset="0"/>
              </a:rPr>
              <a:t>eher in tieferen Lagen bis </a:t>
            </a:r>
            <a:br>
              <a:rPr lang="de-DE">
                <a:latin typeface="Arial" charset="0"/>
                <a:ea typeface="ＭＳ Ｐゴシック" charset="0"/>
                <a:cs typeface="ＭＳ Ｐゴシック" charset="0"/>
              </a:rPr>
            </a:br>
            <a:r>
              <a:rPr lang="de-DE">
                <a:latin typeface="Arial" charset="0"/>
                <a:ea typeface="ＭＳ Ｐゴシック" charset="0"/>
                <a:cs typeface="ＭＳ Ｐゴシック" charset="0"/>
              </a:rPr>
              <a:t>600m ü.M.</a:t>
            </a:r>
          </a:p>
          <a:p>
            <a:pPr eaLnBrk="1" hangingPunct="1"/>
            <a:r>
              <a:rPr lang="de-DE">
                <a:latin typeface="Arial" charset="0"/>
                <a:ea typeface="ＭＳ Ｐゴシック" charset="0"/>
                <a:cs typeface="ＭＳ Ｐゴシック" charset="0"/>
              </a:rPr>
              <a:t>In Grossbritannien </a:t>
            </a:r>
            <a:br>
              <a:rPr lang="de-DE">
                <a:latin typeface="Arial" charset="0"/>
                <a:ea typeface="ＭＳ Ｐゴシック" charset="0"/>
                <a:cs typeface="ＭＳ Ｐゴシック" charset="0"/>
              </a:rPr>
            </a:br>
            <a:r>
              <a:rPr lang="de-DE">
                <a:latin typeface="Arial" charset="0"/>
                <a:ea typeface="ＭＳ Ｐゴシック" charset="0"/>
                <a:cs typeface="ＭＳ Ｐゴシック" charset="0"/>
              </a:rPr>
              <a:t>sehr sporadisch</a:t>
            </a:r>
          </a:p>
        </p:txBody>
      </p:sp>
      <p:pic>
        <p:nvPicPr>
          <p:cNvPr id="33796" name="Picture 6" descr="map_europe_goldenoriole_mask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19400" y="1774825"/>
            <a:ext cx="6324600" cy="508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Text Box 7"/>
          <p:cNvSpPr txBox="1">
            <a:spLocks noChangeArrowheads="1"/>
          </p:cNvSpPr>
          <p:nvPr/>
        </p:nvSpPr>
        <p:spPr bwMode="auto">
          <a:xfrm>
            <a:off x="1403350" y="6656388"/>
            <a:ext cx="2590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pPr>
              <a:spcBef>
                <a:spcPct val="50000"/>
              </a:spcBef>
            </a:pPr>
            <a:r>
              <a:rPr lang="de-DE" sz="900">
                <a:sym typeface="Symbol" charset="0"/>
              </a:rPr>
              <a:t>Unterliegende Karte:  Demis Map Server</a:t>
            </a: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de-DE">
                <a:latin typeface="Arial Black" charset="0"/>
                <a:ea typeface="ＭＳ Ｐゴシック" charset="0"/>
                <a:cs typeface="ＭＳ Ｐゴシック" charset="0"/>
              </a:rPr>
              <a:t>Verbreitung CH</a:t>
            </a:r>
          </a:p>
        </p:txBody>
      </p:sp>
      <p:sp>
        <p:nvSpPr>
          <p:cNvPr id="35843" name="Rectangle 3"/>
          <p:cNvSpPr>
            <a:spLocks noGrp="1" noChangeArrowheads="1"/>
          </p:cNvSpPr>
          <p:nvPr>
            <p:ph type="body" idx="1"/>
          </p:nvPr>
        </p:nvSpPr>
        <p:spPr>
          <a:xfrm>
            <a:off x="455613" y="1143000"/>
            <a:ext cx="8078787" cy="5410200"/>
          </a:xfrm>
          <a:noFill/>
        </p:spPr>
        <p:txBody>
          <a:bodyPr/>
          <a:lstStyle/>
          <a:p>
            <a:pPr eaLnBrk="1" hangingPunct="1">
              <a:buFontTx/>
              <a:buNone/>
            </a:pPr>
            <a:r>
              <a:rPr lang="de-DE" b="1">
                <a:latin typeface="Arial" charset="0"/>
                <a:ea typeface="ＭＳ Ｐゴシック" charset="0"/>
                <a:cs typeface="ＭＳ Ｐゴシック" charset="0"/>
              </a:rPr>
              <a:t>Hauptvorkommen: Mittelland unterhalb 600m</a:t>
            </a:r>
            <a:endParaRPr lang="de-DE">
              <a:latin typeface="Arial" charset="0"/>
              <a:ea typeface="ＭＳ Ｐゴシック" charset="0"/>
              <a:cs typeface="ＭＳ Ｐゴシック" charset="0"/>
            </a:endParaRPr>
          </a:p>
          <a:p>
            <a:pPr eaLnBrk="1" hangingPunct="1"/>
            <a:r>
              <a:rPr lang="de-DE">
                <a:latin typeface="Arial" charset="0"/>
                <a:ea typeface="ＭＳ Ｐゴシック" charset="0"/>
                <a:cs typeface="ＭＳ Ｐゴシック" charset="0"/>
              </a:rPr>
              <a:t>Rheintal zwischen Basel und dem Bodensee</a:t>
            </a:r>
          </a:p>
          <a:p>
            <a:pPr eaLnBrk="1" hangingPunct="1"/>
            <a:r>
              <a:rPr lang="de-DE">
                <a:latin typeface="Arial" charset="0"/>
                <a:ea typeface="ＭＳ Ｐゴシック" charset="0"/>
                <a:cs typeface="ＭＳ Ｐゴシック" charset="0"/>
              </a:rPr>
              <a:t>Umgebung Jurarandseen</a:t>
            </a:r>
          </a:p>
          <a:p>
            <a:pPr eaLnBrk="1" hangingPunct="1"/>
            <a:r>
              <a:rPr lang="de-DE">
                <a:latin typeface="Arial" charset="0"/>
                <a:ea typeface="ＭＳ Ｐゴシック" charset="0"/>
                <a:cs typeface="ＭＳ Ｐゴシック" charset="0"/>
              </a:rPr>
              <a:t>Genferseebecken</a:t>
            </a:r>
          </a:p>
          <a:p>
            <a:pPr eaLnBrk="1" hangingPunct="1"/>
            <a:r>
              <a:rPr lang="de-DE">
                <a:latin typeface="Arial" charset="0"/>
                <a:ea typeface="ＭＳ Ｐゴシック" charset="0"/>
                <a:cs typeface="ＭＳ Ｐゴシック" charset="0"/>
              </a:rPr>
              <a:t>an der Rhone</a:t>
            </a:r>
          </a:p>
          <a:p>
            <a:pPr eaLnBrk="1" hangingPunct="1">
              <a:buFont typeface="Times" charset="0"/>
              <a:buChar char="•"/>
            </a:pPr>
            <a:r>
              <a:rPr lang="de-DE">
                <a:latin typeface="Arial" charset="0"/>
                <a:ea typeface="ＭＳ Ｐゴシック" charset="0"/>
                <a:cs typeface="ＭＳ Ｐゴシック" charset="0"/>
              </a:rPr>
              <a:t>Oberes Ende</a:t>
            </a:r>
            <a:br>
              <a:rPr lang="de-DE">
                <a:latin typeface="Arial" charset="0"/>
                <a:ea typeface="ＭＳ Ｐゴシック" charset="0"/>
                <a:cs typeface="ＭＳ Ｐゴシック" charset="0"/>
              </a:rPr>
            </a:br>
            <a:r>
              <a:rPr lang="de-DE">
                <a:latin typeface="Arial" charset="0"/>
                <a:ea typeface="ＭＳ Ｐゴシック" charset="0"/>
                <a:cs typeface="ＭＳ Ｐゴシック" charset="0"/>
              </a:rPr>
              <a:t>Lago Maggiore</a:t>
            </a:r>
          </a:p>
        </p:txBody>
      </p:sp>
      <p:pic>
        <p:nvPicPr>
          <p:cNvPr id="37899" name="Picture 11" descr="map_sui_goldenoriole_Brutvogelatlas_v2"/>
          <p:cNvPicPr>
            <a:picLocks noChangeAspect="1" noChangeArrowheads="1"/>
          </p:cNvPicPr>
          <p:nvPr/>
        </p:nvPicPr>
        <p:blipFill>
          <a:blip r:embed="rId3"/>
          <a:srcRect/>
          <a:stretch>
            <a:fillRect/>
          </a:stretch>
        </p:blipFill>
        <p:spPr bwMode="auto">
          <a:xfrm>
            <a:off x="2743200" y="2462213"/>
            <a:ext cx="6048375" cy="4014787"/>
          </a:xfrm>
          <a:prstGeom prst="rect">
            <a:avLst/>
          </a:prstGeom>
          <a:noFill/>
          <a:effectLst>
            <a:outerShdw blurRad="274320" dist="126999" dir="2700000" algn="ctr" rotWithShape="0">
              <a:srgbClr val="000000">
                <a:alpha val="50000"/>
              </a:srgbClr>
            </a:outerShdw>
          </a:effectLst>
        </p:spPr>
      </p:pic>
      <p:sp>
        <p:nvSpPr>
          <p:cNvPr id="35845" name="Text Box 9"/>
          <p:cNvSpPr txBox="1">
            <a:spLocks noChangeArrowheads="1"/>
          </p:cNvSpPr>
          <p:nvPr/>
        </p:nvSpPr>
        <p:spPr bwMode="auto">
          <a:xfrm>
            <a:off x="7239000" y="6629400"/>
            <a:ext cx="2057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pPr>
              <a:spcBef>
                <a:spcPct val="50000"/>
              </a:spcBef>
            </a:pPr>
            <a:r>
              <a:rPr lang="de-DE" sz="900">
                <a:sym typeface="Symbol" charset="0"/>
              </a:rPr>
              <a:t> Schweizer Brutvogelatlas, 1998</a:t>
            </a:r>
            <a:endParaRPr lang="de-DE" sz="400"/>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de-DE">
                <a:latin typeface="Arial Black" charset="0"/>
                <a:ea typeface="ＭＳ Ｐゴシック" charset="0"/>
                <a:cs typeface="ＭＳ Ｐゴシック" charset="0"/>
              </a:rPr>
              <a:t>Bestand CH</a:t>
            </a:r>
          </a:p>
        </p:txBody>
      </p:sp>
      <p:sp>
        <p:nvSpPr>
          <p:cNvPr id="37891" name="Rectangle 3"/>
          <p:cNvSpPr>
            <a:spLocks noGrp="1" noChangeArrowheads="1"/>
          </p:cNvSpPr>
          <p:nvPr>
            <p:ph type="body" idx="1"/>
          </p:nvPr>
        </p:nvSpPr>
        <p:spPr>
          <a:xfrm>
            <a:off x="457200" y="1828800"/>
            <a:ext cx="8382000" cy="4495800"/>
          </a:xfrm>
        </p:spPr>
        <p:txBody>
          <a:bodyPr/>
          <a:lstStyle/>
          <a:p>
            <a:pPr eaLnBrk="1" hangingPunct="1"/>
            <a:r>
              <a:rPr lang="de-DE">
                <a:latin typeface="Arial" charset="0"/>
                <a:ea typeface="ＭＳ Ｐゴシック" charset="0"/>
                <a:cs typeface="ＭＳ Ｐゴシック" charset="0"/>
              </a:rPr>
              <a:t>1000 - 2000 Brutpaare</a:t>
            </a:r>
          </a:p>
          <a:p>
            <a:pPr eaLnBrk="1" hangingPunct="1">
              <a:buFontTx/>
              <a:buNone/>
            </a:pPr>
            <a:r>
              <a:rPr lang="de-DE" sz="500">
                <a:solidFill>
                  <a:schemeClr val="bg1"/>
                </a:solidFill>
                <a:latin typeface="Arial" charset="0"/>
                <a:ea typeface="ＭＳ Ｐゴシック" charset="0"/>
                <a:cs typeface="ＭＳ Ｐゴシック" charset="0"/>
              </a:rPr>
              <a:t>.</a:t>
            </a:r>
            <a:endParaRPr lang="de-DE">
              <a:latin typeface="Arial" charset="0"/>
              <a:ea typeface="ＭＳ Ｐゴシック" charset="0"/>
              <a:cs typeface="ＭＳ Ｐゴシック" charset="0"/>
            </a:endParaRPr>
          </a:p>
          <a:p>
            <a:pPr eaLnBrk="1" hangingPunct="1"/>
            <a:r>
              <a:rPr lang="de-DE">
                <a:latin typeface="Arial" charset="0"/>
                <a:ea typeface="ＭＳ Ｐゴシック" charset="0"/>
                <a:cs typeface="ＭＳ Ｐゴシック" charset="0"/>
              </a:rPr>
              <a:t>starker Rückzug aus :</a:t>
            </a:r>
          </a:p>
          <a:p>
            <a:pPr lvl="1" eaLnBrk="1" hangingPunct="1"/>
            <a:r>
              <a:rPr lang="de-DE">
                <a:latin typeface="Arial" charset="0"/>
                <a:ea typeface="ＭＳ Ｐゴシック" charset="0"/>
              </a:rPr>
              <a:t>Zürcher Feuchtgebiete</a:t>
            </a:r>
          </a:p>
          <a:p>
            <a:pPr lvl="1" eaLnBrk="1" hangingPunct="1"/>
            <a:r>
              <a:rPr lang="de-DE">
                <a:latin typeface="Arial" charset="0"/>
                <a:ea typeface="ＭＳ Ｐゴシック" charset="0"/>
              </a:rPr>
              <a:t>Gebiet um Neuenburgersee</a:t>
            </a:r>
          </a:p>
          <a:p>
            <a:pPr lvl="1" eaLnBrk="1" hangingPunct="1"/>
            <a:r>
              <a:rPr lang="de-DE">
                <a:latin typeface="Arial" charset="0"/>
                <a:ea typeface="ＭＳ Ｐゴシック" charset="0"/>
              </a:rPr>
              <a:t>Bodensee-Region</a:t>
            </a:r>
          </a:p>
        </p:txBody>
      </p:sp>
      <p:pic>
        <p:nvPicPr>
          <p:cNvPr id="82948" name="Picture 4" descr="Pirol_Derendingen_png"/>
          <p:cNvPicPr>
            <a:picLocks noChangeAspect="1" noChangeArrowheads="1"/>
          </p:cNvPicPr>
          <p:nvPr/>
        </p:nvPicPr>
        <p:blipFill>
          <a:blip r:embed="rId3"/>
          <a:srcRect/>
          <a:stretch>
            <a:fillRect/>
          </a:stretch>
        </p:blipFill>
        <p:spPr bwMode="auto">
          <a:xfrm>
            <a:off x="5003800" y="1828800"/>
            <a:ext cx="3606800" cy="4495800"/>
          </a:xfrm>
          <a:prstGeom prst="rect">
            <a:avLst/>
          </a:prstGeom>
          <a:solidFill>
            <a:schemeClr val="bg1"/>
          </a:solidFill>
          <a:ln w="9525">
            <a:solidFill>
              <a:srgbClr val="000000"/>
            </a:solidFill>
            <a:miter lim="800000"/>
            <a:headEnd/>
            <a:tailEnd/>
          </a:ln>
          <a:effectLst>
            <a:outerShdw blurRad="190500" dist="126999" dir="2700000" algn="ctr" rotWithShape="0">
              <a:srgbClr val="000000">
                <a:alpha val="50000"/>
              </a:srgbClr>
            </a:outerShdw>
          </a:effectLst>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de-DE">
                <a:latin typeface="Arial Black" charset="0"/>
                <a:ea typeface="ＭＳ Ｐゴシック" charset="0"/>
                <a:cs typeface="ＭＳ Ｐゴシック" charset="0"/>
              </a:rPr>
              <a:t>Bestand</a:t>
            </a:r>
          </a:p>
        </p:txBody>
      </p:sp>
      <p:sp>
        <p:nvSpPr>
          <p:cNvPr id="39939" name="Rectangle 3"/>
          <p:cNvSpPr>
            <a:spLocks noGrp="1" noChangeArrowheads="1"/>
          </p:cNvSpPr>
          <p:nvPr>
            <p:ph type="body" idx="1"/>
          </p:nvPr>
        </p:nvSpPr>
        <p:spPr/>
        <p:txBody>
          <a:bodyPr/>
          <a:lstStyle/>
          <a:p>
            <a:pPr eaLnBrk="1" hangingPunct="1"/>
            <a:r>
              <a:rPr lang="de-DE">
                <a:latin typeface="Arial" charset="0"/>
                <a:ea typeface="ＭＳ Ｐゴシック" charset="0"/>
                <a:cs typeface="ＭＳ Ｐゴシック" charset="0"/>
              </a:rPr>
              <a:t>Gesamtbestand Europa:	</a:t>
            </a:r>
          </a:p>
          <a:p>
            <a:pPr lvl="1" eaLnBrk="1" hangingPunct="1"/>
            <a:r>
              <a:rPr lang="de-DE">
                <a:latin typeface="Arial" charset="0"/>
                <a:ea typeface="ＭＳ Ｐゴシック" charset="0"/>
              </a:rPr>
              <a:t>zwischen 3.3 Mio. bis 12 Mio. Brutpaare</a:t>
            </a:r>
          </a:p>
        </p:txBody>
      </p:sp>
      <p:pic>
        <p:nvPicPr>
          <p:cNvPr id="39940" name="Picture 4" descr="Europa_Brutpaare_GoldenOriole"/>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295400" y="2133600"/>
            <a:ext cx="6477000" cy="43576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de-DE">
                <a:latin typeface="Arial Black" charset="0"/>
                <a:ea typeface="ＭＳ Ｐゴシック" charset="0"/>
                <a:cs typeface="ＭＳ Ｐゴシック" charset="0"/>
              </a:rPr>
              <a:t>Zugverhalten</a:t>
            </a:r>
          </a:p>
        </p:txBody>
      </p:sp>
      <p:sp>
        <p:nvSpPr>
          <p:cNvPr id="41987" name="Rectangle 3"/>
          <p:cNvSpPr>
            <a:spLocks noGrp="1" noChangeArrowheads="1"/>
          </p:cNvSpPr>
          <p:nvPr>
            <p:ph type="body" idx="1"/>
          </p:nvPr>
        </p:nvSpPr>
        <p:spPr>
          <a:xfrm>
            <a:off x="457200" y="1295400"/>
            <a:ext cx="8382000" cy="5181600"/>
          </a:xfrm>
          <a:noFill/>
        </p:spPr>
        <p:txBody>
          <a:bodyPr/>
          <a:lstStyle/>
          <a:p>
            <a:pPr eaLnBrk="1" hangingPunct="1"/>
            <a:r>
              <a:rPr lang="de-DE">
                <a:latin typeface="Arial" charset="0"/>
                <a:ea typeface="ＭＳ Ｐゴシック" charset="0"/>
                <a:cs typeface="ＭＳ Ｐゴシック" charset="0"/>
              </a:rPr>
              <a:t>Ankunft in Sommerhabitat: Anfang Mai</a:t>
            </a:r>
          </a:p>
          <a:p>
            <a:pPr eaLnBrk="1" hangingPunct="1"/>
            <a:r>
              <a:rPr lang="de-DE">
                <a:latin typeface="Arial" charset="0"/>
                <a:ea typeface="ＭＳ Ｐゴシック" charset="0"/>
                <a:cs typeface="ＭＳ Ｐゴシック" charset="0"/>
              </a:rPr>
              <a:t>Aufbruch: Anfang August</a:t>
            </a:r>
          </a:p>
          <a:p>
            <a:pPr eaLnBrk="1" hangingPunct="1">
              <a:buFontTx/>
              <a:buNone/>
            </a:pPr>
            <a:endParaRPr lang="de-DE">
              <a:latin typeface="Arial" charset="0"/>
              <a:ea typeface="ＭＳ Ｐゴシック" charset="0"/>
              <a:cs typeface="ＭＳ Ｐゴシック" charset="0"/>
            </a:endParaRPr>
          </a:p>
          <a:p>
            <a:pPr eaLnBrk="1" hangingPunct="1">
              <a:buFontTx/>
              <a:buNone/>
            </a:pPr>
            <a:endParaRPr lang="de-DE">
              <a:latin typeface="Arial" charset="0"/>
              <a:ea typeface="ＭＳ Ｐゴシック" charset="0"/>
              <a:cs typeface="ＭＳ Ｐゴシック" charset="0"/>
            </a:endParaRPr>
          </a:p>
          <a:p>
            <a:pPr eaLnBrk="1" hangingPunct="1">
              <a:buFontTx/>
              <a:buNone/>
            </a:pPr>
            <a:endParaRPr lang="de-DE">
              <a:latin typeface="Arial" charset="0"/>
              <a:ea typeface="ＭＳ Ｐゴシック" charset="0"/>
              <a:cs typeface="ＭＳ Ｐゴシック" charset="0"/>
            </a:endParaRPr>
          </a:p>
          <a:p>
            <a:pPr eaLnBrk="1" hangingPunct="1">
              <a:buFontTx/>
              <a:buNone/>
            </a:pPr>
            <a:endParaRPr lang="de-DE">
              <a:latin typeface="Arial" charset="0"/>
              <a:ea typeface="ＭＳ Ｐゴシック" charset="0"/>
              <a:cs typeface="ＭＳ Ｐゴシック" charset="0"/>
            </a:endParaRPr>
          </a:p>
          <a:p>
            <a:pPr eaLnBrk="1" hangingPunct="1">
              <a:buFontTx/>
              <a:buNone/>
            </a:pPr>
            <a:endParaRPr lang="de-DE">
              <a:latin typeface="Arial" charset="0"/>
              <a:ea typeface="ＭＳ Ｐゴシック" charset="0"/>
              <a:cs typeface="ＭＳ Ｐゴシック" charset="0"/>
            </a:endParaRPr>
          </a:p>
          <a:p>
            <a:pPr eaLnBrk="1" hangingPunct="1"/>
            <a:r>
              <a:rPr lang="de-DE">
                <a:latin typeface="Arial" charset="0"/>
                <a:ea typeface="ＭＳ Ｐゴシック" charset="0"/>
                <a:cs typeface="ＭＳ Ｐゴシック" charset="0"/>
              </a:rPr>
              <a:t>primär Nachtzieher</a:t>
            </a:r>
          </a:p>
          <a:p>
            <a:pPr eaLnBrk="1" hangingPunct="1"/>
            <a:r>
              <a:rPr lang="de-DE">
                <a:latin typeface="Arial" charset="0"/>
                <a:ea typeface="ＭＳ Ｐゴシック" charset="0"/>
                <a:cs typeface="ＭＳ Ｐゴシック" charset="0"/>
              </a:rPr>
              <a:t>Vor Abzug Teilmauser und Aufbau eines Fettpolsters</a:t>
            </a:r>
          </a:p>
          <a:p>
            <a:pPr eaLnBrk="1" hangingPunct="1"/>
            <a:r>
              <a:rPr lang="de-DE">
                <a:latin typeface="Arial" charset="0"/>
                <a:ea typeface="ＭＳ Ｐゴシック" charset="0"/>
                <a:cs typeface="ＭＳ Ｐゴシック" charset="0"/>
              </a:rPr>
              <a:t>Geschwister ziehen u.a. im Verbund</a:t>
            </a:r>
          </a:p>
        </p:txBody>
      </p:sp>
      <p:pic>
        <p:nvPicPr>
          <p:cNvPr id="41988" name="Picture 6" descr="diagramm_wanderung_g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66800" y="2362200"/>
            <a:ext cx="6019800" cy="197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9" name="Text Box 7"/>
          <p:cNvSpPr txBox="1">
            <a:spLocks noChangeArrowheads="1"/>
          </p:cNvSpPr>
          <p:nvPr/>
        </p:nvSpPr>
        <p:spPr bwMode="auto">
          <a:xfrm>
            <a:off x="7086600" y="2967038"/>
            <a:ext cx="1981200" cy="336550"/>
          </a:xfrm>
          <a:prstGeom prst="rect">
            <a:avLst/>
          </a:prstGeom>
          <a:noFill/>
          <a:ln w="9525">
            <a:noFill/>
            <a:miter lim="800000"/>
            <a:headEnd/>
            <a:tailEnd/>
          </a:ln>
          <a:effectLst>
            <a:outerShdw blurRad="137160" dist="126998" dir="1259998" algn="ctr" rotWithShape="0">
              <a:srgbClr val="000000">
                <a:alpha val="20000"/>
              </a:srgbClr>
            </a:outerShdw>
          </a:effectLst>
        </p:spPr>
        <p:txBody>
          <a:bodyPr>
            <a:spAutoFit/>
          </a:bodyPr>
          <a:lstStyle/>
          <a:p>
            <a:pPr>
              <a:spcBef>
                <a:spcPct val="50000"/>
              </a:spcBef>
              <a:defRPr/>
            </a:pPr>
            <a:r>
              <a:rPr lang="de-DE" sz="1600">
                <a:solidFill>
                  <a:srgbClr val="464847"/>
                </a:solidFill>
                <a:ea typeface="ＭＳ Ｐゴシック" charset="-128"/>
                <a:cs typeface="ＭＳ Ｐゴシック" charset="-128"/>
              </a:rPr>
              <a:t>Sommerhabitat</a:t>
            </a:r>
          </a:p>
        </p:txBody>
      </p:sp>
      <p:sp>
        <p:nvSpPr>
          <p:cNvPr id="38920" name="Text Box 8"/>
          <p:cNvSpPr txBox="1">
            <a:spLocks noChangeArrowheads="1"/>
          </p:cNvSpPr>
          <p:nvPr/>
        </p:nvSpPr>
        <p:spPr bwMode="auto">
          <a:xfrm>
            <a:off x="7086600" y="3316288"/>
            <a:ext cx="1981200" cy="336550"/>
          </a:xfrm>
          <a:prstGeom prst="rect">
            <a:avLst/>
          </a:prstGeom>
          <a:noFill/>
          <a:ln w="9525">
            <a:noFill/>
            <a:miter lim="800000"/>
            <a:headEnd/>
            <a:tailEnd/>
          </a:ln>
          <a:effectLst>
            <a:outerShdw blurRad="137160" dist="126998" dir="1259998" algn="ctr" rotWithShape="0">
              <a:srgbClr val="000000">
                <a:alpha val="20000"/>
              </a:srgbClr>
            </a:outerShdw>
          </a:effec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pPr>
              <a:spcBef>
                <a:spcPct val="50000"/>
              </a:spcBef>
            </a:pPr>
            <a:r>
              <a:rPr lang="de-DE" sz="1600">
                <a:solidFill>
                  <a:srgbClr val="464847"/>
                </a:solidFill>
              </a:rPr>
              <a:t>Winterhabitat</a:t>
            </a:r>
            <a:endParaRPr lang="de-DE" sz="1600"/>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Picture 5" descr="map_africa_goldenoriole_back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105400" y="933450"/>
            <a:ext cx="4038600" cy="592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18" descr="map_africa_goldenoriole_front_two"/>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105400" y="936625"/>
            <a:ext cx="4038600" cy="592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16" descr="map_africa_goldenoriole_front_one"/>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105400" y="936625"/>
            <a:ext cx="4038600" cy="592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4" name="Rectangle 2"/>
          <p:cNvSpPr>
            <a:spLocks noGrp="1" noChangeArrowheads="1"/>
          </p:cNvSpPr>
          <p:nvPr>
            <p:ph type="title"/>
          </p:nvPr>
        </p:nvSpPr>
        <p:spPr/>
        <p:txBody>
          <a:bodyPr/>
          <a:lstStyle/>
          <a:p>
            <a:pPr eaLnBrk="1" hangingPunct="1"/>
            <a:r>
              <a:rPr lang="de-DE">
                <a:latin typeface="Arial Black" charset="0"/>
                <a:ea typeface="ＭＳ Ｐゴシック" charset="0"/>
                <a:cs typeface="ＭＳ Ｐゴシック" charset="0"/>
              </a:rPr>
              <a:t>Zugwege</a:t>
            </a:r>
          </a:p>
        </p:txBody>
      </p:sp>
      <p:sp>
        <p:nvSpPr>
          <p:cNvPr id="44037" name="Text Box 10"/>
          <p:cNvSpPr txBox="1">
            <a:spLocks noChangeArrowheads="1"/>
          </p:cNvSpPr>
          <p:nvPr/>
        </p:nvSpPr>
        <p:spPr bwMode="auto">
          <a:xfrm>
            <a:off x="6808788" y="6664325"/>
            <a:ext cx="233521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pPr>
              <a:spcBef>
                <a:spcPct val="50000"/>
              </a:spcBef>
            </a:pPr>
            <a:r>
              <a:rPr lang="de-DE" sz="900">
                <a:sym typeface="Symbol" charset="0"/>
              </a:rPr>
              <a:t>Unterliegende Karte:  Demis Map Server</a:t>
            </a:r>
          </a:p>
        </p:txBody>
      </p:sp>
      <p:sp>
        <p:nvSpPr>
          <p:cNvPr id="44044" name="Rectangle 3"/>
          <p:cNvSpPr>
            <a:spLocks noChangeArrowheads="1"/>
          </p:cNvSpPr>
          <p:nvPr/>
        </p:nvSpPr>
        <p:spPr bwMode="auto">
          <a:xfrm>
            <a:off x="457200" y="1143000"/>
            <a:ext cx="48768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pPr>
            <a:r>
              <a:rPr lang="de-DE" sz="2400" b="1"/>
              <a:t>Herbst:</a:t>
            </a:r>
            <a:endParaRPr lang="de-DE" sz="2400"/>
          </a:p>
          <a:p>
            <a:pPr marL="342900" indent="-342900" eaLnBrk="1" hangingPunct="1">
              <a:spcBef>
                <a:spcPct val="20000"/>
              </a:spcBef>
              <a:buFontTx/>
              <a:buChar char="•"/>
            </a:pPr>
            <a:r>
              <a:rPr lang="de-DE" sz="2400"/>
              <a:t>Richtung SE / SSE</a:t>
            </a:r>
          </a:p>
          <a:p>
            <a:pPr marL="342900" indent="-342900" eaLnBrk="1" hangingPunct="1">
              <a:spcBef>
                <a:spcPct val="20000"/>
              </a:spcBef>
              <a:buFontTx/>
              <a:buChar char="•"/>
            </a:pPr>
            <a:r>
              <a:rPr lang="de-DE" sz="2400"/>
              <a:t>bzw. über Strasse v. Gibraltar</a:t>
            </a:r>
          </a:p>
        </p:txBody>
      </p:sp>
      <p:sp>
        <p:nvSpPr>
          <p:cNvPr id="44046" name="Rectangle 3"/>
          <p:cNvSpPr>
            <a:spLocks noChangeArrowheads="1"/>
          </p:cNvSpPr>
          <p:nvPr/>
        </p:nvSpPr>
        <p:spPr bwMode="auto">
          <a:xfrm>
            <a:off x="457200" y="2590800"/>
            <a:ext cx="48768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pPr>
            <a:r>
              <a:rPr lang="de-DE" sz="2400" b="1"/>
              <a:t>Winterquartiere:</a:t>
            </a:r>
            <a:endParaRPr lang="de-DE" sz="2400"/>
          </a:p>
          <a:p>
            <a:pPr marL="342900" indent="-342900" eaLnBrk="1" hangingPunct="1">
              <a:spcBef>
                <a:spcPct val="20000"/>
              </a:spcBef>
              <a:buFont typeface="Times" charset="0"/>
              <a:buChar char="•"/>
            </a:pPr>
            <a:r>
              <a:rPr lang="de-DE" sz="2400"/>
              <a:t>Hauptgebiet Südost-Afrika</a:t>
            </a:r>
          </a:p>
          <a:p>
            <a:pPr marL="342900" indent="-342900" eaLnBrk="1" hangingPunct="1">
              <a:spcBef>
                <a:spcPct val="20000"/>
              </a:spcBef>
              <a:buFont typeface="Times" charset="0"/>
              <a:buChar char="•"/>
            </a:pPr>
            <a:r>
              <a:rPr lang="de-DE" sz="2400"/>
              <a:t>kleines Quartier in </a:t>
            </a:r>
            <a:br>
              <a:rPr lang="de-DE" sz="2400"/>
            </a:br>
            <a:r>
              <a:rPr lang="de-DE" sz="2400"/>
              <a:t>Zentralafrika</a:t>
            </a:r>
          </a:p>
        </p:txBody>
      </p:sp>
      <p:sp>
        <p:nvSpPr>
          <p:cNvPr id="44047" name="Rectangle 3"/>
          <p:cNvSpPr>
            <a:spLocks noChangeArrowheads="1"/>
          </p:cNvSpPr>
          <p:nvPr/>
        </p:nvSpPr>
        <p:spPr bwMode="auto">
          <a:xfrm>
            <a:off x="457200" y="4343400"/>
            <a:ext cx="4876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pPr>
            <a:r>
              <a:rPr lang="de-DE" sz="2400" b="1"/>
              <a:t>Frühling:</a:t>
            </a:r>
            <a:endParaRPr lang="de-DE" sz="2400"/>
          </a:p>
          <a:p>
            <a:pPr marL="342900" indent="-342900" eaLnBrk="1" hangingPunct="1">
              <a:spcBef>
                <a:spcPct val="20000"/>
              </a:spcBef>
              <a:buFontTx/>
              <a:buChar char="•"/>
            </a:pPr>
            <a:r>
              <a:rPr lang="de-DE" sz="2400"/>
              <a:t> Routen bis ~8° westlicher</a:t>
            </a:r>
          </a:p>
        </p:txBody>
      </p:sp>
      <p:sp>
        <p:nvSpPr>
          <p:cNvPr id="44048" name="Rectangle 3"/>
          <p:cNvSpPr>
            <a:spLocks noChangeArrowheads="1"/>
          </p:cNvSpPr>
          <p:nvPr/>
        </p:nvSpPr>
        <p:spPr bwMode="auto">
          <a:xfrm>
            <a:off x="457200" y="5562600"/>
            <a:ext cx="4876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FontTx/>
              <a:buChar char="•"/>
            </a:pPr>
            <a:r>
              <a:rPr lang="de-DE" sz="2400"/>
              <a:t> bis zu 11000km pro Weg</a:t>
            </a:r>
          </a:p>
          <a:p>
            <a:pPr marL="342900" indent="-342900" eaLnBrk="1" hangingPunct="1">
              <a:spcBef>
                <a:spcPct val="20000"/>
              </a:spcBef>
              <a:buFontTx/>
              <a:buChar char="•"/>
            </a:pPr>
            <a:r>
              <a:rPr lang="de-DE" sz="2400"/>
              <a:t> Inselhüpfer, Transsaharazieher</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044"/>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44039"/>
                                        </p:tgtEl>
                                        <p:attrNameLst>
                                          <p:attrName>style.visibility</p:attrName>
                                        </p:attrNameLst>
                                      </p:cBhvr>
                                      <p:to>
                                        <p:strVal val="visible"/>
                                      </p:to>
                                    </p:set>
                                    <p:animEffect transition="in" filter="fade">
                                      <p:cBhvr>
                                        <p:cTn id="9" dur="500"/>
                                        <p:tgtEl>
                                          <p:spTgt spid="44039"/>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44046"/>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4047"/>
                                        </p:tgtEl>
                                        <p:attrNameLst>
                                          <p:attrName>style.visibility</p:attrName>
                                        </p:attrNameLst>
                                      </p:cBhvr>
                                      <p:to>
                                        <p:strVal val="visible"/>
                                      </p:to>
                                    </p:set>
                                  </p:childTnLst>
                                </p:cTn>
                              </p:par>
                              <p:par>
                                <p:cTn id="18" presetID="10" presetClass="exit" presetSubtype="0" fill="hold" nodeType="withEffect">
                                  <p:stCondLst>
                                    <p:cond delay="0"/>
                                  </p:stCondLst>
                                  <p:childTnLst>
                                    <p:animEffect transition="out" filter="fade">
                                      <p:cBhvr>
                                        <p:cTn id="19" dur="500"/>
                                        <p:tgtEl>
                                          <p:spTgt spid="44039"/>
                                        </p:tgtEl>
                                      </p:cBhvr>
                                    </p:animEffect>
                                    <p:set>
                                      <p:cBhvr>
                                        <p:cTn id="20" dur="1" fill="hold">
                                          <p:stCondLst>
                                            <p:cond delay="499"/>
                                          </p:stCondLst>
                                        </p:cTn>
                                        <p:tgtEl>
                                          <p:spTgt spid="44039"/>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44038"/>
                                        </p:tgtEl>
                                        <p:attrNameLst>
                                          <p:attrName>style.visibility</p:attrName>
                                        </p:attrNameLst>
                                      </p:cBhvr>
                                      <p:to>
                                        <p:strVal val="visible"/>
                                      </p:to>
                                    </p:set>
                                    <p:animEffect transition="in" filter="fade">
                                      <p:cBhvr>
                                        <p:cTn id="23" dur="500"/>
                                        <p:tgtEl>
                                          <p:spTgt spid="4403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440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44" grpId="0"/>
      <p:bldP spid="44046" grpId="0"/>
      <p:bldP spid="44047" grpId="0"/>
      <p:bldP spid="4404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de-DE">
                <a:latin typeface="Arial Black" charset="0"/>
                <a:ea typeface="ＭＳ Ｐゴシック" charset="0"/>
                <a:cs typeface="ＭＳ Ｐゴシック" charset="0"/>
              </a:rPr>
              <a:t>Gefahren auf dem Zug</a:t>
            </a:r>
          </a:p>
        </p:txBody>
      </p:sp>
      <p:sp>
        <p:nvSpPr>
          <p:cNvPr id="46083" name="Rectangle 9"/>
          <p:cNvSpPr>
            <a:spLocks noChangeArrowheads="1"/>
          </p:cNvSpPr>
          <p:nvPr/>
        </p:nvSpPr>
        <p:spPr bwMode="auto">
          <a:xfrm>
            <a:off x="457200" y="1143000"/>
            <a:ext cx="8382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pPr>
            <a:endParaRPr lang="de-CH" sz="2400"/>
          </a:p>
        </p:txBody>
      </p:sp>
      <p:sp>
        <p:nvSpPr>
          <p:cNvPr id="46089" name="Rectangle 9"/>
          <p:cNvSpPr>
            <a:spLocks noChangeArrowheads="1"/>
          </p:cNvSpPr>
          <p:nvPr/>
        </p:nvSpPr>
        <p:spPr bwMode="auto">
          <a:xfrm>
            <a:off x="457200" y="1143000"/>
            <a:ext cx="8382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de-DE" sz="2400"/>
              <a:t>Beute von grösseren Tieren auf Zugstrecke</a:t>
            </a:r>
          </a:p>
        </p:txBody>
      </p:sp>
      <p:pic>
        <p:nvPicPr>
          <p:cNvPr id="46090" name="Picture 10" descr="Eleonorenfalke_JürgenDietrich_e"/>
          <p:cNvPicPr>
            <a:picLocks noChangeAspect="1" noChangeArrowheads="1"/>
          </p:cNvPicPr>
          <p:nvPr/>
        </p:nvPicPr>
        <p:blipFill>
          <a:blip r:embed="rId3"/>
          <a:srcRect/>
          <a:stretch>
            <a:fillRect/>
          </a:stretch>
        </p:blipFill>
        <p:spPr bwMode="auto">
          <a:xfrm>
            <a:off x="762000" y="1752600"/>
            <a:ext cx="7620000" cy="4762500"/>
          </a:xfrm>
          <a:prstGeom prst="rect">
            <a:avLst/>
          </a:prstGeom>
          <a:noFill/>
          <a:ln w="9525">
            <a:solidFill>
              <a:srgbClr val="000000">
                <a:alpha val="50000"/>
              </a:srgbClr>
            </a:solidFill>
            <a:miter lim="800000"/>
            <a:headEnd/>
            <a:tailEnd/>
          </a:ln>
          <a:effectLst>
            <a:outerShdw blurRad="148590" dist="139699" dir="2700000" algn="ctr" rotWithShape="0">
              <a:srgbClr val="000000">
                <a:alpha val="28999"/>
              </a:srgbClr>
            </a:outerShdw>
          </a:effectLst>
        </p:spPr>
      </p:pic>
      <p:sp>
        <p:nvSpPr>
          <p:cNvPr id="46091" name="Text Box 11"/>
          <p:cNvSpPr txBox="1">
            <a:spLocks noChangeArrowheads="1"/>
          </p:cNvSpPr>
          <p:nvPr/>
        </p:nvSpPr>
        <p:spPr bwMode="auto">
          <a:xfrm>
            <a:off x="685800" y="6324600"/>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pPr>
              <a:spcBef>
                <a:spcPct val="50000"/>
              </a:spcBef>
            </a:pPr>
            <a:r>
              <a:rPr lang="de-DE" sz="900">
                <a:sym typeface="Symbol" charset="0"/>
              </a:rPr>
              <a:t> Jürgen Dietrich</a:t>
            </a:r>
            <a:endParaRPr lang="de-DE"/>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089">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46090"/>
                                        </p:tgtEl>
                                        <p:attrNameLst>
                                          <p:attrName>style.visibility</p:attrName>
                                        </p:attrNameLst>
                                      </p:cBhvr>
                                      <p:to>
                                        <p:strVal val="visible"/>
                                      </p:to>
                                    </p:set>
                                    <p:animEffect transition="in" filter="fade">
                                      <p:cBhvr>
                                        <p:cTn id="9" dur="500"/>
                                        <p:tgtEl>
                                          <p:spTgt spid="46090"/>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46091"/>
                                        </p:tgtEl>
                                        <p:attrNameLst>
                                          <p:attrName>style.visibility</p:attrName>
                                        </p:attrNameLst>
                                      </p:cBhvr>
                                      <p:to>
                                        <p:strVal val="visible"/>
                                      </p:to>
                                    </p:set>
                                    <p:animEffect transition="in" filter="fade">
                                      <p:cBhvr>
                                        <p:cTn id="12" dur="500"/>
                                        <p:tgtEl>
                                          <p:spTgt spid="460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9" grpId="0" build="p"/>
      <p:bldP spid="4609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idx="4294967295"/>
          </p:nvPr>
        </p:nvSpPr>
        <p:spPr/>
        <p:txBody>
          <a:bodyPr/>
          <a:lstStyle/>
          <a:p>
            <a:pPr eaLnBrk="1" hangingPunct="1"/>
            <a:r>
              <a:rPr lang="de-DE">
                <a:latin typeface="Arial Black" charset="0"/>
                <a:ea typeface="ＭＳ Ｐゴシック" charset="0"/>
                <a:cs typeface="ＭＳ Ｐゴシック" charset="0"/>
              </a:rPr>
              <a:t>Gefahren auf dem Zug</a:t>
            </a:r>
          </a:p>
        </p:txBody>
      </p:sp>
      <p:pic>
        <p:nvPicPr>
          <p:cNvPr id="110601" name="Picture 9" descr="lybian_sahara_DavidStanley"/>
          <p:cNvPicPr>
            <a:picLocks noChangeAspect="1" noChangeArrowheads="1"/>
          </p:cNvPicPr>
          <p:nvPr/>
        </p:nvPicPr>
        <p:blipFill>
          <a:blip r:embed="rId3"/>
          <a:srcRect/>
          <a:stretch>
            <a:fillRect/>
          </a:stretch>
        </p:blipFill>
        <p:spPr bwMode="auto">
          <a:xfrm>
            <a:off x="1371600" y="1714500"/>
            <a:ext cx="6400800" cy="4800600"/>
          </a:xfrm>
          <a:prstGeom prst="rect">
            <a:avLst/>
          </a:prstGeom>
          <a:noFill/>
          <a:ln w="9525">
            <a:solidFill>
              <a:srgbClr val="000000">
                <a:alpha val="50000"/>
              </a:srgbClr>
            </a:solidFill>
            <a:miter lim="800000"/>
            <a:headEnd/>
            <a:tailEnd/>
          </a:ln>
          <a:effectLst>
            <a:outerShdw blurRad="152400" dist="139699" dir="2700000" algn="ctr" rotWithShape="0">
              <a:srgbClr val="000000">
                <a:alpha val="28999"/>
              </a:srgbClr>
            </a:outerShdw>
          </a:effectLst>
        </p:spPr>
      </p:pic>
      <p:sp>
        <p:nvSpPr>
          <p:cNvPr id="48132" name="Text Box 10"/>
          <p:cNvSpPr txBox="1">
            <a:spLocks noChangeArrowheads="1"/>
          </p:cNvSpPr>
          <p:nvPr/>
        </p:nvSpPr>
        <p:spPr bwMode="auto">
          <a:xfrm>
            <a:off x="1295400" y="6324600"/>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pPr>
              <a:spcBef>
                <a:spcPct val="50000"/>
              </a:spcBef>
            </a:pPr>
            <a:r>
              <a:rPr lang="de-DE" sz="900">
                <a:sym typeface="Symbol" charset="0"/>
              </a:rPr>
              <a:t> David Stanley</a:t>
            </a:r>
            <a:endParaRPr lang="de-DE"/>
          </a:p>
        </p:txBody>
      </p:sp>
      <p:sp>
        <p:nvSpPr>
          <p:cNvPr id="48133" name="Rectangle 11"/>
          <p:cNvSpPr>
            <a:spLocks noChangeArrowheads="1"/>
          </p:cNvSpPr>
          <p:nvPr/>
        </p:nvSpPr>
        <p:spPr bwMode="auto">
          <a:xfrm>
            <a:off x="457200" y="1143000"/>
            <a:ext cx="8382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de-DE" sz="2400"/>
              <a:t>Extreme Wetterbedingungen</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idx="4294967295"/>
          </p:nvPr>
        </p:nvSpPr>
        <p:spPr/>
        <p:txBody>
          <a:bodyPr/>
          <a:lstStyle/>
          <a:p>
            <a:r>
              <a:rPr lang="de-DE">
                <a:latin typeface="Arial Black" charset="0"/>
                <a:ea typeface="ＭＳ Ｐゴシック" charset="0"/>
                <a:cs typeface="ＭＳ Ｐゴシック" charset="0"/>
              </a:rPr>
              <a:t>Gefahren auf dem Zug</a:t>
            </a:r>
          </a:p>
        </p:txBody>
      </p:sp>
      <p:sp>
        <p:nvSpPr>
          <p:cNvPr id="50179" name="Rectangle 3"/>
          <p:cNvSpPr>
            <a:spLocks noChangeArrowheads="1"/>
          </p:cNvSpPr>
          <p:nvPr/>
        </p:nvSpPr>
        <p:spPr bwMode="auto">
          <a:xfrm>
            <a:off x="457200" y="1143000"/>
            <a:ext cx="8382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de-DE" sz="2400"/>
              <a:t>Jagdopfer</a:t>
            </a:r>
          </a:p>
        </p:txBody>
      </p:sp>
      <p:pic>
        <p:nvPicPr>
          <p:cNvPr id="109572" name="Picture 4" descr="vogeljagd_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85825" y="1712913"/>
            <a:ext cx="7373938" cy="4822825"/>
          </a:xfrm>
          <a:prstGeom prst="rect">
            <a:avLst/>
          </a:prstGeom>
          <a:noFill/>
          <a:ln w="9525">
            <a:solidFill>
              <a:schemeClr val="tx1">
                <a:alpha val="50000"/>
              </a:schemeClr>
            </a:solidFill>
            <a:miter lim="800000"/>
            <a:headEnd/>
            <a:tailEnd/>
          </a:ln>
          <a:effectLst>
            <a:outerShdw blurRad="152400" dist="139699" dir="2700000" algn="ctr" rotWithShape="0">
              <a:srgbClr val="000000">
                <a:alpha val="28999"/>
              </a:srgbClr>
            </a:outerShdw>
          </a:effectLst>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de-DE">
                <a:latin typeface="Arial Black" charset="0"/>
                <a:ea typeface="ＭＳ Ｐゴシック" charset="0"/>
                <a:cs typeface="ＭＳ Ｐゴシック" charset="0"/>
              </a:rPr>
              <a:t>Bruthabitat</a:t>
            </a:r>
          </a:p>
        </p:txBody>
      </p:sp>
      <p:sp>
        <p:nvSpPr>
          <p:cNvPr id="52227" name="Rectangle 3"/>
          <p:cNvSpPr>
            <a:spLocks noGrp="1" noChangeArrowheads="1"/>
          </p:cNvSpPr>
          <p:nvPr>
            <p:ph type="body" idx="1"/>
          </p:nvPr>
        </p:nvSpPr>
        <p:spPr/>
        <p:txBody>
          <a:bodyPr/>
          <a:lstStyle/>
          <a:p>
            <a:pPr eaLnBrk="1" hangingPunct="1"/>
            <a:r>
              <a:rPr lang="de-DE">
                <a:latin typeface="Arial" charset="0"/>
                <a:ea typeface="ＭＳ Ｐゴシック" charset="0"/>
                <a:cs typeface="ＭＳ Ｐゴシック" charset="0"/>
              </a:rPr>
              <a:t>strukturreiche alte Wälder, </a:t>
            </a:r>
          </a:p>
          <a:p>
            <a:pPr eaLnBrk="1" hangingPunct="1"/>
            <a:r>
              <a:rPr lang="de-DE">
                <a:latin typeface="Arial" charset="0"/>
                <a:ea typeface="ＭＳ Ｐゴシック" charset="0"/>
                <a:cs typeface="ＭＳ Ｐゴシック" charset="0"/>
              </a:rPr>
              <a:t>bevorzugt Laub oder Mischwälder</a:t>
            </a:r>
          </a:p>
          <a:p>
            <a:pPr eaLnBrk="1" hangingPunct="1"/>
            <a:r>
              <a:rPr lang="de-DE">
                <a:latin typeface="Arial" charset="0"/>
                <a:ea typeface="ＭＳ Ｐゴシック" charset="0"/>
                <a:cs typeface="ＭＳ Ｐゴシック" charset="0"/>
              </a:rPr>
              <a:t>gewässernahe Wälder,</a:t>
            </a:r>
          </a:p>
          <a:p>
            <a:pPr eaLnBrk="1" hangingPunct="1"/>
            <a:r>
              <a:rPr lang="de-DE">
                <a:latin typeface="Arial" charset="0"/>
                <a:ea typeface="ＭＳ Ｐゴシック" charset="0"/>
                <a:cs typeface="ＭＳ Ｐゴシック" charset="0"/>
              </a:rPr>
              <a:t>vertikal gegliederte, unterholzreiche Wälder</a:t>
            </a:r>
          </a:p>
          <a:p>
            <a:pPr eaLnBrk="1" hangingPunct="1"/>
            <a:r>
              <a:rPr lang="de-DE">
                <a:latin typeface="Arial" charset="0"/>
                <a:ea typeface="ＭＳ Ｐゴシック" charset="0"/>
                <a:cs typeface="ＭＳ Ｐゴシック" charset="0"/>
              </a:rPr>
              <a:t>grosser Altholzanteil</a:t>
            </a:r>
          </a:p>
          <a:p>
            <a:pPr eaLnBrk="1" hangingPunct="1"/>
            <a:r>
              <a:rPr lang="de-DE">
                <a:latin typeface="Arial" charset="0"/>
                <a:ea typeface="ＭＳ Ｐゴシック" charset="0"/>
                <a:cs typeface="ＭＳ Ｐゴシック" charset="0"/>
              </a:rPr>
              <a:t>Gebiete mit vielen Grenzlinien</a:t>
            </a:r>
          </a:p>
          <a:p>
            <a:pPr eaLnBrk="1" hangingPunct="1"/>
            <a:r>
              <a:rPr lang="de-DE">
                <a:latin typeface="Arial" charset="0"/>
                <a:ea typeface="ＭＳ Ｐゴシック" charset="0"/>
                <a:cs typeface="ＭＳ Ｐゴシック" charset="0"/>
              </a:rPr>
              <a:t>seltener auch lockerer Baumbestand</a:t>
            </a:r>
          </a:p>
        </p:txBody>
      </p:sp>
      <p:sp>
        <p:nvSpPr>
          <p:cNvPr id="40965" name="AutoShape 5"/>
          <p:cNvSpPr>
            <a:spLocks noChangeArrowheads="1"/>
          </p:cNvSpPr>
          <p:nvPr/>
        </p:nvSpPr>
        <p:spPr bwMode="auto">
          <a:xfrm>
            <a:off x="1255713" y="5218113"/>
            <a:ext cx="1066800" cy="381000"/>
          </a:xfrm>
          <a:prstGeom prst="rightArrow">
            <a:avLst>
              <a:gd name="adj1" fmla="val 50000"/>
              <a:gd name="adj2" fmla="val 99167"/>
            </a:avLst>
          </a:prstGeom>
          <a:solidFill>
            <a:schemeClr val="tx1"/>
          </a:solidFill>
          <a:ln w="19050">
            <a:solidFill>
              <a:schemeClr val="tx1"/>
            </a:solidFill>
            <a:miter lim="800000"/>
            <a:headEnd/>
            <a:tailEnd/>
          </a:ln>
          <a:effectLst>
            <a:outerShdw blurRad="137160" dist="63500" dir="2700000" algn="ctr" rotWithShape="0">
              <a:srgbClr val="000000">
                <a:alpha val="70000"/>
              </a:srgbClr>
            </a:outerShdw>
          </a:effectLst>
        </p:spPr>
        <p:txBody>
          <a:bodyPr wrap="none" anchor="ctr"/>
          <a:lstStyle/>
          <a:p>
            <a:pPr>
              <a:defRPr/>
            </a:pPr>
            <a:endParaRPr lang="de-CH">
              <a:ea typeface="ＭＳ Ｐゴシック" charset="-128"/>
              <a:cs typeface="ＭＳ Ｐゴシック" charset="-128"/>
            </a:endParaRPr>
          </a:p>
        </p:txBody>
      </p:sp>
      <p:sp>
        <p:nvSpPr>
          <p:cNvPr id="40966" name="Text Box 6"/>
          <p:cNvSpPr txBox="1">
            <a:spLocks noChangeArrowheads="1"/>
          </p:cNvSpPr>
          <p:nvPr/>
        </p:nvSpPr>
        <p:spPr bwMode="auto">
          <a:xfrm>
            <a:off x="2625725" y="5181600"/>
            <a:ext cx="5257800" cy="822325"/>
          </a:xfrm>
          <a:prstGeom prst="rect">
            <a:avLst/>
          </a:prstGeom>
          <a:noFill/>
          <a:ln w="9525">
            <a:noFill/>
            <a:miter lim="800000"/>
            <a:headEnd/>
            <a:tailEnd/>
          </a:ln>
          <a:effectLst>
            <a:outerShdw blurRad="139700" dist="63500" dir="2700000" algn="ctr" rotWithShape="0">
              <a:srgbClr val="000000">
                <a:alpha val="64999"/>
              </a:srgbClr>
            </a:outerShdw>
          </a:effectLst>
        </p:spPr>
        <p:txBody>
          <a:bodyPr>
            <a:spAutoFit/>
          </a:bodyPr>
          <a:lstStyle/>
          <a:p>
            <a:pPr>
              <a:spcBef>
                <a:spcPct val="50000"/>
              </a:spcBef>
              <a:defRPr/>
            </a:pPr>
            <a:r>
              <a:rPr lang="de-DE" sz="2400" b="1" dirty="0">
                <a:ea typeface="ＭＳ Ｐゴシック" charset="-128"/>
                <a:cs typeface="ＭＳ Ｐゴシック" charset="-128"/>
              </a:rPr>
              <a:t>naturnahe,</a:t>
            </a:r>
            <a:r>
              <a:rPr lang="de-DE" sz="2400" b="1" dirty="0">
                <a:ea typeface="ＭＳ Ｐゴシック" charset="-128"/>
                <a:cs typeface="ＭＳ Ｐゴシック" charset="-128"/>
              </a:rPr>
              <a:t> insektenreiche Waldgebiete</a:t>
            </a:r>
            <a:endParaRPr lang="de-DE" sz="2400" b="1" dirty="0">
              <a:ea typeface="ＭＳ Ｐゴシック" charset="-128"/>
              <a:cs typeface="ＭＳ Ｐゴシック" charset="-128"/>
            </a:endParaRP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de-DE">
                <a:latin typeface="Arial Black" charset="0"/>
                <a:ea typeface="ＭＳ Ｐゴシック" charset="0"/>
                <a:cs typeface="ＭＳ Ｐゴシック" charset="0"/>
              </a:rPr>
              <a:t>Übersicht</a:t>
            </a:r>
          </a:p>
        </p:txBody>
      </p:sp>
      <p:sp>
        <p:nvSpPr>
          <p:cNvPr id="17411" name="Rectangle 3"/>
          <p:cNvSpPr>
            <a:spLocks noGrp="1" noChangeArrowheads="1"/>
          </p:cNvSpPr>
          <p:nvPr>
            <p:ph type="body" idx="1"/>
          </p:nvPr>
        </p:nvSpPr>
        <p:spPr>
          <a:xfrm>
            <a:off x="457200" y="1143000"/>
            <a:ext cx="7239000" cy="5181600"/>
          </a:xfrm>
        </p:spPr>
        <p:txBody>
          <a:bodyPr/>
          <a:lstStyle/>
          <a:p>
            <a:pPr eaLnBrk="1" hangingPunct="1"/>
            <a:r>
              <a:rPr lang="de-DE">
                <a:latin typeface="Arial" charset="0"/>
                <a:ea typeface="ＭＳ Ｐゴシック" charset="0"/>
                <a:cs typeface="ＭＳ Ｐゴシック" charset="0"/>
              </a:rPr>
              <a:t>Systematik</a:t>
            </a:r>
          </a:p>
          <a:p>
            <a:pPr eaLnBrk="1" hangingPunct="1"/>
            <a:r>
              <a:rPr lang="de-DE">
                <a:latin typeface="Arial" charset="0"/>
                <a:ea typeface="ＭＳ Ｐゴシック" charset="0"/>
                <a:cs typeface="ＭＳ Ｐゴシック" charset="0"/>
              </a:rPr>
              <a:t>Bezeichnungen</a:t>
            </a:r>
          </a:p>
          <a:p>
            <a:pPr eaLnBrk="1" hangingPunct="1"/>
            <a:r>
              <a:rPr lang="de-DE">
                <a:latin typeface="Arial" charset="0"/>
                <a:ea typeface="ＭＳ Ｐゴシック" charset="0"/>
                <a:cs typeface="ＭＳ Ｐゴシック" charset="0"/>
              </a:rPr>
              <a:t>Kennzeichen</a:t>
            </a:r>
          </a:p>
          <a:p>
            <a:pPr eaLnBrk="1" hangingPunct="1"/>
            <a:r>
              <a:rPr lang="de-DE">
                <a:latin typeface="Arial" charset="0"/>
                <a:ea typeface="ＭＳ Ｐゴシック" charset="0"/>
                <a:cs typeface="ＭＳ Ｐゴシック" charset="0"/>
              </a:rPr>
              <a:t>Gesang</a:t>
            </a:r>
          </a:p>
          <a:p>
            <a:pPr eaLnBrk="1" hangingPunct="1"/>
            <a:r>
              <a:rPr lang="de-DE">
                <a:latin typeface="Arial" charset="0"/>
                <a:ea typeface="ＭＳ Ｐゴシック" charset="0"/>
                <a:cs typeface="ＭＳ Ｐゴシック" charset="0"/>
              </a:rPr>
              <a:t>Verbreitung und Bestand</a:t>
            </a:r>
          </a:p>
          <a:p>
            <a:pPr eaLnBrk="1" hangingPunct="1"/>
            <a:r>
              <a:rPr lang="de-DE">
                <a:latin typeface="Arial" charset="0"/>
                <a:ea typeface="ＭＳ Ｐゴシック" charset="0"/>
                <a:cs typeface="ＭＳ Ｐゴシック" charset="0"/>
              </a:rPr>
              <a:t>Zugverhalten</a:t>
            </a:r>
          </a:p>
          <a:p>
            <a:pPr eaLnBrk="1" hangingPunct="1"/>
            <a:r>
              <a:rPr lang="de-DE">
                <a:latin typeface="Arial" charset="0"/>
                <a:ea typeface="ＭＳ Ｐゴシック" charset="0"/>
                <a:cs typeface="ＭＳ Ｐゴシック" charset="0"/>
              </a:rPr>
              <a:t>Habitate</a:t>
            </a:r>
          </a:p>
          <a:p>
            <a:pPr eaLnBrk="1" hangingPunct="1"/>
            <a:r>
              <a:rPr lang="de-DE">
                <a:latin typeface="Arial" charset="0"/>
                <a:ea typeface="ＭＳ Ｐゴシック" charset="0"/>
                <a:cs typeface="ＭＳ Ｐゴシック" charset="0"/>
              </a:rPr>
              <a:t>Nahrung</a:t>
            </a:r>
          </a:p>
          <a:p>
            <a:pPr eaLnBrk="1" hangingPunct="1"/>
            <a:r>
              <a:rPr lang="de-DE">
                <a:latin typeface="Arial" charset="0"/>
                <a:ea typeface="ＭＳ Ｐゴシック" charset="0"/>
                <a:cs typeface="ＭＳ Ｐゴシック" charset="0"/>
              </a:rPr>
              <a:t>Fortpflanzung</a:t>
            </a:r>
          </a:p>
          <a:p>
            <a:pPr eaLnBrk="1" hangingPunct="1"/>
            <a:r>
              <a:rPr lang="de-DE">
                <a:latin typeface="Arial" charset="0"/>
                <a:ea typeface="ＭＳ Ｐゴシック" charset="0"/>
                <a:cs typeface="ＭＳ Ｐゴシック" charset="0"/>
              </a:rPr>
              <a:t>Gefährdung</a:t>
            </a:r>
          </a:p>
          <a:p>
            <a:pPr eaLnBrk="1" hangingPunct="1"/>
            <a:r>
              <a:rPr lang="de-DE">
                <a:latin typeface="Arial" charset="0"/>
                <a:ea typeface="ＭＳ Ｐゴシック" charset="0"/>
                <a:cs typeface="ＭＳ Ｐゴシック" charset="0"/>
              </a:rPr>
              <a:t>Schutzmassnahmen</a:t>
            </a:r>
          </a:p>
        </p:txBody>
      </p:sp>
      <p:pic>
        <p:nvPicPr>
          <p:cNvPr id="17412" name="Picture 5" descr="pirol_feder_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1901578">
            <a:off x="4876800" y="914400"/>
            <a:ext cx="3463925" cy="615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de-DE">
                <a:latin typeface="Arial Black" charset="0"/>
                <a:ea typeface="ＭＳ Ｐゴシック" charset="0"/>
                <a:cs typeface="ＭＳ Ｐゴシック" charset="0"/>
              </a:rPr>
              <a:t>Bruthabitat</a:t>
            </a:r>
          </a:p>
        </p:txBody>
      </p:sp>
      <p:sp>
        <p:nvSpPr>
          <p:cNvPr id="54275" name="Rectangle 5"/>
          <p:cNvSpPr>
            <a:spLocks noGrp="1" noChangeArrowheads="1"/>
          </p:cNvSpPr>
          <p:nvPr>
            <p:ph type="body" idx="1"/>
          </p:nvPr>
        </p:nvSpPr>
        <p:spPr>
          <a:noFill/>
        </p:spPr>
        <p:txBody>
          <a:bodyPr/>
          <a:lstStyle/>
          <a:p>
            <a:pPr marL="0" indent="12700" eaLnBrk="1" hangingPunct="1">
              <a:buFontTx/>
              <a:buNone/>
            </a:pPr>
            <a:endParaRPr lang="de-CH" b="1">
              <a:latin typeface="Arial" charset="0"/>
              <a:ea typeface="ＭＳ Ｐゴシック" charset="0"/>
              <a:cs typeface="ＭＳ Ｐゴシック" charset="0"/>
            </a:endParaRPr>
          </a:p>
        </p:txBody>
      </p:sp>
      <p:pic>
        <p:nvPicPr>
          <p:cNvPr id="54276" name="Bild 4" descr="DSC06517.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914400"/>
            <a:ext cx="9144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r>
              <a:rPr lang="de-DE">
                <a:latin typeface="Arial Black" charset="0"/>
                <a:ea typeface="ＭＳ Ｐゴシック" charset="0"/>
                <a:cs typeface="ＭＳ Ｐゴシック" charset="0"/>
              </a:rPr>
              <a:t>Bruthabitat</a:t>
            </a:r>
          </a:p>
        </p:txBody>
      </p:sp>
      <p:sp>
        <p:nvSpPr>
          <p:cNvPr id="56323" name="Rectangle 3"/>
          <p:cNvSpPr>
            <a:spLocks noGrp="1" noChangeArrowheads="1"/>
          </p:cNvSpPr>
          <p:nvPr>
            <p:ph type="body" idx="1"/>
          </p:nvPr>
        </p:nvSpPr>
        <p:spPr>
          <a:xfrm>
            <a:off x="457200" y="1143000"/>
            <a:ext cx="8534400" cy="1066800"/>
          </a:xfrm>
        </p:spPr>
        <p:txBody>
          <a:bodyPr/>
          <a:lstStyle/>
          <a:p>
            <a:pPr eaLnBrk="1" hangingPunct="1">
              <a:buFontTx/>
              <a:buNone/>
            </a:pPr>
            <a:r>
              <a:rPr lang="de-DE" b="1">
                <a:latin typeface="Arial" charset="0"/>
                <a:ea typeface="ＭＳ Ｐゴシック" charset="0"/>
                <a:cs typeface="ＭＳ Ｐゴシック" charset="0"/>
              </a:rPr>
              <a:t>Unterholzreicher Wald</a:t>
            </a:r>
            <a:r>
              <a:rPr lang="de-DE">
                <a:latin typeface="Arial" charset="0"/>
                <a:ea typeface="ＭＳ Ｐゴシック" charset="0"/>
                <a:cs typeface="ＭＳ Ｐゴシック" charset="0"/>
              </a:rPr>
              <a:t>	    </a:t>
            </a:r>
            <a:r>
              <a:rPr lang="de-DE" b="1">
                <a:latin typeface="Arial" charset="0"/>
                <a:ea typeface="ＭＳ Ｐゴシック" charset="0"/>
                <a:cs typeface="ＭＳ Ｐゴシック" charset="0"/>
              </a:rPr>
              <a:t>Lebensraum Kronendach</a:t>
            </a:r>
          </a:p>
        </p:txBody>
      </p:sp>
      <p:pic>
        <p:nvPicPr>
          <p:cNvPr id="53252" name="Picture 4" descr="DSC01743"/>
          <p:cNvPicPr>
            <a:picLocks noChangeAspect="1" noChangeArrowheads="1"/>
          </p:cNvPicPr>
          <p:nvPr/>
        </p:nvPicPr>
        <p:blipFill>
          <a:blip r:embed="rId3" cstate="print">
            <a:extLst>
              <a:ext uri="{28A0092B-C50C-407E-A947-70E740481C1C}">
                <a14:useLocalDpi xmlns:a14="http://schemas.microsoft.com/office/drawing/2010/main"/>
              </a:ext>
            </a:extLst>
          </a:blip>
          <a:srcRect t="-137"/>
          <a:stretch>
            <a:fillRect/>
          </a:stretch>
        </p:blipFill>
        <p:spPr bwMode="auto">
          <a:xfrm rot="-5400000">
            <a:off x="-153194" y="2362994"/>
            <a:ext cx="4554538" cy="3486150"/>
          </a:xfrm>
          <a:prstGeom prst="rect">
            <a:avLst/>
          </a:prstGeom>
          <a:noFill/>
          <a:ln w="9525">
            <a:solidFill>
              <a:srgbClr val="000000"/>
            </a:solidFill>
            <a:miter lim="800000"/>
            <a:headEnd/>
            <a:tailEnd/>
          </a:ln>
          <a:effectLst>
            <a:outerShdw blurRad="279400" dist="190499" dir="2700000" algn="ctr" rotWithShape="0">
              <a:srgbClr val="000000">
                <a:alpha val="50000"/>
              </a:srgbClr>
            </a:outerShdw>
          </a:effectLst>
          <a:extLst>
            <a:ext uri="{909E8E84-426E-40dd-AFC4-6F175D3DCCD1}">
              <a14:hiddenFill xmlns:a14="http://schemas.microsoft.com/office/drawing/2010/main">
                <a:solidFill>
                  <a:srgbClr val="FFFFFF"/>
                </a:solidFill>
              </a14:hiddenFill>
            </a:ext>
          </a:extLst>
        </p:spPr>
      </p:pic>
      <p:pic>
        <p:nvPicPr>
          <p:cNvPr id="53253" name="Picture 5" descr="DSC05180"/>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191000" y="2133600"/>
            <a:ext cx="4648200" cy="3486150"/>
          </a:xfrm>
          <a:prstGeom prst="rect">
            <a:avLst/>
          </a:prstGeom>
          <a:noFill/>
          <a:ln w="9525">
            <a:solidFill>
              <a:srgbClr val="000000"/>
            </a:solidFill>
            <a:miter lim="800000"/>
            <a:headEnd/>
            <a:tailEnd/>
          </a:ln>
          <a:effectLst>
            <a:outerShdw blurRad="274320" dist="190499" dir="2700000" algn="ctr" rotWithShape="0">
              <a:srgbClr val="000000">
                <a:alpha val="50000"/>
              </a:srgbClr>
            </a:outerShdw>
          </a:effectLst>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de-DE">
                <a:latin typeface="Arial Black" charset="0"/>
                <a:ea typeface="ＭＳ Ｐゴシック" charset="0"/>
                <a:cs typeface="ＭＳ Ｐゴシック" charset="0"/>
              </a:rPr>
              <a:t>Bruthabitat</a:t>
            </a:r>
          </a:p>
        </p:txBody>
      </p:sp>
      <p:sp>
        <p:nvSpPr>
          <p:cNvPr id="58371" name="Rectangle 9"/>
          <p:cNvSpPr>
            <a:spLocks noGrp="1" noChangeArrowheads="1"/>
          </p:cNvSpPr>
          <p:nvPr>
            <p:ph type="body" idx="1"/>
          </p:nvPr>
        </p:nvSpPr>
        <p:spPr>
          <a:noFill/>
        </p:spPr>
        <p:txBody>
          <a:bodyPr/>
          <a:lstStyle/>
          <a:p>
            <a:pPr eaLnBrk="1" hangingPunct="1">
              <a:buFontTx/>
              <a:buNone/>
            </a:pPr>
            <a:r>
              <a:rPr lang="de-DE" b="1">
                <a:latin typeface="Arial" charset="0"/>
                <a:ea typeface="ＭＳ Ｐゴシック" charset="0"/>
                <a:cs typeface="ＭＳ Ｐゴシック" charset="0"/>
              </a:rPr>
              <a:t>Auenwald</a:t>
            </a:r>
          </a:p>
        </p:txBody>
      </p:sp>
      <p:pic>
        <p:nvPicPr>
          <p:cNvPr id="49162" name="Picture 10" descr="DSC03126"/>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257300" y="1657350"/>
            <a:ext cx="6629400" cy="4972050"/>
          </a:xfrm>
          <a:prstGeom prst="rect">
            <a:avLst/>
          </a:prstGeom>
          <a:noFill/>
          <a:ln w="9525">
            <a:solidFill>
              <a:srgbClr val="000000"/>
            </a:solidFill>
            <a:miter lim="800000"/>
            <a:headEnd/>
            <a:tailEnd/>
          </a:ln>
          <a:effectLst>
            <a:outerShdw blurRad="279400" dist="190499" dir="2700000" algn="ctr" rotWithShape="0">
              <a:srgbClr val="000000">
                <a:alpha val="50000"/>
              </a:srgbClr>
            </a:outerShdw>
          </a:effectLst>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de-DE">
                <a:latin typeface="Arial Black" charset="0"/>
                <a:ea typeface="ＭＳ Ｐゴシック" charset="0"/>
                <a:cs typeface="ＭＳ Ｐゴシック" charset="0"/>
              </a:rPr>
              <a:t>Bruthabitat</a:t>
            </a:r>
          </a:p>
        </p:txBody>
      </p:sp>
      <p:sp>
        <p:nvSpPr>
          <p:cNvPr id="60419" name="Rectangle 3"/>
          <p:cNvSpPr>
            <a:spLocks noGrp="1" noChangeArrowheads="1"/>
          </p:cNvSpPr>
          <p:nvPr>
            <p:ph type="body" idx="1"/>
          </p:nvPr>
        </p:nvSpPr>
        <p:spPr/>
        <p:txBody>
          <a:bodyPr/>
          <a:lstStyle/>
          <a:p>
            <a:pPr eaLnBrk="1" hangingPunct="1">
              <a:buFontTx/>
              <a:buNone/>
            </a:pPr>
            <a:r>
              <a:rPr lang="de-DE" b="1">
                <a:latin typeface="Arial" charset="0"/>
                <a:ea typeface="ＭＳ Ｐゴシック" charset="0"/>
                <a:cs typeface="ＭＳ Ｐゴシック" charset="0"/>
              </a:rPr>
              <a:t>breite, vielseitige Biotopgrenzen</a:t>
            </a:r>
            <a:endParaRPr lang="de-DE">
              <a:latin typeface="Arial" charset="0"/>
              <a:ea typeface="ＭＳ Ｐゴシック" charset="0"/>
              <a:cs typeface="ＭＳ Ｐゴシック" charset="0"/>
            </a:endParaRPr>
          </a:p>
        </p:txBody>
      </p:sp>
      <p:pic>
        <p:nvPicPr>
          <p:cNvPr id="60420" name="Picture 4" descr="DSC0103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648200" y="3352800"/>
            <a:ext cx="4343400" cy="3257550"/>
          </a:xfrm>
          <a:prstGeom prst="rect">
            <a:avLst/>
          </a:prstGeom>
          <a:noFill/>
          <a:ln w="9525">
            <a:solidFill>
              <a:srgbClr val="000000"/>
            </a:solidFill>
            <a:miter lim="800000"/>
            <a:headEnd/>
            <a:tailEnd/>
          </a:ln>
          <a:effectLst>
            <a:outerShdw blurRad="279400" dist="190499" dir="2700000" algn="ctr" rotWithShape="0">
              <a:srgbClr val="000000">
                <a:alpha val="50000"/>
              </a:srgbClr>
            </a:outerShdw>
          </a:effectLst>
        </p:spPr>
      </p:pic>
      <p:pic>
        <p:nvPicPr>
          <p:cNvPr id="60422" name="Picture 6" descr="DSC05869"/>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52400" y="1752600"/>
            <a:ext cx="4419600" cy="3314700"/>
          </a:xfrm>
          <a:prstGeom prst="rect">
            <a:avLst/>
          </a:prstGeom>
          <a:noFill/>
          <a:ln w="9525">
            <a:solidFill>
              <a:srgbClr val="000000"/>
            </a:solidFill>
            <a:miter lim="800000"/>
            <a:headEnd/>
            <a:tailEnd/>
          </a:ln>
          <a:effectLst>
            <a:outerShdw blurRad="279400" dist="190499" dir="2700000" algn="ctr" rotWithShape="0">
              <a:srgbClr val="000000">
                <a:alpha val="50000"/>
              </a:srgbClr>
            </a:outerShdw>
          </a:effectLst>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6" descr="map_africa_goldenoriole_wihab_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3400" y="1116013"/>
            <a:ext cx="6149975" cy="574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Rectangle 2"/>
          <p:cNvSpPr>
            <a:spLocks noGrp="1" noChangeArrowheads="1"/>
          </p:cNvSpPr>
          <p:nvPr>
            <p:ph type="title"/>
          </p:nvPr>
        </p:nvSpPr>
        <p:spPr/>
        <p:txBody>
          <a:bodyPr/>
          <a:lstStyle/>
          <a:p>
            <a:pPr eaLnBrk="1" hangingPunct="1"/>
            <a:r>
              <a:rPr lang="de-DE">
                <a:latin typeface="Arial Black" charset="0"/>
                <a:ea typeface="ＭＳ Ｐゴシック" charset="0"/>
                <a:cs typeface="ＭＳ Ｐゴシック" charset="0"/>
              </a:rPr>
              <a:t>Winterquartier</a:t>
            </a:r>
          </a:p>
        </p:txBody>
      </p:sp>
      <p:sp>
        <p:nvSpPr>
          <p:cNvPr id="55302" name="Line 6"/>
          <p:cNvSpPr>
            <a:spLocks noChangeShapeType="1"/>
          </p:cNvSpPr>
          <p:nvPr/>
        </p:nvSpPr>
        <p:spPr bwMode="auto">
          <a:xfrm flipV="1">
            <a:off x="3429000" y="3581400"/>
            <a:ext cx="990600" cy="1295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55303" name="Line 7"/>
          <p:cNvSpPr>
            <a:spLocks noChangeShapeType="1"/>
          </p:cNvSpPr>
          <p:nvPr/>
        </p:nvSpPr>
        <p:spPr bwMode="auto">
          <a:xfrm flipV="1">
            <a:off x="3429000" y="3962400"/>
            <a:ext cx="990600" cy="914400"/>
          </a:xfrm>
          <a:prstGeom prst="line">
            <a:avLst/>
          </a:prstGeom>
          <a:noFill/>
          <a:ln w="12700">
            <a:solidFill>
              <a:schemeClr val="tx1">
                <a:alpha val="0"/>
              </a:schemeClr>
            </a:solidFill>
            <a:round/>
            <a:headEnd/>
            <a:tailEnd/>
          </a:ln>
          <a:effectLst>
            <a:outerShdw blurRad="63500" algn="ctr" rotWithShape="0">
              <a:schemeClr val="tx1">
                <a:alpha val="85001"/>
              </a:schemeClr>
            </a:outerShdw>
          </a:effectLst>
        </p:spPr>
        <p:txBody>
          <a:bodyPr wrap="none" anchor="ctr"/>
          <a:lstStyle/>
          <a:p>
            <a:pPr>
              <a:defRPr/>
            </a:pPr>
            <a:endParaRPr lang="de-CH">
              <a:ea typeface="ＭＳ Ｐゴシック" charset="-128"/>
              <a:cs typeface="ＭＳ Ｐゴシック" charset="-128"/>
            </a:endParaRPr>
          </a:p>
        </p:txBody>
      </p:sp>
      <p:pic>
        <p:nvPicPr>
          <p:cNvPr id="55308" name="Picture 12" descr="Cathedral_mopane_forest_-_South_Luangwa_Valley_HansHillewaert"/>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419600" y="1219200"/>
            <a:ext cx="4572000" cy="3427413"/>
          </a:xfrm>
          <a:prstGeom prst="rect">
            <a:avLst/>
          </a:prstGeom>
          <a:noFill/>
          <a:ln w="9525">
            <a:solidFill>
              <a:srgbClr val="000000"/>
            </a:solidFill>
            <a:miter lim="800000"/>
            <a:headEnd/>
            <a:tailEnd/>
          </a:ln>
          <a:effectLst>
            <a:outerShdw blurRad="274320" dist="190499" dir="2700000" algn="ctr" rotWithShape="0">
              <a:srgbClr val="000000">
                <a:alpha val="60001"/>
              </a:srgbClr>
            </a:outerShdw>
          </a:effectLst>
        </p:spPr>
      </p:pic>
      <p:sp>
        <p:nvSpPr>
          <p:cNvPr id="55309" name="Text Box 13"/>
          <p:cNvSpPr txBox="1">
            <a:spLocks noChangeArrowheads="1"/>
          </p:cNvSpPr>
          <p:nvPr/>
        </p:nvSpPr>
        <p:spPr bwMode="auto">
          <a:xfrm>
            <a:off x="7970838" y="4624388"/>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pPr>
              <a:spcBef>
                <a:spcPct val="50000"/>
              </a:spcBef>
            </a:pPr>
            <a:r>
              <a:rPr lang="de-DE" sz="900">
                <a:sym typeface="Symbol" charset="0"/>
              </a:rPr>
              <a:t> Hans Hillewaert</a:t>
            </a:r>
            <a:endParaRPr lang="de-DE"/>
          </a:p>
        </p:txBody>
      </p:sp>
      <p:pic>
        <p:nvPicPr>
          <p:cNvPr id="55310" name="Picture 14" descr="Suedafrika_Krüge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886200" y="3200400"/>
            <a:ext cx="5113338" cy="3425825"/>
          </a:xfrm>
          <a:prstGeom prst="rect">
            <a:avLst/>
          </a:prstGeom>
          <a:noFill/>
          <a:ln w="9525">
            <a:solidFill>
              <a:srgbClr val="000000"/>
            </a:solidFill>
            <a:miter lim="800000"/>
            <a:headEnd/>
            <a:tailEnd/>
          </a:ln>
          <a:effectLst>
            <a:outerShdw blurRad="279400" dist="190499" dir="2700000" algn="ctr" rotWithShape="0">
              <a:srgbClr val="000000">
                <a:alpha val="60001"/>
              </a:srgbClr>
            </a:outerShdw>
          </a:effectLst>
        </p:spPr>
      </p:pic>
      <p:sp>
        <p:nvSpPr>
          <p:cNvPr id="55311" name="Line 15"/>
          <p:cNvSpPr>
            <a:spLocks noChangeShapeType="1"/>
          </p:cNvSpPr>
          <p:nvPr/>
        </p:nvSpPr>
        <p:spPr bwMode="auto">
          <a:xfrm flipV="1">
            <a:off x="3352800" y="4876800"/>
            <a:ext cx="533400" cy="609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55312" name="Line 16"/>
          <p:cNvSpPr>
            <a:spLocks noChangeShapeType="1"/>
          </p:cNvSpPr>
          <p:nvPr/>
        </p:nvSpPr>
        <p:spPr bwMode="auto">
          <a:xfrm flipV="1">
            <a:off x="3352800" y="5181600"/>
            <a:ext cx="533400" cy="304800"/>
          </a:xfrm>
          <a:prstGeom prst="line">
            <a:avLst/>
          </a:prstGeom>
          <a:noFill/>
          <a:ln w="12700">
            <a:solidFill>
              <a:schemeClr val="tx1">
                <a:alpha val="0"/>
              </a:schemeClr>
            </a:solidFill>
            <a:round/>
            <a:headEnd/>
            <a:tailEnd/>
          </a:ln>
          <a:effectLst>
            <a:outerShdw blurRad="63500" algn="ctr" rotWithShape="0">
              <a:schemeClr val="tx1">
                <a:alpha val="85001"/>
              </a:schemeClr>
            </a:outerShdw>
          </a:effectLst>
        </p:spPr>
        <p:txBody>
          <a:bodyPr wrap="none" anchor="ctr"/>
          <a:lstStyle/>
          <a:p>
            <a:pPr>
              <a:defRPr/>
            </a:pPr>
            <a:endParaRPr lang="de-CH">
              <a:ea typeface="ＭＳ Ｐゴシック" charset="-128"/>
              <a:cs typeface="ＭＳ Ｐゴシック" charset="-128"/>
            </a:endParaRPr>
          </a:p>
        </p:txBody>
      </p:sp>
      <p:sp>
        <p:nvSpPr>
          <p:cNvPr id="55319" name="Line 23"/>
          <p:cNvSpPr>
            <a:spLocks noChangeShapeType="1"/>
          </p:cNvSpPr>
          <p:nvPr/>
        </p:nvSpPr>
        <p:spPr bwMode="auto">
          <a:xfrm flipV="1">
            <a:off x="1981200" y="3276600"/>
            <a:ext cx="190500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55320" name="Line 24"/>
          <p:cNvSpPr>
            <a:spLocks noChangeShapeType="1"/>
          </p:cNvSpPr>
          <p:nvPr/>
        </p:nvSpPr>
        <p:spPr bwMode="auto">
          <a:xfrm>
            <a:off x="1981200" y="3505200"/>
            <a:ext cx="1905000" cy="76200"/>
          </a:xfrm>
          <a:prstGeom prst="line">
            <a:avLst/>
          </a:prstGeom>
          <a:noFill/>
          <a:ln w="12700">
            <a:solidFill>
              <a:schemeClr val="tx1">
                <a:alpha val="0"/>
              </a:schemeClr>
            </a:solidFill>
            <a:round/>
            <a:headEnd/>
            <a:tailEnd/>
          </a:ln>
          <a:effectLst>
            <a:outerShdw blurRad="63500" algn="ctr" rotWithShape="0">
              <a:schemeClr val="tx1">
                <a:alpha val="85001"/>
              </a:schemeClr>
            </a:outerShdw>
          </a:effectLst>
        </p:spPr>
        <p:txBody>
          <a:bodyPr wrap="none" anchor="ctr"/>
          <a:lstStyle/>
          <a:p>
            <a:pPr>
              <a:defRPr/>
            </a:pPr>
            <a:endParaRPr lang="de-CH">
              <a:ea typeface="ＭＳ Ｐゴシック" charset="-128"/>
              <a:cs typeface="ＭＳ Ｐゴシック" charset="-128"/>
            </a:endParaRPr>
          </a:p>
        </p:txBody>
      </p:sp>
      <p:pic>
        <p:nvPicPr>
          <p:cNvPr id="55321" name="Picture 25" descr="DSC02368"/>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886200" y="1524000"/>
            <a:ext cx="4614863" cy="3460750"/>
          </a:xfrm>
          <a:prstGeom prst="rect">
            <a:avLst/>
          </a:prstGeom>
          <a:noFill/>
          <a:ln w="9525">
            <a:solidFill>
              <a:srgbClr val="000000"/>
            </a:solidFill>
            <a:miter lim="800000"/>
            <a:headEnd/>
            <a:tailEnd/>
          </a:ln>
          <a:effectLst>
            <a:outerShdw blurRad="279400" dist="190499" dir="2700000" algn="ctr" rotWithShape="0">
              <a:srgbClr val="000000">
                <a:alpha val="60001"/>
              </a:srgbClr>
            </a:outerShdw>
          </a:effec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5319"/>
                                        </p:tgtEl>
                                        <p:attrNameLst>
                                          <p:attrName>style.visibility</p:attrName>
                                        </p:attrNameLst>
                                      </p:cBhvr>
                                      <p:to>
                                        <p:strVal val="visible"/>
                                      </p:to>
                                    </p:set>
                                    <p:animEffect transition="in" filter="wipe(left)">
                                      <p:cBhvr>
                                        <p:cTn id="7" dur="500"/>
                                        <p:tgtEl>
                                          <p:spTgt spid="55319"/>
                                        </p:tgtEl>
                                      </p:cBhvr>
                                    </p:animEffect>
                                  </p:childTnLst>
                                </p:cTn>
                              </p:par>
                              <p:par>
                                <p:cTn id="8" presetID="22" presetClass="entr" presetSubtype="8" fill="hold" nodeType="withEffect">
                                  <p:stCondLst>
                                    <p:cond delay="0"/>
                                  </p:stCondLst>
                                  <p:childTnLst>
                                    <p:set>
                                      <p:cBhvr>
                                        <p:cTn id="9" dur="1" fill="hold">
                                          <p:stCondLst>
                                            <p:cond delay="0"/>
                                          </p:stCondLst>
                                        </p:cTn>
                                        <p:tgtEl>
                                          <p:spTgt spid="55320"/>
                                        </p:tgtEl>
                                        <p:attrNameLst>
                                          <p:attrName>style.visibility</p:attrName>
                                        </p:attrNameLst>
                                      </p:cBhvr>
                                      <p:to>
                                        <p:strVal val="visible"/>
                                      </p:to>
                                    </p:set>
                                    <p:animEffect transition="in" filter="wipe(left)">
                                      <p:cBhvr>
                                        <p:cTn id="10" dur="500"/>
                                        <p:tgtEl>
                                          <p:spTgt spid="55320"/>
                                        </p:tgtEl>
                                      </p:cBhvr>
                                    </p:animEffect>
                                  </p:childTnLst>
                                </p:cTn>
                              </p:par>
                            </p:childTnLst>
                          </p:cTn>
                        </p:par>
                        <p:par>
                          <p:cTn id="11" fill="hold" nodeType="afterGroup">
                            <p:stCondLst>
                              <p:cond delay="500"/>
                            </p:stCondLst>
                            <p:childTnLst>
                              <p:par>
                                <p:cTn id="12" presetID="1" presetClass="entr" presetSubtype="0" fill="hold" nodeType="afterEffect">
                                  <p:stCondLst>
                                    <p:cond delay="0"/>
                                  </p:stCondLst>
                                  <p:childTnLst>
                                    <p:set>
                                      <p:cBhvr>
                                        <p:cTn id="13" dur="1" fill="hold">
                                          <p:stCondLst>
                                            <p:cond delay="0"/>
                                          </p:stCondLst>
                                        </p:cTn>
                                        <p:tgtEl>
                                          <p:spTgt spid="55321"/>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xit" presetSubtype="0" fill="hold" grpId="1" nodeType="clickEffect">
                                  <p:stCondLst>
                                    <p:cond delay="0"/>
                                  </p:stCondLst>
                                  <p:childTnLst>
                                    <p:animEffect transition="out" filter="fade">
                                      <p:cBhvr>
                                        <p:cTn id="17" dur="500"/>
                                        <p:tgtEl>
                                          <p:spTgt spid="55319"/>
                                        </p:tgtEl>
                                      </p:cBhvr>
                                    </p:animEffect>
                                    <p:set>
                                      <p:cBhvr>
                                        <p:cTn id="18" dur="1" fill="hold">
                                          <p:stCondLst>
                                            <p:cond delay="499"/>
                                          </p:stCondLst>
                                        </p:cTn>
                                        <p:tgtEl>
                                          <p:spTgt spid="55319"/>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55320"/>
                                        </p:tgtEl>
                                      </p:cBhvr>
                                    </p:animEffect>
                                    <p:set>
                                      <p:cBhvr>
                                        <p:cTn id="21" dur="1" fill="hold">
                                          <p:stCondLst>
                                            <p:cond delay="499"/>
                                          </p:stCondLst>
                                        </p:cTn>
                                        <p:tgtEl>
                                          <p:spTgt spid="55320"/>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55321"/>
                                        </p:tgtEl>
                                      </p:cBhvr>
                                    </p:animEffect>
                                    <p:set>
                                      <p:cBhvr>
                                        <p:cTn id="24" dur="1" fill="hold">
                                          <p:stCondLst>
                                            <p:cond delay="499"/>
                                          </p:stCondLst>
                                        </p:cTn>
                                        <p:tgtEl>
                                          <p:spTgt spid="55321"/>
                                        </p:tgtEl>
                                        <p:attrNameLst>
                                          <p:attrName>style.visibility</p:attrName>
                                        </p:attrNameLst>
                                      </p:cBhvr>
                                      <p:to>
                                        <p:strVal val="hidden"/>
                                      </p:to>
                                    </p:set>
                                  </p:childTnLst>
                                </p:cTn>
                              </p:par>
                              <p:par>
                                <p:cTn id="25" presetID="22" presetClass="entr" presetSubtype="4" fill="hold" grpId="0" nodeType="withEffect">
                                  <p:stCondLst>
                                    <p:cond delay="0"/>
                                  </p:stCondLst>
                                  <p:childTnLst>
                                    <p:set>
                                      <p:cBhvr>
                                        <p:cTn id="26" dur="1" fill="hold">
                                          <p:stCondLst>
                                            <p:cond delay="0"/>
                                          </p:stCondLst>
                                        </p:cTn>
                                        <p:tgtEl>
                                          <p:spTgt spid="55302"/>
                                        </p:tgtEl>
                                        <p:attrNameLst>
                                          <p:attrName>style.visibility</p:attrName>
                                        </p:attrNameLst>
                                      </p:cBhvr>
                                      <p:to>
                                        <p:strVal val="visible"/>
                                      </p:to>
                                    </p:set>
                                    <p:animEffect transition="in" filter="wipe(down)">
                                      <p:cBhvr>
                                        <p:cTn id="27" dur="500"/>
                                        <p:tgtEl>
                                          <p:spTgt spid="55302"/>
                                        </p:tgtEl>
                                      </p:cBhvr>
                                    </p:animEffect>
                                  </p:childTnLst>
                                </p:cTn>
                              </p:par>
                              <p:par>
                                <p:cTn id="28" presetID="22" presetClass="entr" presetSubtype="4" fill="hold" nodeType="withEffect">
                                  <p:stCondLst>
                                    <p:cond delay="0"/>
                                  </p:stCondLst>
                                  <p:childTnLst>
                                    <p:set>
                                      <p:cBhvr>
                                        <p:cTn id="29" dur="1" fill="hold">
                                          <p:stCondLst>
                                            <p:cond delay="0"/>
                                          </p:stCondLst>
                                        </p:cTn>
                                        <p:tgtEl>
                                          <p:spTgt spid="55303"/>
                                        </p:tgtEl>
                                        <p:attrNameLst>
                                          <p:attrName>style.visibility</p:attrName>
                                        </p:attrNameLst>
                                      </p:cBhvr>
                                      <p:to>
                                        <p:strVal val="visible"/>
                                      </p:to>
                                    </p:set>
                                    <p:animEffect transition="in" filter="wipe(down)">
                                      <p:cBhvr>
                                        <p:cTn id="30" dur="500"/>
                                        <p:tgtEl>
                                          <p:spTgt spid="55303"/>
                                        </p:tgtEl>
                                      </p:cBhvr>
                                    </p:animEffect>
                                  </p:childTnLst>
                                </p:cTn>
                              </p:par>
                            </p:childTnLst>
                          </p:cTn>
                        </p:par>
                        <p:par>
                          <p:cTn id="31" fill="hold" nodeType="afterGroup">
                            <p:stCondLst>
                              <p:cond delay="500"/>
                            </p:stCondLst>
                            <p:childTnLst>
                              <p:par>
                                <p:cTn id="32" presetID="1" presetClass="entr" presetSubtype="0" fill="hold" nodeType="afterEffect">
                                  <p:stCondLst>
                                    <p:cond delay="0"/>
                                  </p:stCondLst>
                                  <p:childTnLst>
                                    <p:set>
                                      <p:cBhvr>
                                        <p:cTn id="33" dur="1" fill="hold">
                                          <p:stCondLst>
                                            <p:cond delay="0"/>
                                          </p:stCondLst>
                                        </p:cTn>
                                        <p:tgtEl>
                                          <p:spTgt spid="55308"/>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55309"/>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xit" presetSubtype="0" fill="hold" grpId="1" nodeType="clickEffect">
                                  <p:stCondLst>
                                    <p:cond delay="0"/>
                                  </p:stCondLst>
                                  <p:childTnLst>
                                    <p:animEffect transition="out" filter="fade">
                                      <p:cBhvr>
                                        <p:cTn id="39" dur="500"/>
                                        <p:tgtEl>
                                          <p:spTgt spid="55302"/>
                                        </p:tgtEl>
                                      </p:cBhvr>
                                    </p:animEffect>
                                    <p:set>
                                      <p:cBhvr>
                                        <p:cTn id="40" dur="1" fill="hold">
                                          <p:stCondLst>
                                            <p:cond delay="499"/>
                                          </p:stCondLst>
                                        </p:cTn>
                                        <p:tgtEl>
                                          <p:spTgt spid="55302"/>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55303"/>
                                        </p:tgtEl>
                                      </p:cBhvr>
                                    </p:animEffect>
                                    <p:set>
                                      <p:cBhvr>
                                        <p:cTn id="43" dur="1" fill="hold">
                                          <p:stCondLst>
                                            <p:cond delay="499"/>
                                          </p:stCondLst>
                                        </p:cTn>
                                        <p:tgtEl>
                                          <p:spTgt spid="55303"/>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55308"/>
                                        </p:tgtEl>
                                      </p:cBhvr>
                                    </p:animEffect>
                                    <p:set>
                                      <p:cBhvr>
                                        <p:cTn id="46" dur="1" fill="hold">
                                          <p:stCondLst>
                                            <p:cond delay="499"/>
                                          </p:stCondLst>
                                        </p:cTn>
                                        <p:tgtEl>
                                          <p:spTgt spid="55308"/>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55309"/>
                                        </p:tgtEl>
                                      </p:cBhvr>
                                    </p:animEffect>
                                    <p:set>
                                      <p:cBhvr>
                                        <p:cTn id="49" dur="1" fill="hold">
                                          <p:stCondLst>
                                            <p:cond delay="499"/>
                                          </p:stCondLst>
                                        </p:cTn>
                                        <p:tgtEl>
                                          <p:spTgt spid="55309"/>
                                        </p:tgtEl>
                                        <p:attrNameLst>
                                          <p:attrName>style.visibility</p:attrName>
                                        </p:attrNameLst>
                                      </p:cBhvr>
                                      <p:to>
                                        <p:strVal val="hidden"/>
                                      </p:to>
                                    </p:set>
                                  </p:childTnLst>
                                </p:cTn>
                              </p:par>
                              <p:par>
                                <p:cTn id="50" presetID="22" presetClass="entr" presetSubtype="4" fill="hold" grpId="0" nodeType="withEffect">
                                  <p:stCondLst>
                                    <p:cond delay="0"/>
                                  </p:stCondLst>
                                  <p:childTnLst>
                                    <p:set>
                                      <p:cBhvr>
                                        <p:cTn id="51" dur="1" fill="hold">
                                          <p:stCondLst>
                                            <p:cond delay="0"/>
                                          </p:stCondLst>
                                        </p:cTn>
                                        <p:tgtEl>
                                          <p:spTgt spid="55311"/>
                                        </p:tgtEl>
                                        <p:attrNameLst>
                                          <p:attrName>style.visibility</p:attrName>
                                        </p:attrNameLst>
                                      </p:cBhvr>
                                      <p:to>
                                        <p:strVal val="visible"/>
                                      </p:to>
                                    </p:set>
                                    <p:animEffect transition="in" filter="wipe(down)">
                                      <p:cBhvr>
                                        <p:cTn id="52" dur="500"/>
                                        <p:tgtEl>
                                          <p:spTgt spid="55311"/>
                                        </p:tgtEl>
                                      </p:cBhvr>
                                    </p:animEffect>
                                  </p:childTnLst>
                                </p:cTn>
                              </p:par>
                              <p:par>
                                <p:cTn id="53" presetID="22" presetClass="entr" presetSubtype="4" fill="hold" nodeType="withEffect">
                                  <p:stCondLst>
                                    <p:cond delay="0"/>
                                  </p:stCondLst>
                                  <p:childTnLst>
                                    <p:set>
                                      <p:cBhvr>
                                        <p:cTn id="54" dur="1" fill="hold">
                                          <p:stCondLst>
                                            <p:cond delay="0"/>
                                          </p:stCondLst>
                                        </p:cTn>
                                        <p:tgtEl>
                                          <p:spTgt spid="55312"/>
                                        </p:tgtEl>
                                        <p:attrNameLst>
                                          <p:attrName>style.visibility</p:attrName>
                                        </p:attrNameLst>
                                      </p:cBhvr>
                                      <p:to>
                                        <p:strVal val="visible"/>
                                      </p:to>
                                    </p:set>
                                    <p:animEffect transition="in" filter="wipe(down)">
                                      <p:cBhvr>
                                        <p:cTn id="55" dur="500"/>
                                        <p:tgtEl>
                                          <p:spTgt spid="55312"/>
                                        </p:tgtEl>
                                      </p:cBhvr>
                                    </p:animEffect>
                                  </p:childTnLst>
                                </p:cTn>
                              </p:par>
                            </p:childTnLst>
                          </p:cTn>
                        </p:par>
                        <p:par>
                          <p:cTn id="56" fill="hold" nodeType="afterGroup">
                            <p:stCondLst>
                              <p:cond delay="500"/>
                            </p:stCondLst>
                            <p:childTnLst>
                              <p:par>
                                <p:cTn id="57" presetID="1" presetClass="entr" presetSubtype="0" fill="hold" nodeType="afterEffect">
                                  <p:stCondLst>
                                    <p:cond delay="0"/>
                                  </p:stCondLst>
                                  <p:childTnLst>
                                    <p:set>
                                      <p:cBhvr>
                                        <p:cTn id="58" dur="1" fill="hold">
                                          <p:stCondLst>
                                            <p:cond delay="0"/>
                                          </p:stCondLst>
                                        </p:cTn>
                                        <p:tgtEl>
                                          <p:spTgt spid="553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2" grpId="0" animBg="1"/>
      <p:bldP spid="55302" grpId="1" animBg="1"/>
      <p:bldP spid="55309" grpId="0"/>
      <p:bldP spid="55309" grpId="1"/>
      <p:bldP spid="55311" grpId="0" animBg="1"/>
      <p:bldP spid="55319" grpId="0" animBg="1"/>
      <p:bldP spid="55319"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de-DE">
                <a:latin typeface="Arial Black" charset="0"/>
                <a:ea typeface="ＭＳ Ｐゴシック" charset="0"/>
                <a:cs typeface="ＭＳ Ｐゴシック" charset="0"/>
              </a:rPr>
              <a:t>Winterquartier</a:t>
            </a:r>
          </a:p>
        </p:txBody>
      </p:sp>
      <p:sp>
        <p:nvSpPr>
          <p:cNvPr id="57347" name="Rectangle 3"/>
          <p:cNvSpPr>
            <a:spLocks noGrp="1" noChangeArrowheads="1"/>
          </p:cNvSpPr>
          <p:nvPr>
            <p:ph type="body" idx="1"/>
          </p:nvPr>
        </p:nvSpPr>
        <p:spPr/>
        <p:txBody>
          <a:bodyPr/>
          <a:lstStyle/>
          <a:p>
            <a:pPr eaLnBrk="1" hangingPunct="1"/>
            <a:r>
              <a:rPr lang="de-DE">
                <a:latin typeface="Arial" charset="0"/>
                <a:ea typeface="ＭＳ Ｐゴシック" charset="0"/>
                <a:cs typeface="ＭＳ Ｐゴシック" charset="0"/>
              </a:rPr>
              <a:t>3 Pirolarten in Südostafrika</a:t>
            </a:r>
          </a:p>
        </p:txBody>
      </p:sp>
      <p:pic>
        <p:nvPicPr>
          <p:cNvPr id="57348" name="Picture 4" descr="oriolus_auratus_ahisgett"/>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638800" y="1219200"/>
            <a:ext cx="34290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0" name="Picture 6" descr="oriolus_larvatus_haplochromis"/>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429000" y="2971800"/>
            <a:ext cx="2514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1" name="Picture 7" descr="pirol_pacogomez"/>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33400" y="1905000"/>
            <a:ext cx="2889250" cy="346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2" name="Text Box 8"/>
          <p:cNvSpPr txBox="1">
            <a:spLocks noChangeArrowheads="1"/>
          </p:cNvSpPr>
          <p:nvPr/>
        </p:nvSpPr>
        <p:spPr bwMode="auto">
          <a:xfrm>
            <a:off x="533400" y="5534025"/>
            <a:ext cx="18288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pPr algn="ctr">
              <a:spcBef>
                <a:spcPct val="50000"/>
              </a:spcBef>
            </a:pPr>
            <a:r>
              <a:rPr lang="de-DE" b="1"/>
              <a:t>Pirol</a:t>
            </a:r>
          </a:p>
          <a:p>
            <a:pPr algn="ctr">
              <a:lnSpc>
                <a:spcPct val="40000"/>
              </a:lnSpc>
              <a:spcBef>
                <a:spcPct val="50000"/>
              </a:spcBef>
            </a:pPr>
            <a:r>
              <a:rPr lang="de-DE" sz="1200" i="1"/>
              <a:t>Oriolus oriolus oriolus</a:t>
            </a:r>
            <a:endParaRPr lang="de-DE"/>
          </a:p>
        </p:txBody>
      </p:sp>
      <p:sp>
        <p:nvSpPr>
          <p:cNvPr id="57353" name="Text Box 9"/>
          <p:cNvSpPr txBox="1">
            <a:spLocks noChangeArrowheads="1"/>
          </p:cNvSpPr>
          <p:nvPr/>
        </p:nvSpPr>
        <p:spPr bwMode="auto">
          <a:xfrm>
            <a:off x="3810000" y="2286000"/>
            <a:ext cx="18288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pPr algn="ctr">
              <a:spcBef>
                <a:spcPct val="50000"/>
              </a:spcBef>
            </a:pPr>
            <a:r>
              <a:rPr lang="de-DE" b="1"/>
              <a:t>Maskenpirol</a:t>
            </a:r>
          </a:p>
          <a:p>
            <a:pPr algn="ctr">
              <a:lnSpc>
                <a:spcPct val="40000"/>
              </a:lnSpc>
              <a:spcBef>
                <a:spcPct val="50000"/>
              </a:spcBef>
            </a:pPr>
            <a:r>
              <a:rPr lang="de-DE" sz="1200" i="1"/>
              <a:t>Oriolus larvatus</a:t>
            </a:r>
            <a:endParaRPr lang="de-DE"/>
          </a:p>
        </p:txBody>
      </p:sp>
      <p:sp>
        <p:nvSpPr>
          <p:cNvPr id="57354" name="Text Box 10"/>
          <p:cNvSpPr txBox="1">
            <a:spLocks noChangeArrowheads="1"/>
          </p:cNvSpPr>
          <p:nvPr/>
        </p:nvSpPr>
        <p:spPr bwMode="auto">
          <a:xfrm>
            <a:off x="6553200" y="5534025"/>
            <a:ext cx="22098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pPr algn="ctr">
              <a:spcBef>
                <a:spcPct val="50000"/>
              </a:spcBef>
            </a:pPr>
            <a:r>
              <a:rPr lang="de-DE" b="1"/>
              <a:t>Schwarzohrpirol</a:t>
            </a:r>
          </a:p>
          <a:p>
            <a:pPr algn="ctr">
              <a:lnSpc>
                <a:spcPct val="40000"/>
              </a:lnSpc>
              <a:spcBef>
                <a:spcPct val="50000"/>
              </a:spcBef>
            </a:pPr>
            <a:r>
              <a:rPr lang="de-DE" sz="1200" i="1"/>
              <a:t>Oriolus auratus</a:t>
            </a:r>
            <a:endParaRPr lang="de-DE"/>
          </a:p>
        </p:txBody>
      </p:sp>
      <p:sp>
        <p:nvSpPr>
          <p:cNvPr id="57355" name="Text Box 11"/>
          <p:cNvSpPr txBox="1">
            <a:spLocks noChangeArrowheads="1"/>
          </p:cNvSpPr>
          <p:nvPr/>
        </p:nvSpPr>
        <p:spPr bwMode="auto">
          <a:xfrm rot="2929980">
            <a:off x="6891338" y="4572000"/>
            <a:ext cx="838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pPr>
              <a:spcBef>
                <a:spcPct val="50000"/>
              </a:spcBef>
            </a:pPr>
            <a:r>
              <a:rPr lang="de-DE" sz="900">
                <a:sym typeface="Symbol" charset="0"/>
              </a:rPr>
              <a:t> ahisgett</a:t>
            </a:r>
            <a:endParaRPr lang="de-DE" sz="900"/>
          </a:p>
        </p:txBody>
      </p:sp>
      <p:sp>
        <p:nvSpPr>
          <p:cNvPr id="57356" name="Text Box 12"/>
          <p:cNvSpPr txBox="1">
            <a:spLocks noChangeArrowheads="1"/>
          </p:cNvSpPr>
          <p:nvPr/>
        </p:nvSpPr>
        <p:spPr bwMode="auto">
          <a:xfrm rot="214641">
            <a:off x="4572000" y="6019800"/>
            <a:ext cx="990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pPr>
              <a:spcBef>
                <a:spcPct val="50000"/>
              </a:spcBef>
            </a:pPr>
            <a:r>
              <a:rPr lang="de-DE" sz="900">
                <a:sym typeface="Symbol" charset="0"/>
              </a:rPr>
              <a:t> haplochromis</a:t>
            </a:r>
            <a:endParaRPr lang="de-DE" sz="900"/>
          </a:p>
        </p:txBody>
      </p:sp>
      <p:sp>
        <p:nvSpPr>
          <p:cNvPr id="57357" name="Text Box 13"/>
          <p:cNvSpPr txBox="1">
            <a:spLocks noChangeArrowheads="1"/>
          </p:cNvSpPr>
          <p:nvPr/>
        </p:nvSpPr>
        <p:spPr bwMode="auto">
          <a:xfrm rot="3531949">
            <a:off x="625475" y="4864100"/>
            <a:ext cx="990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pPr>
              <a:spcBef>
                <a:spcPct val="50000"/>
              </a:spcBef>
            </a:pPr>
            <a:r>
              <a:rPr lang="de-DE" sz="900">
                <a:sym typeface="Symbol" charset="0"/>
              </a:rPr>
              <a:t> Paco Gómez</a:t>
            </a:r>
            <a:endParaRPr lang="de-DE"/>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7351"/>
                                        </p:tgtEl>
                                        <p:attrNameLst>
                                          <p:attrName>style.visibility</p:attrName>
                                        </p:attrNameLst>
                                      </p:cBhvr>
                                      <p:to>
                                        <p:strVal val="visible"/>
                                      </p:to>
                                    </p:set>
                                    <p:animEffect transition="in" filter="fade">
                                      <p:cBhvr>
                                        <p:cTn id="7" dur="500"/>
                                        <p:tgtEl>
                                          <p:spTgt spid="5735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7357"/>
                                        </p:tgtEl>
                                        <p:attrNameLst>
                                          <p:attrName>style.visibility</p:attrName>
                                        </p:attrNameLst>
                                      </p:cBhvr>
                                      <p:to>
                                        <p:strVal val="visible"/>
                                      </p:to>
                                    </p:set>
                                    <p:animEffect transition="in" filter="fade">
                                      <p:cBhvr>
                                        <p:cTn id="10" dur="500"/>
                                        <p:tgtEl>
                                          <p:spTgt spid="5735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7352"/>
                                        </p:tgtEl>
                                        <p:attrNameLst>
                                          <p:attrName>style.visibility</p:attrName>
                                        </p:attrNameLst>
                                      </p:cBhvr>
                                      <p:to>
                                        <p:strVal val="visible"/>
                                      </p:to>
                                    </p:set>
                                    <p:animEffect transition="in" filter="fade">
                                      <p:cBhvr>
                                        <p:cTn id="13" dur="500"/>
                                        <p:tgtEl>
                                          <p:spTgt spid="5735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57350"/>
                                        </p:tgtEl>
                                        <p:attrNameLst>
                                          <p:attrName>style.visibility</p:attrName>
                                        </p:attrNameLst>
                                      </p:cBhvr>
                                      <p:to>
                                        <p:strVal val="visible"/>
                                      </p:to>
                                    </p:set>
                                    <p:animEffect transition="in" filter="fade">
                                      <p:cBhvr>
                                        <p:cTn id="18" dur="500"/>
                                        <p:tgtEl>
                                          <p:spTgt spid="5735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7356"/>
                                        </p:tgtEl>
                                        <p:attrNameLst>
                                          <p:attrName>style.visibility</p:attrName>
                                        </p:attrNameLst>
                                      </p:cBhvr>
                                      <p:to>
                                        <p:strVal val="visible"/>
                                      </p:to>
                                    </p:set>
                                    <p:animEffect transition="in" filter="fade">
                                      <p:cBhvr>
                                        <p:cTn id="21" dur="500"/>
                                        <p:tgtEl>
                                          <p:spTgt spid="5735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7353"/>
                                        </p:tgtEl>
                                        <p:attrNameLst>
                                          <p:attrName>style.visibility</p:attrName>
                                        </p:attrNameLst>
                                      </p:cBhvr>
                                      <p:to>
                                        <p:strVal val="visible"/>
                                      </p:to>
                                    </p:set>
                                    <p:animEffect transition="in" filter="fade">
                                      <p:cBhvr>
                                        <p:cTn id="24" dur="500"/>
                                        <p:tgtEl>
                                          <p:spTgt spid="57353"/>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nodeType="clickEffect">
                                  <p:stCondLst>
                                    <p:cond delay="0"/>
                                  </p:stCondLst>
                                  <p:childTnLst>
                                    <p:set>
                                      <p:cBhvr>
                                        <p:cTn id="28" dur="1" fill="hold">
                                          <p:stCondLst>
                                            <p:cond delay="0"/>
                                          </p:stCondLst>
                                        </p:cTn>
                                        <p:tgtEl>
                                          <p:spTgt spid="57348"/>
                                        </p:tgtEl>
                                        <p:attrNameLst>
                                          <p:attrName>style.visibility</p:attrName>
                                        </p:attrNameLst>
                                      </p:cBhvr>
                                      <p:to>
                                        <p:strVal val="visible"/>
                                      </p:to>
                                    </p:set>
                                    <p:animEffect transition="in" filter="fade">
                                      <p:cBhvr>
                                        <p:cTn id="29" dur="500"/>
                                        <p:tgtEl>
                                          <p:spTgt spid="5734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7355"/>
                                        </p:tgtEl>
                                        <p:attrNameLst>
                                          <p:attrName>style.visibility</p:attrName>
                                        </p:attrNameLst>
                                      </p:cBhvr>
                                      <p:to>
                                        <p:strVal val="visible"/>
                                      </p:to>
                                    </p:set>
                                    <p:animEffect transition="in" filter="fade">
                                      <p:cBhvr>
                                        <p:cTn id="32" dur="500"/>
                                        <p:tgtEl>
                                          <p:spTgt spid="5735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7354"/>
                                        </p:tgtEl>
                                        <p:attrNameLst>
                                          <p:attrName>style.visibility</p:attrName>
                                        </p:attrNameLst>
                                      </p:cBhvr>
                                      <p:to>
                                        <p:strVal val="visible"/>
                                      </p:to>
                                    </p:set>
                                    <p:animEffect transition="in" filter="fade">
                                      <p:cBhvr>
                                        <p:cTn id="35" dur="500"/>
                                        <p:tgtEl>
                                          <p:spTgt spid="57354"/>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xit" presetSubtype="0" fill="hold" nodeType="clickEffect">
                                  <p:stCondLst>
                                    <p:cond delay="0"/>
                                  </p:stCondLst>
                                  <p:childTnLst>
                                    <p:animEffect transition="out" filter="fade">
                                      <p:cBhvr>
                                        <p:cTn id="39" dur="500"/>
                                        <p:tgtEl>
                                          <p:spTgt spid="57350"/>
                                        </p:tgtEl>
                                      </p:cBhvr>
                                    </p:animEffect>
                                    <p:set>
                                      <p:cBhvr>
                                        <p:cTn id="40" dur="1" fill="hold">
                                          <p:stCondLst>
                                            <p:cond delay="499"/>
                                          </p:stCondLst>
                                        </p:cTn>
                                        <p:tgtEl>
                                          <p:spTgt spid="57350"/>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57356"/>
                                        </p:tgtEl>
                                      </p:cBhvr>
                                    </p:animEffect>
                                    <p:set>
                                      <p:cBhvr>
                                        <p:cTn id="43" dur="1" fill="hold">
                                          <p:stCondLst>
                                            <p:cond delay="499"/>
                                          </p:stCondLst>
                                        </p:cTn>
                                        <p:tgtEl>
                                          <p:spTgt spid="57356"/>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57353"/>
                                        </p:tgtEl>
                                      </p:cBhvr>
                                    </p:animEffect>
                                    <p:set>
                                      <p:cBhvr>
                                        <p:cTn id="46" dur="1" fill="hold">
                                          <p:stCondLst>
                                            <p:cond delay="499"/>
                                          </p:stCondLst>
                                        </p:cTn>
                                        <p:tgtEl>
                                          <p:spTgt spid="573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2" grpId="0"/>
      <p:bldP spid="57353" grpId="0"/>
      <p:bldP spid="57353" grpId="1"/>
      <p:bldP spid="57354" grpId="0"/>
      <p:bldP spid="57355" grpId="0"/>
      <p:bldP spid="57356" grpId="0"/>
      <p:bldP spid="57356" grpId="1"/>
      <p:bldP spid="5735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r>
              <a:rPr lang="de-DE">
                <a:latin typeface="Arial Black" charset="0"/>
                <a:ea typeface="ＭＳ Ｐゴシック" charset="0"/>
                <a:cs typeface="ＭＳ Ｐゴシック" charset="0"/>
              </a:rPr>
              <a:t>Nahrung</a:t>
            </a:r>
          </a:p>
        </p:txBody>
      </p:sp>
      <p:sp>
        <p:nvSpPr>
          <p:cNvPr id="66563" name="Rectangle 3"/>
          <p:cNvSpPr>
            <a:spLocks noGrp="1" noChangeArrowheads="1"/>
          </p:cNvSpPr>
          <p:nvPr>
            <p:ph type="body" idx="1"/>
          </p:nvPr>
        </p:nvSpPr>
        <p:spPr/>
        <p:txBody>
          <a:bodyPr/>
          <a:lstStyle/>
          <a:p>
            <a:pPr eaLnBrk="1" hangingPunct="1"/>
            <a:r>
              <a:rPr lang="de-DE">
                <a:latin typeface="Arial" charset="0"/>
                <a:ea typeface="ＭＳ Ｐゴシック" charset="0"/>
                <a:cs typeface="ＭＳ Ｐゴシック" charset="0"/>
              </a:rPr>
              <a:t>hauptsächlich insektivor</a:t>
            </a:r>
          </a:p>
          <a:p>
            <a:pPr eaLnBrk="1" hangingPunct="1"/>
            <a:r>
              <a:rPr lang="de-DE">
                <a:latin typeface="Arial" charset="0"/>
                <a:ea typeface="ＭＳ Ｐゴシック" charset="0"/>
                <a:cs typeface="ＭＳ Ｐゴシック" charset="0"/>
              </a:rPr>
              <a:t>auch wirbellose Tiere und kleine Reptilien wie Eidechsen</a:t>
            </a:r>
          </a:p>
          <a:p>
            <a:pPr eaLnBrk="1" hangingPunct="1"/>
            <a:r>
              <a:rPr lang="de-DE">
                <a:latin typeface="Arial" charset="0"/>
                <a:ea typeface="ＭＳ Ｐゴシック" charset="0"/>
                <a:cs typeface="ＭＳ Ｐゴシック" charset="0"/>
              </a:rPr>
              <a:t>vegetabilische Nahrung</a:t>
            </a:r>
          </a:p>
          <a:p>
            <a:pPr eaLnBrk="1" hangingPunct="1">
              <a:buFontTx/>
              <a:buNone/>
            </a:pPr>
            <a:endParaRPr lang="de-DE">
              <a:latin typeface="Arial" charset="0"/>
              <a:ea typeface="ＭＳ Ｐゴシック" charset="0"/>
              <a:cs typeface="ＭＳ Ｐゴシック" charset="0"/>
            </a:endParaRPr>
          </a:p>
          <a:p>
            <a:pPr eaLnBrk="1" hangingPunct="1">
              <a:buFontTx/>
              <a:buNone/>
            </a:pPr>
            <a:endParaRPr lang="de-DE">
              <a:latin typeface="Arial" charset="0"/>
              <a:ea typeface="ＭＳ Ｐゴシック" charset="0"/>
              <a:cs typeface="ＭＳ Ｐゴシック" charset="0"/>
            </a:endParaRPr>
          </a:p>
          <a:p>
            <a:pPr eaLnBrk="1" hangingPunct="1">
              <a:buFontTx/>
              <a:buNone/>
            </a:pPr>
            <a:endParaRPr lang="de-DE">
              <a:latin typeface="Arial" charset="0"/>
              <a:ea typeface="ＭＳ Ｐゴシック" charset="0"/>
              <a:cs typeface="ＭＳ Ｐゴシック" charset="0"/>
            </a:endParaRPr>
          </a:p>
          <a:p>
            <a:pPr eaLnBrk="1" hangingPunct="1">
              <a:buFontTx/>
              <a:buNone/>
            </a:pPr>
            <a:endParaRPr lang="de-DE">
              <a:latin typeface="Arial" charset="0"/>
              <a:ea typeface="ＭＳ Ｐゴシック" charset="0"/>
              <a:cs typeface="ＭＳ Ｐゴシック" charset="0"/>
            </a:endParaRPr>
          </a:p>
          <a:p>
            <a:pPr eaLnBrk="1" hangingPunct="1">
              <a:buFontTx/>
              <a:buNone/>
            </a:pPr>
            <a:endParaRPr lang="de-DE">
              <a:latin typeface="Arial" charset="0"/>
              <a:ea typeface="ＭＳ Ｐゴシック" charset="0"/>
              <a:cs typeface="ＭＳ Ｐゴシック" charset="0"/>
            </a:endParaRPr>
          </a:p>
          <a:p>
            <a:pPr eaLnBrk="1" hangingPunct="1"/>
            <a:r>
              <a:rPr lang="de-DE">
                <a:latin typeface="Arial" charset="0"/>
                <a:ea typeface="ＭＳ Ｐゴシック" charset="0"/>
                <a:cs typeface="ＭＳ Ｐゴシック" charset="0"/>
              </a:rPr>
              <a:t>Nahrungserwerb mehrheitlich morgens</a:t>
            </a:r>
          </a:p>
          <a:p>
            <a:pPr eaLnBrk="1" hangingPunct="1"/>
            <a:r>
              <a:rPr lang="de-DE">
                <a:latin typeface="Arial" charset="0"/>
                <a:ea typeface="ＭＳ Ｐゴシック" charset="0"/>
                <a:cs typeface="ＭＳ Ｐゴシック" charset="0"/>
              </a:rPr>
              <a:t>Jagd durch systematisches Absuchen oder Rüttelflug </a:t>
            </a:r>
          </a:p>
        </p:txBody>
      </p:sp>
      <p:pic>
        <p:nvPicPr>
          <p:cNvPr id="59396" name="Picture 4" descr="Mimas_Tiliae_-JeroenCommons_KlaasHaim_m"/>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810000" y="2971800"/>
            <a:ext cx="4495800" cy="1462088"/>
          </a:xfrm>
          <a:prstGeom prst="rect">
            <a:avLst/>
          </a:prstGeom>
          <a:noFill/>
          <a:effectLst>
            <a:outerShdw blurRad="148590" dist="101599" dir="8519987" algn="ctr" rotWithShape="0">
              <a:srgbClr val="000000">
                <a:alpha val="47000"/>
              </a:srgbClr>
            </a:outerShdw>
          </a:effectLst>
        </p:spPr>
      </p:pic>
      <p:sp>
        <p:nvSpPr>
          <p:cNvPr id="66565" name="Text Box 5"/>
          <p:cNvSpPr txBox="1">
            <a:spLocks noChangeArrowheads="1"/>
          </p:cNvSpPr>
          <p:nvPr/>
        </p:nvSpPr>
        <p:spPr bwMode="auto">
          <a:xfrm>
            <a:off x="7924800" y="4572000"/>
            <a:ext cx="1066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pPr>
              <a:spcBef>
                <a:spcPct val="50000"/>
              </a:spcBef>
            </a:pPr>
            <a:r>
              <a:rPr lang="de-DE" sz="900">
                <a:sym typeface="Symbol" charset="0"/>
              </a:rPr>
              <a:t> Klaas Haim</a:t>
            </a:r>
            <a:endParaRPr lang="de-DE"/>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r>
              <a:rPr lang="de-DE">
                <a:latin typeface="Arial Black" charset="0"/>
                <a:ea typeface="ＭＳ Ｐゴシック" charset="0"/>
                <a:cs typeface="ＭＳ Ｐゴシック" charset="0"/>
              </a:rPr>
              <a:t>Nahrung</a:t>
            </a:r>
          </a:p>
        </p:txBody>
      </p:sp>
      <p:sp>
        <p:nvSpPr>
          <p:cNvPr id="68611" name="Rectangle 3"/>
          <p:cNvSpPr>
            <a:spLocks noGrp="1" noChangeArrowheads="1"/>
          </p:cNvSpPr>
          <p:nvPr>
            <p:ph type="body" idx="1"/>
          </p:nvPr>
        </p:nvSpPr>
        <p:spPr/>
        <p:txBody>
          <a:bodyPr/>
          <a:lstStyle/>
          <a:p>
            <a:pPr eaLnBrk="1" hangingPunct="1">
              <a:buFontTx/>
              <a:buNone/>
            </a:pPr>
            <a:r>
              <a:rPr lang="de-DE" b="1">
                <a:latin typeface="Arial" charset="0"/>
                <a:ea typeface="ＭＳ Ｐゴシック" charset="0"/>
                <a:cs typeface="ＭＳ Ｐゴシック" charset="0"/>
              </a:rPr>
              <a:t>Auswahl verzehrter Falter:</a:t>
            </a:r>
            <a:endParaRPr lang="de-DE">
              <a:latin typeface="Arial" charset="0"/>
              <a:ea typeface="ＭＳ Ｐゴシック" charset="0"/>
              <a:cs typeface="ＭＳ Ｐゴシック" charset="0"/>
            </a:endParaRPr>
          </a:p>
        </p:txBody>
      </p:sp>
      <p:pic>
        <p:nvPicPr>
          <p:cNvPr id="62470" name="Picture 6" descr="Grosser-Gabelschwanz_Cerura_vinula_LillyM"/>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04800" y="2057400"/>
            <a:ext cx="2190750" cy="2921000"/>
          </a:xfrm>
          <a:prstGeom prst="rect">
            <a:avLst/>
          </a:prstGeom>
          <a:noFill/>
          <a:ln w="9525">
            <a:solidFill>
              <a:srgbClr val="000000"/>
            </a:solidFill>
            <a:miter lim="800000"/>
            <a:headEnd/>
            <a:tailEnd/>
          </a:ln>
          <a:effectLst>
            <a:outerShdw blurRad="190500" dist="126999" dir="2700000" algn="ctr" rotWithShape="0">
              <a:srgbClr val="000000">
                <a:alpha val="60001"/>
              </a:srgbClr>
            </a:outerShdw>
          </a:effectLst>
        </p:spPr>
      </p:pic>
      <p:pic>
        <p:nvPicPr>
          <p:cNvPr id="62469" name="Picture 5" descr="Gabelschwanz_(Cerura_vinula)_www-amentsoc-or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676400" y="3429000"/>
            <a:ext cx="2819400" cy="2114550"/>
          </a:xfrm>
          <a:prstGeom prst="rect">
            <a:avLst/>
          </a:prstGeom>
          <a:noFill/>
          <a:ln w="9525">
            <a:solidFill>
              <a:srgbClr val="000000"/>
            </a:solidFill>
            <a:miter lim="800000"/>
            <a:headEnd/>
            <a:tailEnd/>
          </a:ln>
          <a:effectLst>
            <a:outerShdw blurRad="190500" dist="126999" dir="2700000" algn="ctr" rotWithShape="0">
              <a:srgbClr val="000000">
                <a:alpha val="60001"/>
              </a:srgbClr>
            </a:outerShdw>
          </a:effectLst>
        </p:spPr>
      </p:pic>
      <p:sp>
        <p:nvSpPr>
          <p:cNvPr id="62471" name="Text Box 7"/>
          <p:cNvSpPr txBox="1">
            <a:spLocks noChangeArrowheads="1"/>
          </p:cNvSpPr>
          <p:nvPr/>
        </p:nvSpPr>
        <p:spPr bwMode="auto">
          <a:xfrm>
            <a:off x="609600" y="5791200"/>
            <a:ext cx="3200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pPr algn="ctr">
              <a:spcBef>
                <a:spcPct val="50000"/>
              </a:spcBef>
            </a:pPr>
            <a:r>
              <a:rPr lang="de-DE"/>
              <a:t>Grosser Gabelschwanz</a:t>
            </a:r>
          </a:p>
        </p:txBody>
      </p:sp>
      <p:pic>
        <p:nvPicPr>
          <p:cNvPr id="62472" name="Picture 8" descr="Pappelschwärmer_R-Altenkamp_PennyMaies"/>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029200" y="2057400"/>
            <a:ext cx="1981200" cy="2922588"/>
          </a:xfrm>
          <a:prstGeom prst="rect">
            <a:avLst/>
          </a:prstGeom>
          <a:noFill/>
          <a:ln w="9525">
            <a:solidFill>
              <a:srgbClr val="000000"/>
            </a:solidFill>
            <a:miter lim="800000"/>
            <a:headEnd/>
            <a:tailEnd/>
          </a:ln>
          <a:effectLst>
            <a:outerShdw blurRad="190500" dist="126999" dir="2700000" algn="ctr" rotWithShape="0">
              <a:srgbClr val="000000">
                <a:alpha val="60001"/>
              </a:srgbClr>
            </a:outerShdw>
          </a:effectLst>
        </p:spPr>
      </p:pic>
      <p:pic>
        <p:nvPicPr>
          <p:cNvPr id="62473" name="Picture 9" descr="Pappelschwärmer_Laothoe-populi_-_geograph"/>
          <p:cNvPicPr>
            <a:picLocks noChangeAspect="1" noChangeArrowheads="1"/>
          </p:cNvPicPr>
          <p:nvPr/>
        </p:nvPicPr>
        <p:blipFill>
          <a:blip r:embed="rId6"/>
          <a:srcRect/>
          <a:stretch>
            <a:fillRect/>
          </a:stretch>
        </p:blipFill>
        <p:spPr bwMode="auto">
          <a:xfrm>
            <a:off x="6096000" y="3429000"/>
            <a:ext cx="2832100" cy="2124075"/>
          </a:xfrm>
          <a:prstGeom prst="rect">
            <a:avLst/>
          </a:prstGeom>
          <a:noFill/>
          <a:ln w="9525">
            <a:solidFill>
              <a:srgbClr val="000000"/>
            </a:solidFill>
            <a:miter lim="800000"/>
            <a:headEnd/>
            <a:tailEnd/>
          </a:ln>
          <a:effectLst>
            <a:outerShdw blurRad="190500" dist="126999" dir="2700000" algn="ctr" rotWithShape="0">
              <a:srgbClr val="000000">
                <a:alpha val="60001"/>
              </a:srgbClr>
            </a:outerShdw>
          </a:effectLst>
        </p:spPr>
      </p:pic>
      <p:sp>
        <p:nvSpPr>
          <p:cNvPr id="62474" name="Text Box 10"/>
          <p:cNvSpPr txBox="1">
            <a:spLocks noChangeArrowheads="1"/>
          </p:cNvSpPr>
          <p:nvPr/>
        </p:nvSpPr>
        <p:spPr bwMode="auto">
          <a:xfrm>
            <a:off x="5334000" y="5791200"/>
            <a:ext cx="3200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pPr algn="ctr">
              <a:spcBef>
                <a:spcPct val="50000"/>
              </a:spcBef>
            </a:pPr>
            <a:r>
              <a:rPr lang="de-DE"/>
              <a:t>Pappelschwärmer</a:t>
            </a:r>
          </a:p>
        </p:txBody>
      </p:sp>
      <p:sp>
        <p:nvSpPr>
          <p:cNvPr id="62475" name="Text Box 11"/>
          <p:cNvSpPr txBox="1">
            <a:spLocks noChangeArrowheads="1"/>
          </p:cNvSpPr>
          <p:nvPr/>
        </p:nvSpPr>
        <p:spPr bwMode="auto">
          <a:xfrm>
            <a:off x="228600" y="1870075"/>
            <a:ext cx="685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pPr>
              <a:spcBef>
                <a:spcPct val="50000"/>
              </a:spcBef>
            </a:pPr>
            <a:r>
              <a:rPr lang="de-DE" sz="900">
                <a:sym typeface="Symbol" charset="0"/>
              </a:rPr>
              <a:t> Lilly M.</a:t>
            </a:r>
            <a:endParaRPr lang="de-DE" sz="900"/>
          </a:p>
        </p:txBody>
      </p:sp>
      <p:sp>
        <p:nvSpPr>
          <p:cNvPr id="62476" name="Text Box 12"/>
          <p:cNvSpPr txBox="1">
            <a:spLocks noChangeArrowheads="1"/>
          </p:cNvSpPr>
          <p:nvPr/>
        </p:nvSpPr>
        <p:spPr bwMode="auto">
          <a:xfrm>
            <a:off x="3200400" y="3238500"/>
            <a:ext cx="1371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pPr>
              <a:spcBef>
                <a:spcPct val="50000"/>
              </a:spcBef>
            </a:pPr>
            <a:r>
              <a:rPr lang="de-DE" sz="900">
                <a:sym typeface="Symbol" charset="0"/>
              </a:rPr>
              <a:t> </a:t>
            </a:r>
            <a:r>
              <a:rPr lang="de-DE" sz="900">
                <a:solidFill>
                  <a:srgbClr val="000000"/>
                </a:solidFill>
                <a:latin typeface="Lucida Grande" charset="0"/>
              </a:rPr>
              <a:t>www.amentsoc.org</a:t>
            </a:r>
            <a:endParaRPr lang="de-DE" sz="1200">
              <a:solidFill>
                <a:srgbClr val="000000"/>
              </a:solidFill>
              <a:latin typeface="Lucida Grande" charset="0"/>
            </a:endParaRPr>
          </a:p>
        </p:txBody>
      </p:sp>
      <p:sp>
        <p:nvSpPr>
          <p:cNvPr id="62477" name="Text Box 13"/>
          <p:cNvSpPr txBox="1">
            <a:spLocks noChangeArrowheads="1"/>
          </p:cNvSpPr>
          <p:nvPr/>
        </p:nvSpPr>
        <p:spPr bwMode="auto">
          <a:xfrm>
            <a:off x="4929188" y="1870075"/>
            <a:ext cx="990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pPr>
              <a:spcBef>
                <a:spcPct val="50000"/>
              </a:spcBef>
            </a:pPr>
            <a:r>
              <a:rPr lang="de-DE" sz="900">
                <a:sym typeface="Symbol" charset="0"/>
              </a:rPr>
              <a:t> Penny Maies</a:t>
            </a:r>
            <a:endParaRPr lang="de-DE" sz="1200">
              <a:solidFill>
                <a:srgbClr val="000000"/>
              </a:solidFill>
              <a:latin typeface="Lucida Grande" charset="0"/>
            </a:endParaRPr>
          </a:p>
        </p:txBody>
      </p:sp>
      <p:sp>
        <p:nvSpPr>
          <p:cNvPr id="62478" name="Text Box 14"/>
          <p:cNvSpPr txBox="1">
            <a:spLocks noChangeArrowheads="1"/>
          </p:cNvSpPr>
          <p:nvPr/>
        </p:nvSpPr>
        <p:spPr bwMode="auto">
          <a:xfrm>
            <a:off x="7431088" y="3238500"/>
            <a:ext cx="16097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pPr>
              <a:spcBef>
                <a:spcPct val="50000"/>
              </a:spcBef>
            </a:pPr>
            <a:r>
              <a:rPr lang="de-DE" sz="900">
                <a:sym typeface="Symbol" charset="0"/>
              </a:rPr>
              <a:t> </a:t>
            </a:r>
            <a:r>
              <a:rPr lang="de-DE" sz="900">
                <a:solidFill>
                  <a:srgbClr val="000000"/>
                </a:solidFill>
                <a:latin typeface="Lucida Grande" charset="0"/>
              </a:rPr>
              <a:t>www. geograph.org.uk</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2471"/>
                                        </p:tgtEl>
                                        <p:attrNameLst>
                                          <p:attrName>style.visibility</p:attrName>
                                        </p:attrNameLst>
                                      </p:cBhvr>
                                      <p:to>
                                        <p:strVal val="visible"/>
                                      </p:to>
                                    </p:set>
                                    <p:animEffect transition="in" filter="fade">
                                      <p:cBhvr>
                                        <p:cTn id="7" dur="500"/>
                                        <p:tgtEl>
                                          <p:spTgt spid="62471"/>
                                        </p:tgtEl>
                                      </p:cBhvr>
                                    </p:animEffect>
                                  </p:childTnLst>
                                </p:cTn>
                              </p:par>
                              <p:par>
                                <p:cTn id="8" presetID="10" presetClass="entr" presetSubtype="0" fill="hold" nodeType="withEffect">
                                  <p:stCondLst>
                                    <p:cond delay="0"/>
                                  </p:stCondLst>
                                  <p:childTnLst>
                                    <p:set>
                                      <p:cBhvr>
                                        <p:cTn id="9" dur="1" fill="hold">
                                          <p:stCondLst>
                                            <p:cond delay="0"/>
                                          </p:stCondLst>
                                        </p:cTn>
                                        <p:tgtEl>
                                          <p:spTgt spid="62470"/>
                                        </p:tgtEl>
                                        <p:attrNameLst>
                                          <p:attrName>style.visibility</p:attrName>
                                        </p:attrNameLst>
                                      </p:cBhvr>
                                      <p:to>
                                        <p:strVal val="visible"/>
                                      </p:to>
                                    </p:set>
                                    <p:animEffect transition="in" filter="fade">
                                      <p:cBhvr>
                                        <p:cTn id="10" dur="500"/>
                                        <p:tgtEl>
                                          <p:spTgt spid="6247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2475"/>
                                        </p:tgtEl>
                                        <p:attrNameLst>
                                          <p:attrName>style.visibility</p:attrName>
                                        </p:attrNameLst>
                                      </p:cBhvr>
                                      <p:to>
                                        <p:strVal val="visible"/>
                                      </p:to>
                                    </p:set>
                                    <p:animEffect transition="in" filter="fade">
                                      <p:cBhvr>
                                        <p:cTn id="13" dur="500"/>
                                        <p:tgtEl>
                                          <p:spTgt spid="62475"/>
                                        </p:tgtEl>
                                      </p:cBhvr>
                                    </p:animEffect>
                                  </p:childTnLst>
                                </p:cTn>
                              </p:par>
                              <p:par>
                                <p:cTn id="14" presetID="10" presetClass="entr" presetSubtype="0" fill="hold" nodeType="withEffect">
                                  <p:stCondLst>
                                    <p:cond delay="0"/>
                                  </p:stCondLst>
                                  <p:childTnLst>
                                    <p:set>
                                      <p:cBhvr>
                                        <p:cTn id="15" dur="1" fill="hold">
                                          <p:stCondLst>
                                            <p:cond delay="0"/>
                                          </p:stCondLst>
                                        </p:cTn>
                                        <p:tgtEl>
                                          <p:spTgt spid="62472"/>
                                        </p:tgtEl>
                                        <p:attrNameLst>
                                          <p:attrName>style.visibility</p:attrName>
                                        </p:attrNameLst>
                                      </p:cBhvr>
                                      <p:to>
                                        <p:strVal val="visible"/>
                                      </p:to>
                                    </p:set>
                                    <p:animEffect transition="in" filter="fade">
                                      <p:cBhvr>
                                        <p:cTn id="16" dur="500"/>
                                        <p:tgtEl>
                                          <p:spTgt spid="6247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2477"/>
                                        </p:tgtEl>
                                        <p:attrNameLst>
                                          <p:attrName>style.visibility</p:attrName>
                                        </p:attrNameLst>
                                      </p:cBhvr>
                                      <p:to>
                                        <p:strVal val="visible"/>
                                      </p:to>
                                    </p:set>
                                    <p:animEffect transition="in" filter="fade">
                                      <p:cBhvr>
                                        <p:cTn id="19" dur="500"/>
                                        <p:tgtEl>
                                          <p:spTgt spid="6247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2474"/>
                                        </p:tgtEl>
                                        <p:attrNameLst>
                                          <p:attrName>style.visibility</p:attrName>
                                        </p:attrNameLst>
                                      </p:cBhvr>
                                      <p:to>
                                        <p:strVal val="visible"/>
                                      </p:to>
                                    </p:set>
                                    <p:animEffect transition="in" filter="fade">
                                      <p:cBhvr>
                                        <p:cTn id="22" dur="500"/>
                                        <p:tgtEl>
                                          <p:spTgt spid="6247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62469"/>
                                        </p:tgtEl>
                                        <p:attrNameLst>
                                          <p:attrName>style.visibility</p:attrName>
                                        </p:attrNameLst>
                                      </p:cBhvr>
                                      <p:to>
                                        <p:strVal val="visible"/>
                                      </p:to>
                                    </p:set>
                                    <p:animEffect transition="in" filter="fade">
                                      <p:cBhvr>
                                        <p:cTn id="27" dur="500"/>
                                        <p:tgtEl>
                                          <p:spTgt spid="6246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2476"/>
                                        </p:tgtEl>
                                        <p:attrNameLst>
                                          <p:attrName>style.visibility</p:attrName>
                                        </p:attrNameLst>
                                      </p:cBhvr>
                                      <p:to>
                                        <p:strVal val="visible"/>
                                      </p:to>
                                    </p:set>
                                    <p:animEffect transition="in" filter="fade">
                                      <p:cBhvr>
                                        <p:cTn id="30" dur="500"/>
                                        <p:tgtEl>
                                          <p:spTgt spid="62476"/>
                                        </p:tgtEl>
                                      </p:cBhvr>
                                    </p:animEffect>
                                  </p:childTnLst>
                                </p:cTn>
                              </p:par>
                              <p:par>
                                <p:cTn id="31" presetID="10" presetClass="entr" presetSubtype="0" fill="hold" nodeType="withEffect">
                                  <p:stCondLst>
                                    <p:cond delay="0"/>
                                  </p:stCondLst>
                                  <p:childTnLst>
                                    <p:set>
                                      <p:cBhvr>
                                        <p:cTn id="32" dur="1" fill="hold">
                                          <p:stCondLst>
                                            <p:cond delay="0"/>
                                          </p:stCondLst>
                                        </p:cTn>
                                        <p:tgtEl>
                                          <p:spTgt spid="62473"/>
                                        </p:tgtEl>
                                        <p:attrNameLst>
                                          <p:attrName>style.visibility</p:attrName>
                                        </p:attrNameLst>
                                      </p:cBhvr>
                                      <p:to>
                                        <p:strVal val="visible"/>
                                      </p:to>
                                    </p:set>
                                    <p:animEffect transition="in" filter="fade">
                                      <p:cBhvr>
                                        <p:cTn id="33" dur="500"/>
                                        <p:tgtEl>
                                          <p:spTgt spid="6247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62478"/>
                                        </p:tgtEl>
                                        <p:attrNameLst>
                                          <p:attrName>style.visibility</p:attrName>
                                        </p:attrNameLst>
                                      </p:cBhvr>
                                      <p:to>
                                        <p:strVal val="visible"/>
                                      </p:to>
                                    </p:set>
                                    <p:animEffect transition="in" filter="fade">
                                      <p:cBhvr>
                                        <p:cTn id="36" dur="500"/>
                                        <p:tgtEl>
                                          <p:spTgt spid="624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71" grpId="0"/>
      <p:bldP spid="62474" grpId="0"/>
      <p:bldP spid="62475" grpId="0"/>
      <p:bldP spid="62476" grpId="0"/>
      <p:bldP spid="62477" grpId="0"/>
      <p:bldP spid="6247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eaLnBrk="1" hangingPunct="1"/>
            <a:r>
              <a:rPr lang="de-DE">
                <a:latin typeface="Arial Black" charset="0"/>
                <a:ea typeface="ＭＳ Ｐゴシック" charset="0"/>
                <a:cs typeface="ＭＳ Ｐゴシック" charset="0"/>
              </a:rPr>
              <a:t>Nahrung</a:t>
            </a:r>
          </a:p>
        </p:txBody>
      </p:sp>
      <p:sp>
        <p:nvSpPr>
          <p:cNvPr id="70659" name="Rectangle 3"/>
          <p:cNvSpPr>
            <a:spLocks noGrp="1" noChangeArrowheads="1"/>
          </p:cNvSpPr>
          <p:nvPr>
            <p:ph type="body" idx="1"/>
          </p:nvPr>
        </p:nvSpPr>
        <p:spPr/>
        <p:txBody>
          <a:bodyPr/>
          <a:lstStyle/>
          <a:p>
            <a:pPr eaLnBrk="1" hangingPunct="1">
              <a:buFontTx/>
              <a:buNone/>
            </a:pPr>
            <a:r>
              <a:rPr lang="de-DE" b="1">
                <a:latin typeface="Arial" charset="0"/>
                <a:ea typeface="ＭＳ Ｐゴシック" charset="0"/>
                <a:cs typeface="ＭＳ Ｐゴシック" charset="0"/>
              </a:rPr>
              <a:t>Auswahl verzehrter Insekten:</a:t>
            </a:r>
          </a:p>
        </p:txBody>
      </p:sp>
      <p:pic>
        <p:nvPicPr>
          <p:cNvPr id="65540" name="Picture 4" descr="Wolfsspinne_Alopecosa_fabrilis_Michael-Hohne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922713" y="1676400"/>
            <a:ext cx="2182812" cy="2819400"/>
          </a:xfrm>
          <a:prstGeom prst="rect">
            <a:avLst/>
          </a:prstGeom>
          <a:noFill/>
          <a:ln w="9525">
            <a:solidFill>
              <a:srgbClr val="000000"/>
            </a:solidFill>
            <a:miter lim="800000"/>
            <a:headEnd/>
            <a:tailEnd/>
          </a:ln>
          <a:effectLst>
            <a:outerShdw blurRad="190500" dist="126999" dir="2700000" algn="ctr" rotWithShape="0">
              <a:srgbClr val="000000">
                <a:alpha val="60001"/>
              </a:srgbClr>
            </a:outerShdw>
          </a:effectLst>
        </p:spPr>
      </p:pic>
      <p:sp>
        <p:nvSpPr>
          <p:cNvPr id="65541" name="Text Box 5"/>
          <p:cNvSpPr txBox="1">
            <a:spLocks noChangeArrowheads="1"/>
          </p:cNvSpPr>
          <p:nvPr/>
        </p:nvSpPr>
        <p:spPr bwMode="auto">
          <a:xfrm rot="5400000">
            <a:off x="5595938" y="3922713"/>
            <a:ext cx="11811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pPr>
              <a:spcBef>
                <a:spcPct val="50000"/>
              </a:spcBef>
            </a:pPr>
            <a:r>
              <a:rPr lang="de-DE" sz="900">
                <a:sym typeface="Symbol" charset="0"/>
              </a:rPr>
              <a:t> Michael Hohner</a:t>
            </a:r>
            <a:endParaRPr lang="de-DE" sz="900"/>
          </a:p>
        </p:txBody>
      </p:sp>
      <p:pic>
        <p:nvPicPr>
          <p:cNvPr id="65542" name="Picture 6" descr="DSC03281"/>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rot="-5400000">
            <a:off x="5995988" y="1652587"/>
            <a:ext cx="3276600" cy="2409825"/>
          </a:xfrm>
          <a:prstGeom prst="rect">
            <a:avLst/>
          </a:prstGeom>
          <a:noFill/>
          <a:ln w="9525">
            <a:solidFill>
              <a:srgbClr val="000000"/>
            </a:solidFill>
            <a:miter lim="800000"/>
            <a:headEnd/>
            <a:tailEnd/>
          </a:ln>
          <a:effectLst>
            <a:outerShdw blurRad="190500" dist="126999" dir="2700000" algn="ctr" rotWithShape="0">
              <a:srgbClr val="000000">
                <a:alpha val="60001"/>
              </a:srgbClr>
            </a:outerShdw>
          </a:effectLst>
        </p:spPr>
      </p:pic>
      <p:pic>
        <p:nvPicPr>
          <p:cNvPr id="65543" name="Picture 7" descr="Adalia_bipunctata_ZweipunktMarienkäfer_Entoma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04800" y="4221163"/>
            <a:ext cx="3276600" cy="2359025"/>
          </a:xfrm>
          <a:prstGeom prst="rect">
            <a:avLst/>
          </a:prstGeom>
          <a:noFill/>
          <a:ln w="9525">
            <a:solidFill>
              <a:srgbClr val="000000"/>
            </a:solidFill>
            <a:miter lim="800000"/>
            <a:headEnd/>
            <a:tailEnd/>
          </a:ln>
          <a:effectLst>
            <a:outerShdw blurRad="190500" dist="126999" dir="2700000" algn="ctr" rotWithShape="0">
              <a:srgbClr val="000000">
                <a:alpha val="60001"/>
              </a:srgbClr>
            </a:outerShdw>
          </a:effectLst>
        </p:spPr>
      </p:pic>
      <p:sp>
        <p:nvSpPr>
          <p:cNvPr id="65544" name="Text Box 8"/>
          <p:cNvSpPr txBox="1">
            <a:spLocks noChangeArrowheads="1"/>
          </p:cNvSpPr>
          <p:nvPr/>
        </p:nvSpPr>
        <p:spPr bwMode="auto">
          <a:xfrm rot="5400000">
            <a:off x="3239294" y="6223794"/>
            <a:ext cx="8397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pPr>
              <a:spcBef>
                <a:spcPct val="50000"/>
              </a:spcBef>
            </a:pPr>
            <a:r>
              <a:rPr lang="de-DE" sz="900">
                <a:sym typeface="Symbol" charset="0"/>
              </a:rPr>
              <a:t> Entomar</a:t>
            </a:r>
            <a:endParaRPr lang="de-DE" sz="900"/>
          </a:p>
        </p:txBody>
      </p:sp>
      <p:pic>
        <p:nvPicPr>
          <p:cNvPr id="65548" name="Picture 12" descr="Dorytomus_longimanus_LangarmigerSpiessrüssler_GeorgSlickers"/>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04800" y="1676400"/>
            <a:ext cx="3276600" cy="2254250"/>
          </a:xfrm>
          <a:prstGeom prst="rect">
            <a:avLst/>
          </a:prstGeom>
          <a:noFill/>
          <a:ln w="9525">
            <a:solidFill>
              <a:srgbClr val="000000"/>
            </a:solidFill>
            <a:miter lim="800000"/>
            <a:headEnd/>
            <a:tailEnd/>
          </a:ln>
          <a:effectLst>
            <a:outerShdw blurRad="190500" dist="126999" dir="2700000" algn="ctr" rotWithShape="0">
              <a:srgbClr val="000000">
                <a:alpha val="60001"/>
              </a:srgbClr>
            </a:outerShdw>
          </a:effectLst>
        </p:spPr>
      </p:pic>
      <p:sp>
        <p:nvSpPr>
          <p:cNvPr id="65549" name="Text Box 13"/>
          <p:cNvSpPr txBox="1">
            <a:spLocks noChangeArrowheads="1"/>
          </p:cNvSpPr>
          <p:nvPr/>
        </p:nvSpPr>
        <p:spPr bwMode="auto">
          <a:xfrm rot="5400000">
            <a:off x="3094831" y="3380582"/>
            <a:ext cx="11445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pPr>
              <a:spcBef>
                <a:spcPct val="50000"/>
              </a:spcBef>
            </a:pPr>
            <a:r>
              <a:rPr lang="de-DE" sz="900">
                <a:sym typeface="Symbol" charset="0"/>
              </a:rPr>
              <a:t> Georg Slickers</a:t>
            </a:r>
            <a:endParaRPr lang="de-DE" sz="900"/>
          </a:p>
        </p:txBody>
      </p:sp>
      <p:pic>
        <p:nvPicPr>
          <p:cNvPr id="65550" name="Picture 14" descr="Kamelhalsfliege_Raphidia_ophiopsis_RichardBartz"/>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443413" y="4821238"/>
            <a:ext cx="3581400" cy="1752600"/>
          </a:xfrm>
          <a:prstGeom prst="rect">
            <a:avLst/>
          </a:prstGeom>
          <a:noFill/>
          <a:ln w="9525">
            <a:solidFill>
              <a:srgbClr val="000000"/>
            </a:solidFill>
            <a:miter lim="800000"/>
            <a:headEnd/>
            <a:tailEnd/>
          </a:ln>
          <a:effectLst>
            <a:outerShdw blurRad="190500" dist="126999" dir="2700000" algn="ctr" rotWithShape="0">
              <a:srgbClr val="000000">
                <a:alpha val="60001"/>
              </a:srgbClr>
            </a:outerShdw>
          </a:effectLst>
        </p:spPr>
      </p:pic>
      <p:sp>
        <p:nvSpPr>
          <p:cNvPr id="65551" name="Text Box 15"/>
          <p:cNvSpPr txBox="1">
            <a:spLocks noChangeArrowheads="1"/>
          </p:cNvSpPr>
          <p:nvPr/>
        </p:nvSpPr>
        <p:spPr bwMode="auto">
          <a:xfrm rot="5400000">
            <a:off x="7576344" y="6069807"/>
            <a:ext cx="10683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pPr>
              <a:spcBef>
                <a:spcPct val="50000"/>
              </a:spcBef>
            </a:pPr>
            <a:r>
              <a:rPr lang="de-DE" sz="900">
                <a:sym typeface="Symbol" charset="0"/>
              </a:rPr>
              <a:t> Richard Bartz</a:t>
            </a:r>
            <a:endParaRPr lang="de-DE" sz="90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5548"/>
                                        </p:tgtEl>
                                        <p:attrNameLst>
                                          <p:attrName>style.visibility</p:attrName>
                                        </p:attrNameLst>
                                      </p:cBhvr>
                                      <p:to>
                                        <p:strVal val="visible"/>
                                      </p:to>
                                    </p:set>
                                    <p:animEffect transition="in" filter="fade">
                                      <p:cBhvr>
                                        <p:cTn id="7" dur="500"/>
                                        <p:tgtEl>
                                          <p:spTgt spid="6554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5549"/>
                                        </p:tgtEl>
                                        <p:attrNameLst>
                                          <p:attrName>style.visibility</p:attrName>
                                        </p:attrNameLst>
                                      </p:cBhvr>
                                      <p:to>
                                        <p:strVal val="visible"/>
                                      </p:to>
                                    </p:set>
                                    <p:animEffect transition="in" filter="fade">
                                      <p:cBhvr>
                                        <p:cTn id="10" dur="500"/>
                                        <p:tgtEl>
                                          <p:spTgt spid="6554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65540"/>
                                        </p:tgtEl>
                                        <p:attrNameLst>
                                          <p:attrName>style.visibility</p:attrName>
                                        </p:attrNameLst>
                                      </p:cBhvr>
                                      <p:to>
                                        <p:strVal val="visible"/>
                                      </p:to>
                                    </p:set>
                                    <p:animEffect transition="in" filter="fade">
                                      <p:cBhvr>
                                        <p:cTn id="15" dur="500"/>
                                        <p:tgtEl>
                                          <p:spTgt spid="6554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5541"/>
                                        </p:tgtEl>
                                        <p:attrNameLst>
                                          <p:attrName>style.visibility</p:attrName>
                                        </p:attrNameLst>
                                      </p:cBhvr>
                                      <p:to>
                                        <p:strVal val="visible"/>
                                      </p:to>
                                    </p:set>
                                    <p:animEffect transition="in" filter="fade">
                                      <p:cBhvr>
                                        <p:cTn id="18" dur="500"/>
                                        <p:tgtEl>
                                          <p:spTgt spid="6554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65542"/>
                                        </p:tgtEl>
                                        <p:attrNameLst>
                                          <p:attrName>style.visibility</p:attrName>
                                        </p:attrNameLst>
                                      </p:cBhvr>
                                      <p:to>
                                        <p:strVal val="visible"/>
                                      </p:to>
                                    </p:set>
                                    <p:animEffect transition="in" filter="fade">
                                      <p:cBhvr>
                                        <p:cTn id="23" dur="500"/>
                                        <p:tgtEl>
                                          <p:spTgt spid="6554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65543"/>
                                        </p:tgtEl>
                                        <p:attrNameLst>
                                          <p:attrName>style.visibility</p:attrName>
                                        </p:attrNameLst>
                                      </p:cBhvr>
                                      <p:to>
                                        <p:strVal val="visible"/>
                                      </p:to>
                                    </p:set>
                                    <p:animEffect transition="in" filter="fade">
                                      <p:cBhvr>
                                        <p:cTn id="28" dur="500"/>
                                        <p:tgtEl>
                                          <p:spTgt spid="6554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5544"/>
                                        </p:tgtEl>
                                        <p:attrNameLst>
                                          <p:attrName>style.visibility</p:attrName>
                                        </p:attrNameLst>
                                      </p:cBhvr>
                                      <p:to>
                                        <p:strVal val="visible"/>
                                      </p:to>
                                    </p:set>
                                    <p:animEffect transition="in" filter="fade">
                                      <p:cBhvr>
                                        <p:cTn id="31" dur="500"/>
                                        <p:tgtEl>
                                          <p:spTgt spid="65544"/>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nodeType="clickEffect">
                                  <p:stCondLst>
                                    <p:cond delay="0"/>
                                  </p:stCondLst>
                                  <p:childTnLst>
                                    <p:set>
                                      <p:cBhvr>
                                        <p:cTn id="35" dur="1" fill="hold">
                                          <p:stCondLst>
                                            <p:cond delay="0"/>
                                          </p:stCondLst>
                                        </p:cTn>
                                        <p:tgtEl>
                                          <p:spTgt spid="65550"/>
                                        </p:tgtEl>
                                        <p:attrNameLst>
                                          <p:attrName>style.visibility</p:attrName>
                                        </p:attrNameLst>
                                      </p:cBhvr>
                                      <p:to>
                                        <p:strVal val="visible"/>
                                      </p:to>
                                    </p:set>
                                    <p:animEffect transition="in" filter="fade">
                                      <p:cBhvr>
                                        <p:cTn id="36" dur="500"/>
                                        <p:tgtEl>
                                          <p:spTgt spid="6555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65551"/>
                                        </p:tgtEl>
                                        <p:attrNameLst>
                                          <p:attrName>style.visibility</p:attrName>
                                        </p:attrNameLst>
                                      </p:cBhvr>
                                      <p:to>
                                        <p:strVal val="visible"/>
                                      </p:to>
                                    </p:set>
                                    <p:animEffect transition="in" filter="fade">
                                      <p:cBhvr>
                                        <p:cTn id="39" dur="500"/>
                                        <p:tgtEl>
                                          <p:spTgt spid="655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1" grpId="0"/>
      <p:bldP spid="65544" grpId="0"/>
      <p:bldP spid="65549" grpId="0"/>
      <p:bldP spid="6555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r>
              <a:rPr lang="de-DE">
                <a:latin typeface="Arial Black" charset="0"/>
                <a:ea typeface="ＭＳ Ｐゴシック" charset="0"/>
                <a:cs typeface="ＭＳ Ｐゴシック" charset="0"/>
              </a:rPr>
              <a:t>Nahrung</a:t>
            </a:r>
          </a:p>
        </p:txBody>
      </p:sp>
      <p:sp>
        <p:nvSpPr>
          <p:cNvPr id="72707" name="Rectangle 3"/>
          <p:cNvSpPr>
            <a:spLocks noGrp="1" noChangeArrowheads="1"/>
          </p:cNvSpPr>
          <p:nvPr>
            <p:ph type="body" idx="1"/>
          </p:nvPr>
        </p:nvSpPr>
        <p:spPr/>
        <p:txBody>
          <a:bodyPr/>
          <a:lstStyle/>
          <a:p>
            <a:pPr eaLnBrk="1" hangingPunct="1">
              <a:buFontTx/>
              <a:buNone/>
            </a:pPr>
            <a:r>
              <a:rPr lang="de-DE" b="1">
                <a:latin typeface="Arial" charset="0"/>
                <a:ea typeface="ＭＳ Ｐゴシック" charset="0"/>
                <a:cs typeface="ＭＳ Ｐゴシック" charset="0"/>
              </a:rPr>
              <a:t>Auswahl vegetabilischer Nahrung:</a:t>
            </a:r>
          </a:p>
        </p:txBody>
      </p:sp>
      <p:pic>
        <p:nvPicPr>
          <p:cNvPr id="67588" name="Picture 4" descr="Birnen_KeithWelle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04800" y="1752600"/>
            <a:ext cx="2362200" cy="3241675"/>
          </a:xfrm>
          <a:prstGeom prst="rect">
            <a:avLst/>
          </a:prstGeom>
          <a:noFill/>
          <a:ln w="9525">
            <a:solidFill>
              <a:srgbClr val="000000"/>
            </a:solidFill>
            <a:miter lim="800000"/>
            <a:headEnd/>
            <a:tailEnd/>
          </a:ln>
          <a:effectLst>
            <a:outerShdw blurRad="190500" dist="126999" dir="2700000" algn="ctr" rotWithShape="0">
              <a:srgbClr val="000000">
                <a:alpha val="60001"/>
              </a:srgbClr>
            </a:outerShdw>
          </a:effectLst>
        </p:spPr>
      </p:pic>
      <p:sp>
        <p:nvSpPr>
          <p:cNvPr id="67589" name="Text Box 5"/>
          <p:cNvSpPr txBox="1">
            <a:spLocks noChangeArrowheads="1"/>
          </p:cNvSpPr>
          <p:nvPr/>
        </p:nvSpPr>
        <p:spPr bwMode="auto">
          <a:xfrm rot="5400000">
            <a:off x="2241550" y="4533900"/>
            <a:ext cx="990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pPr>
              <a:spcBef>
                <a:spcPct val="50000"/>
              </a:spcBef>
            </a:pPr>
            <a:r>
              <a:rPr lang="de-DE" sz="900">
                <a:sym typeface="Symbol" charset="0"/>
              </a:rPr>
              <a:t> Keith Weller</a:t>
            </a:r>
            <a:endParaRPr lang="de-DE"/>
          </a:p>
        </p:txBody>
      </p:sp>
      <p:pic>
        <p:nvPicPr>
          <p:cNvPr id="67590" name="Picture 6" descr="Eberesche-Werne-Mbdortmund"/>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38200" y="3276600"/>
            <a:ext cx="2362200" cy="3240088"/>
          </a:xfrm>
          <a:prstGeom prst="rect">
            <a:avLst/>
          </a:prstGeom>
          <a:noFill/>
          <a:ln w="9525">
            <a:solidFill>
              <a:srgbClr val="000000"/>
            </a:solidFill>
            <a:miter lim="800000"/>
            <a:headEnd/>
            <a:tailEnd/>
          </a:ln>
          <a:effectLst>
            <a:outerShdw blurRad="190500" dist="126999" dir="2700000" algn="ctr" rotWithShape="0">
              <a:srgbClr val="000000">
                <a:alpha val="60001"/>
              </a:srgbClr>
            </a:outerShdw>
          </a:effectLst>
        </p:spPr>
      </p:pic>
      <p:sp>
        <p:nvSpPr>
          <p:cNvPr id="67591" name="Text Box 7"/>
          <p:cNvSpPr txBox="1">
            <a:spLocks noChangeArrowheads="1"/>
          </p:cNvSpPr>
          <p:nvPr/>
        </p:nvSpPr>
        <p:spPr bwMode="auto">
          <a:xfrm rot="5400000">
            <a:off x="2782888" y="6038850"/>
            <a:ext cx="990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pPr>
              <a:spcBef>
                <a:spcPct val="50000"/>
              </a:spcBef>
            </a:pPr>
            <a:r>
              <a:rPr lang="de-DE" sz="900">
                <a:sym typeface="Symbol" charset="0"/>
              </a:rPr>
              <a:t> Mbdortmund</a:t>
            </a:r>
            <a:endParaRPr lang="de-DE"/>
          </a:p>
        </p:txBody>
      </p:sp>
      <p:pic>
        <p:nvPicPr>
          <p:cNvPr id="67592" name="Picture 8" descr="Maulbeere_Morus-alba_Luis-Fernández-García"/>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048000" y="1752600"/>
            <a:ext cx="2362200" cy="3238500"/>
          </a:xfrm>
          <a:prstGeom prst="rect">
            <a:avLst/>
          </a:prstGeom>
          <a:noFill/>
          <a:ln w="9525">
            <a:solidFill>
              <a:srgbClr val="000000"/>
            </a:solidFill>
            <a:miter lim="800000"/>
            <a:headEnd/>
            <a:tailEnd/>
          </a:ln>
          <a:effectLst>
            <a:outerShdw blurRad="190500" dist="126999" dir="2700000" algn="ctr" rotWithShape="0">
              <a:srgbClr val="000000">
                <a:alpha val="60001"/>
              </a:srgbClr>
            </a:outerShdw>
          </a:effectLst>
        </p:spPr>
      </p:pic>
      <p:sp>
        <p:nvSpPr>
          <p:cNvPr id="67594" name="Text Box 10"/>
          <p:cNvSpPr txBox="1">
            <a:spLocks noChangeArrowheads="1"/>
          </p:cNvSpPr>
          <p:nvPr/>
        </p:nvSpPr>
        <p:spPr bwMode="auto">
          <a:xfrm rot="5400000">
            <a:off x="4732338" y="4246563"/>
            <a:ext cx="1524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pPr>
              <a:spcBef>
                <a:spcPct val="50000"/>
              </a:spcBef>
            </a:pPr>
            <a:r>
              <a:rPr lang="de-DE" sz="900">
                <a:sym typeface="Symbol" charset="0"/>
              </a:rPr>
              <a:t> Luis Fernández García</a:t>
            </a:r>
            <a:endParaRPr lang="de-DE"/>
          </a:p>
        </p:txBody>
      </p:sp>
      <p:pic>
        <p:nvPicPr>
          <p:cNvPr id="67595" name="Picture 11" descr="Walderdbeere_Fragaria-vesca_Moralist"/>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581400" y="3276600"/>
            <a:ext cx="2362200" cy="3238500"/>
          </a:xfrm>
          <a:prstGeom prst="rect">
            <a:avLst/>
          </a:prstGeom>
          <a:noFill/>
          <a:ln w="9525">
            <a:solidFill>
              <a:srgbClr val="000000"/>
            </a:solidFill>
            <a:miter lim="800000"/>
            <a:headEnd/>
            <a:tailEnd/>
          </a:ln>
          <a:effectLst>
            <a:outerShdw blurRad="190500" dist="126999" dir="2700000" algn="ctr" rotWithShape="0">
              <a:srgbClr val="000000">
                <a:alpha val="60001"/>
              </a:srgbClr>
            </a:outerShdw>
          </a:effectLst>
        </p:spPr>
      </p:pic>
      <p:sp>
        <p:nvSpPr>
          <p:cNvPr id="67596" name="Text Box 12"/>
          <p:cNvSpPr txBox="1">
            <a:spLocks noChangeArrowheads="1"/>
          </p:cNvSpPr>
          <p:nvPr/>
        </p:nvSpPr>
        <p:spPr bwMode="auto">
          <a:xfrm rot="5400000">
            <a:off x="5641975" y="6153150"/>
            <a:ext cx="762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pPr>
              <a:spcBef>
                <a:spcPct val="50000"/>
              </a:spcBef>
            </a:pPr>
            <a:r>
              <a:rPr lang="de-DE" sz="900">
                <a:sym typeface="Symbol" charset="0"/>
              </a:rPr>
              <a:t> Moralist</a:t>
            </a:r>
            <a:endParaRPr lang="de-DE"/>
          </a:p>
        </p:txBody>
      </p:sp>
      <p:pic>
        <p:nvPicPr>
          <p:cNvPr id="67598" name="Picture 14" descr="Oliven_Olea_europaea_H-Zel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5791200" y="1752600"/>
            <a:ext cx="2362200" cy="3238500"/>
          </a:xfrm>
          <a:prstGeom prst="rect">
            <a:avLst/>
          </a:prstGeom>
          <a:noFill/>
          <a:ln w="9525">
            <a:solidFill>
              <a:srgbClr val="000000"/>
            </a:solidFill>
            <a:miter lim="800000"/>
            <a:headEnd/>
            <a:tailEnd/>
          </a:ln>
          <a:effectLst>
            <a:outerShdw blurRad="190500" dist="126999" dir="2700000" algn="ctr" rotWithShape="0">
              <a:srgbClr val="000000">
                <a:alpha val="60001"/>
              </a:srgbClr>
            </a:outerShdw>
          </a:effectLst>
        </p:spPr>
      </p:pic>
      <p:sp>
        <p:nvSpPr>
          <p:cNvPr id="67599" name="Text Box 15"/>
          <p:cNvSpPr txBox="1">
            <a:spLocks noChangeArrowheads="1"/>
          </p:cNvSpPr>
          <p:nvPr/>
        </p:nvSpPr>
        <p:spPr bwMode="auto">
          <a:xfrm rot="5400000">
            <a:off x="7888288" y="4659313"/>
            <a:ext cx="685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pPr>
              <a:spcBef>
                <a:spcPct val="50000"/>
              </a:spcBef>
            </a:pPr>
            <a:r>
              <a:rPr lang="de-DE" sz="900">
                <a:sym typeface="Symbol" charset="0"/>
              </a:rPr>
              <a:t> H. Zell</a:t>
            </a:r>
            <a:endParaRPr lang="de-DE"/>
          </a:p>
        </p:txBody>
      </p:sp>
      <p:pic>
        <p:nvPicPr>
          <p:cNvPr id="67600" name="Picture 16" descr="Datteln_Alfejej_-_Oase_Gabrun,_Franzfoto"/>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6324600" y="3276600"/>
            <a:ext cx="2362200" cy="3238500"/>
          </a:xfrm>
          <a:prstGeom prst="rect">
            <a:avLst/>
          </a:prstGeom>
          <a:noFill/>
          <a:ln w="9525">
            <a:solidFill>
              <a:srgbClr val="000000"/>
            </a:solidFill>
            <a:miter lim="800000"/>
            <a:headEnd/>
            <a:tailEnd/>
          </a:ln>
          <a:effectLst>
            <a:outerShdw blurRad="190500" dist="126999" dir="2700000" algn="ctr" rotWithShape="0">
              <a:srgbClr val="000000">
                <a:alpha val="60001"/>
              </a:srgbClr>
            </a:outerShdw>
          </a:effectLst>
        </p:spPr>
      </p:pic>
      <p:sp>
        <p:nvSpPr>
          <p:cNvPr id="67601" name="Text Box 17"/>
          <p:cNvSpPr txBox="1">
            <a:spLocks noChangeArrowheads="1"/>
          </p:cNvSpPr>
          <p:nvPr/>
        </p:nvSpPr>
        <p:spPr bwMode="auto">
          <a:xfrm rot="5400000">
            <a:off x="8306594" y="6152357"/>
            <a:ext cx="9159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pPr>
              <a:spcBef>
                <a:spcPct val="50000"/>
              </a:spcBef>
            </a:pPr>
            <a:r>
              <a:rPr lang="de-DE" sz="900">
                <a:sym typeface="Symbol" charset="0"/>
              </a:rPr>
              <a:t> Franzfoto</a:t>
            </a:r>
            <a:endParaRPr lang="de-DE"/>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7588"/>
                                        </p:tgtEl>
                                        <p:attrNameLst>
                                          <p:attrName>style.visibility</p:attrName>
                                        </p:attrNameLst>
                                      </p:cBhvr>
                                      <p:to>
                                        <p:strVal val="visible"/>
                                      </p:to>
                                    </p:set>
                                    <p:animEffect transition="in" filter="fade">
                                      <p:cBhvr>
                                        <p:cTn id="7" dur="500"/>
                                        <p:tgtEl>
                                          <p:spTgt spid="6758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7589"/>
                                        </p:tgtEl>
                                        <p:attrNameLst>
                                          <p:attrName>style.visibility</p:attrName>
                                        </p:attrNameLst>
                                      </p:cBhvr>
                                      <p:to>
                                        <p:strVal val="visible"/>
                                      </p:to>
                                    </p:set>
                                    <p:animEffect transition="in" filter="fade">
                                      <p:cBhvr>
                                        <p:cTn id="10" dur="500"/>
                                        <p:tgtEl>
                                          <p:spTgt spid="6758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67590"/>
                                        </p:tgtEl>
                                        <p:attrNameLst>
                                          <p:attrName>style.visibility</p:attrName>
                                        </p:attrNameLst>
                                      </p:cBhvr>
                                      <p:to>
                                        <p:strVal val="visible"/>
                                      </p:to>
                                    </p:set>
                                    <p:animEffect transition="in" filter="fade">
                                      <p:cBhvr>
                                        <p:cTn id="15" dur="500"/>
                                        <p:tgtEl>
                                          <p:spTgt spid="6759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7591"/>
                                        </p:tgtEl>
                                        <p:attrNameLst>
                                          <p:attrName>style.visibility</p:attrName>
                                        </p:attrNameLst>
                                      </p:cBhvr>
                                      <p:to>
                                        <p:strVal val="visible"/>
                                      </p:to>
                                    </p:set>
                                    <p:animEffect transition="in" filter="fade">
                                      <p:cBhvr>
                                        <p:cTn id="18" dur="500"/>
                                        <p:tgtEl>
                                          <p:spTgt spid="6759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67592"/>
                                        </p:tgtEl>
                                        <p:attrNameLst>
                                          <p:attrName>style.visibility</p:attrName>
                                        </p:attrNameLst>
                                      </p:cBhvr>
                                      <p:to>
                                        <p:strVal val="visible"/>
                                      </p:to>
                                    </p:set>
                                    <p:animEffect transition="in" filter="fade">
                                      <p:cBhvr>
                                        <p:cTn id="23" dur="500"/>
                                        <p:tgtEl>
                                          <p:spTgt spid="6759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7594"/>
                                        </p:tgtEl>
                                        <p:attrNameLst>
                                          <p:attrName>style.visibility</p:attrName>
                                        </p:attrNameLst>
                                      </p:cBhvr>
                                      <p:to>
                                        <p:strVal val="visible"/>
                                      </p:to>
                                    </p:set>
                                    <p:animEffect transition="in" filter="fade">
                                      <p:cBhvr>
                                        <p:cTn id="26" dur="500"/>
                                        <p:tgtEl>
                                          <p:spTgt spid="6759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67595"/>
                                        </p:tgtEl>
                                        <p:attrNameLst>
                                          <p:attrName>style.visibility</p:attrName>
                                        </p:attrNameLst>
                                      </p:cBhvr>
                                      <p:to>
                                        <p:strVal val="visible"/>
                                      </p:to>
                                    </p:set>
                                    <p:animEffect transition="in" filter="fade">
                                      <p:cBhvr>
                                        <p:cTn id="31" dur="500"/>
                                        <p:tgtEl>
                                          <p:spTgt spid="6759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7596"/>
                                        </p:tgtEl>
                                        <p:attrNameLst>
                                          <p:attrName>style.visibility</p:attrName>
                                        </p:attrNameLst>
                                      </p:cBhvr>
                                      <p:to>
                                        <p:strVal val="visible"/>
                                      </p:to>
                                    </p:set>
                                    <p:animEffect transition="in" filter="fade">
                                      <p:cBhvr>
                                        <p:cTn id="34" dur="500"/>
                                        <p:tgtEl>
                                          <p:spTgt spid="67596"/>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nodeType="clickEffect">
                                  <p:stCondLst>
                                    <p:cond delay="0"/>
                                  </p:stCondLst>
                                  <p:childTnLst>
                                    <p:set>
                                      <p:cBhvr>
                                        <p:cTn id="38" dur="1" fill="hold">
                                          <p:stCondLst>
                                            <p:cond delay="0"/>
                                          </p:stCondLst>
                                        </p:cTn>
                                        <p:tgtEl>
                                          <p:spTgt spid="67598"/>
                                        </p:tgtEl>
                                        <p:attrNameLst>
                                          <p:attrName>style.visibility</p:attrName>
                                        </p:attrNameLst>
                                      </p:cBhvr>
                                      <p:to>
                                        <p:strVal val="visible"/>
                                      </p:to>
                                    </p:set>
                                    <p:animEffect transition="in" filter="fade">
                                      <p:cBhvr>
                                        <p:cTn id="39" dur="500"/>
                                        <p:tgtEl>
                                          <p:spTgt spid="6759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67599"/>
                                        </p:tgtEl>
                                        <p:attrNameLst>
                                          <p:attrName>style.visibility</p:attrName>
                                        </p:attrNameLst>
                                      </p:cBhvr>
                                      <p:to>
                                        <p:strVal val="visible"/>
                                      </p:to>
                                    </p:set>
                                    <p:animEffect transition="in" filter="fade">
                                      <p:cBhvr>
                                        <p:cTn id="42" dur="500"/>
                                        <p:tgtEl>
                                          <p:spTgt spid="67599"/>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67600"/>
                                        </p:tgtEl>
                                        <p:attrNameLst>
                                          <p:attrName>style.visibility</p:attrName>
                                        </p:attrNameLst>
                                      </p:cBhvr>
                                      <p:to>
                                        <p:strVal val="visible"/>
                                      </p:to>
                                    </p:set>
                                    <p:animEffect transition="in" filter="fade">
                                      <p:cBhvr>
                                        <p:cTn id="47" dur="500"/>
                                        <p:tgtEl>
                                          <p:spTgt spid="6760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67601"/>
                                        </p:tgtEl>
                                        <p:attrNameLst>
                                          <p:attrName>style.visibility</p:attrName>
                                        </p:attrNameLst>
                                      </p:cBhvr>
                                      <p:to>
                                        <p:strVal val="visible"/>
                                      </p:to>
                                    </p:set>
                                    <p:animEffect transition="in" filter="fade">
                                      <p:cBhvr>
                                        <p:cTn id="50" dur="500"/>
                                        <p:tgtEl>
                                          <p:spTgt spid="676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9" grpId="0"/>
      <p:bldP spid="67591" grpId="0"/>
      <p:bldP spid="67594" grpId="0"/>
      <p:bldP spid="67596" grpId="0"/>
      <p:bldP spid="67599" grpId="0"/>
      <p:bldP spid="6760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de-DE">
                <a:latin typeface="Arial Black" charset="0"/>
                <a:ea typeface="ＭＳ Ｐゴシック" charset="0"/>
                <a:cs typeface="ＭＳ Ｐゴシック" charset="0"/>
              </a:rPr>
              <a:t>Bezeichnungen</a:t>
            </a:r>
          </a:p>
        </p:txBody>
      </p:sp>
      <p:sp>
        <p:nvSpPr>
          <p:cNvPr id="19459" name="Rectangle 3"/>
          <p:cNvSpPr>
            <a:spLocks noGrp="1" noChangeArrowheads="1"/>
          </p:cNvSpPr>
          <p:nvPr>
            <p:ph type="body" idx="1"/>
          </p:nvPr>
        </p:nvSpPr>
        <p:spPr>
          <a:xfrm>
            <a:off x="457200" y="1143000"/>
            <a:ext cx="8534400" cy="5181600"/>
          </a:xfrm>
        </p:spPr>
        <p:txBody>
          <a:bodyPr/>
          <a:lstStyle/>
          <a:p>
            <a:pPr eaLnBrk="1" hangingPunct="1">
              <a:buFontTx/>
              <a:buNone/>
            </a:pPr>
            <a:r>
              <a:rPr lang="de-DE" b="1">
                <a:latin typeface="Arial" charset="0"/>
                <a:ea typeface="ＭＳ Ｐゴシック" charset="0"/>
                <a:cs typeface="ＭＳ Ｐゴシック" charset="0"/>
              </a:rPr>
              <a:t>Namensherkunft:</a:t>
            </a:r>
          </a:p>
          <a:p>
            <a:pPr eaLnBrk="1" hangingPunct="1"/>
            <a:endParaRPr lang="de-DE" sz="900">
              <a:latin typeface="Arial" charset="0"/>
              <a:ea typeface="ＭＳ Ｐゴシック" charset="0"/>
              <a:cs typeface="ＭＳ Ｐゴシック" charset="0"/>
            </a:endParaRPr>
          </a:p>
          <a:p>
            <a:pPr eaLnBrk="1" hangingPunct="1"/>
            <a:r>
              <a:rPr lang="de-DE" i="1">
                <a:latin typeface="Arial" charset="0"/>
                <a:ea typeface="ＭＳ Ｐゴシック" charset="0"/>
                <a:cs typeface="ＭＳ Ｐゴシック" charset="0"/>
              </a:rPr>
              <a:t>oriolus</a:t>
            </a:r>
            <a:r>
              <a:rPr lang="de-DE">
                <a:latin typeface="Arial" charset="0"/>
                <a:ea typeface="ＭＳ Ｐゴシック" charset="0"/>
                <a:cs typeface="ＭＳ Ｐゴシック" charset="0"/>
              </a:rPr>
              <a:t> um 1260 von Albertus Magnus erwähnt</a:t>
            </a:r>
          </a:p>
          <a:p>
            <a:pPr eaLnBrk="1" hangingPunct="1"/>
            <a:r>
              <a:rPr lang="de-DE">
                <a:latin typeface="Arial" charset="0"/>
                <a:ea typeface="ＭＳ Ｐゴシック" charset="0"/>
                <a:cs typeface="ＭＳ Ｐゴシック" charset="0"/>
              </a:rPr>
              <a:t>1758 in der </a:t>
            </a:r>
            <a:r>
              <a:rPr lang="de-DE" i="1">
                <a:latin typeface="Arial" charset="0"/>
                <a:ea typeface="ＭＳ Ｐゴシック" charset="0"/>
                <a:cs typeface="ＭＳ Ｐゴシック" charset="0"/>
              </a:rPr>
              <a:t>Systema naturae</a:t>
            </a:r>
            <a:r>
              <a:rPr lang="de-DE">
                <a:latin typeface="Arial" charset="0"/>
                <a:ea typeface="ＭＳ Ｐゴシック" charset="0"/>
                <a:cs typeface="ＭＳ Ｐゴシック" charset="0"/>
              </a:rPr>
              <a:t> von Linné erstmals </a:t>
            </a:r>
            <a:r>
              <a:rPr lang="de-DE" i="1">
                <a:latin typeface="Arial" charset="0"/>
                <a:ea typeface="ＭＳ Ｐゴシック" charset="0"/>
                <a:cs typeface="ＭＳ Ｐゴシック" charset="0"/>
              </a:rPr>
              <a:t>Oriolus oriolus</a:t>
            </a:r>
          </a:p>
          <a:p>
            <a:pPr eaLnBrk="1" hangingPunct="1"/>
            <a:r>
              <a:rPr lang="de-DE" i="1">
                <a:latin typeface="Arial" charset="0"/>
                <a:ea typeface="ＭＳ Ｐゴシック" charset="0"/>
                <a:cs typeface="ＭＳ Ｐゴシック" charset="0"/>
              </a:rPr>
              <a:t>Pirol</a:t>
            </a:r>
            <a:r>
              <a:rPr lang="de-DE">
                <a:latin typeface="Arial" charset="0"/>
                <a:ea typeface="ＭＳ Ｐゴシック" charset="0"/>
                <a:cs typeface="ＭＳ Ｐゴシック" charset="0"/>
              </a:rPr>
              <a:t> vermutlich von Konrad von Megenberg</a:t>
            </a:r>
            <a:endParaRPr lang="de-DE" b="1">
              <a:latin typeface="Arial" charset="0"/>
              <a:ea typeface="ＭＳ Ｐゴシック" charset="0"/>
              <a:cs typeface="ＭＳ Ｐゴシック" charset="0"/>
            </a:endParaRPr>
          </a:p>
        </p:txBody>
      </p:sp>
      <p:pic>
        <p:nvPicPr>
          <p:cNvPr id="19460" name="Picture 4" descr="Oriolus_oriolus_MagnusWright_mask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0" y="3657600"/>
            <a:ext cx="6096000" cy="397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Text Box 6"/>
          <p:cNvSpPr txBox="1">
            <a:spLocks noChangeArrowheads="1"/>
          </p:cNvSpPr>
          <p:nvPr/>
        </p:nvSpPr>
        <p:spPr bwMode="auto">
          <a:xfrm>
            <a:off x="1905000" y="6629400"/>
            <a:ext cx="1371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pPr>
              <a:spcBef>
                <a:spcPct val="50000"/>
              </a:spcBef>
            </a:pPr>
            <a:r>
              <a:rPr lang="de-DE" sz="900">
                <a:sym typeface="Symbol" charset="0"/>
              </a:rPr>
              <a:t> </a:t>
            </a:r>
            <a:r>
              <a:rPr lang="de-DE" sz="900"/>
              <a:t>Magnus von Wright</a:t>
            </a: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eaLnBrk="1" hangingPunct="1"/>
            <a:r>
              <a:rPr lang="de-DE">
                <a:latin typeface="Arial Black" charset="0"/>
                <a:ea typeface="ＭＳ Ｐゴシック" charset="0"/>
                <a:cs typeface="ＭＳ Ｐゴシック" charset="0"/>
              </a:rPr>
              <a:t>Pirole und Kirschen</a:t>
            </a:r>
          </a:p>
        </p:txBody>
      </p:sp>
      <p:sp>
        <p:nvSpPr>
          <p:cNvPr id="74755" name="Rectangle 3"/>
          <p:cNvSpPr>
            <a:spLocks noGrp="1" noChangeArrowheads="1"/>
          </p:cNvSpPr>
          <p:nvPr>
            <p:ph type="body" idx="1"/>
          </p:nvPr>
        </p:nvSpPr>
        <p:spPr/>
        <p:txBody>
          <a:bodyPr/>
          <a:lstStyle/>
          <a:p>
            <a:pPr eaLnBrk="1" hangingPunct="1">
              <a:buFontTx/>
              <a:buNone/>
            </a:pPr>
            <a:r>
              <a:rPr lang="de-DE" b="1">
                <a:latin typeface="Arial" charset="0"/>
                <a:ea typeface="ＭＳ Ｐゴシック" charset="0"/>
                <a:cs typeface="ＭＳ Ｐゴシック" charset="0"/>
              </a:rPr>
              <a:t>„Kirschvogel, Kirschdrossel, Kirschdieb, ...</a:t>
            </a:r>
            <a:r>
              <a:rPr lang="ja-JP" altLang="de-DE" b="1">
                <a:latin typeface="Arial" charset="0"/>
                <a:ea typeface="ＭＳ Ｐゴシック" charset="0"/>
                <a:cs typeface="ＭＳ Ｐゴシック" charset="0"/>
              </a:rPr>
              <a:t>“</a:t>
            </a:r>
            <a:endParaRPr lang="de-DE">
              <a:latin typeface="Arial" charset="0"/>
              <a:ea typeface="ＭＳ Ｐゴシック" charset="0"/>
              <a:cs typeface="ＭＳ Ｐゴシック" charset="0"/>
            </a:endParaRPr>
          </a:p>
          <a:p>
            <a:pPr eaLnBrk="1" hangingPunct="1"/>
            <a:r>
              <a:rPr lang="de-DE">
                <a:latin typeface="Arial" charset="0"/>
                <a:ea typeface="ＭＳ Ｐゴシック" charset="0"/>
                <a:cs typeface="ＭＳ Ｐゴシック" charset="0"/>
              </a:rPr>
              <a:t>viele Reviere schliessen Kirschbäume ein</a:t>
            </a:r>
          </a:p>
          <a:p>
            <a:pPr eaLnBrk="1" hangingPunct="1"/>
            <a:r>
              <a:rPr lang="de-DE">
                <a:latin typeface="Arial" charset="0"/>
                <a:ea typeface="ＭＳ Ｐゴシック" charset="0"/>
                <a:cs typeface="ＭＳ Ｐゴシック" charset="0"/>
              </a:rPr>
              <a:t>Basisart für den Pirol</a:t>
            </a:r>
          </a:p>
          <a:p>
            <a:pPr eaLnBrk="1" hangingPunct="1"/>
            <a:r>
              <a:rPr lang="de-DE">
                <a:latin typeface="Arial" charset="0"/>
                <a:ea typeface="ＭＳ Ｐゴシック" charset="0"/>
                <a:cs typeface="ＭＳ Ｐゴシック" charset="0"/>
              </a:rPr>
              <a:t>Lieferant von Carotinoiden für gelbes Gefieder</a:t>
            </a:r>
            <a:endParaRPr lang="de-DE" b="1">
              <a:latin typeface="Arial" charset="0"/>
              <a:ea typeface="ＭＳ Ｐゴシック" charset="0"/>
              <a:cs typeface="ＭＳ Ｐゴシック" charset="0"/>
            </a:endParaRPr>
          </a:p>
        </p:txBody>
      </p:sp>
      <p:pic>
        <p:nvPicPr>
          <p:cNvPr id="69636" name="Picture 4" descr="DSC0479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438400" y="3200400"/>
            <a:ext cx="4533900" cy="3400425"/>
          </a:xfrm>
          <a:prstGeom prst="rect">
            <a:avLst/>
          </a:prstGeom>
          <a:noFill/>
          <a:ln w="9525">
            <a:solidFill>
              <a:srgbClr val="000000"/>
            </a:solidFill>
            <a:miter lim="800000"/>
            <a:headEnd/>
            <a:tailEnd/>
          </a:ln>
          <a:effectLst>
            <a:outerShdw blurRad="190500" dist="190499" dir="2700000" algn="ctr" rotWithShape="0">
              <a:srgbClr val="000000">
                <a:alpha val="50000"/>
              </a:srgbClr>
            </a:outerShdw>
          </a:effectLst>
        </p:spPr>
      </p:pic>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pPr eaLnBrk="1" hangingPunct="1"/>
            <a:r>
              <a:rPr lang="de-DE">
                <a:latin typeface="Arial Black" charset="0"/>
                <a:ea typeface="ＭＳ Ｐゴシック" charset="0"/>
                <a:cs typeface="ＭＳ Ｐゴシック" charset="0"/>
              </a:rPr>
              <a:t>Spezielles Verhalten</a:t>
            </a:r>
          </a:p>
        </p:txBody>
      </p:sp>
      <p:sp>
        <p:nvSpPr>
          <p:cNvPr id="76803" name="Rectangle 3"/>
          <p:cNvSpPr>
            <a:spLocks noGrp="1" noChangeArrowheads="1"/>
          </p:cNvSpPr>
          <p:nvPr>
            <p:ph type="body" idx="1"/>
          </p:nvPr>
        </p:nvSpPr>
        <p:spPr>
          <a:xfrm>
            <a:off x="457200" y="1219200"/>
            <a:ext cx="8382000" cy="5181600"/>
          </a:xfrm>
        </p:spPr>
        <p:txBody>
          <a:bodyPr/>
          <a:lstStyle/>
          <a:p>
            <a:pPr eaLnBrk="1" hangingPunct="1"/>
            <a:r>
              <a:rPr lang="de-DE">
                <a:latin typeface="Arial" charset="0"/>
                <a:ea typeface="ＭＳ Ｐゴシック" charset="0"/>
                <a:cs typeface="ＭＳ Ｐゴシック" charset="0"/>
              </a:rPr>
              <a:t>Saugtrinken</a:t>
            </a:r>
          </a:p>
          <a:p>
            <a:pPr eaLnBrk="1" hangingPunct="1"/>
            <a:r>
              <a:rPr lang="de-DE">
                <a:latin typeface="Arial" charset="0"/>
                <a:ea typeface="ＭＳ Ｐゴシック" charset="0"/>
                <a:cs typeface="ＭＳ Ｐゴシック" charset="0"/>
              </a:rPr>
              <a:t>Nasse Gefiederpflege:</a:t>
            </a:r>
          </a:p>
          <a:p>
            <a:pPr lvl="1" eaLnBrk="1" hangingPunct="1"/>
            <a:r>
              <a:rPr lang="de-DE">
                <a:latin typeface="Arial" charset="0"/>
                <a:ea typeface="ＭＳ Ｐゴシック" charset="0"/>
              </a:rPr>
              <a:t>Flugbaden</a:t>
            </a:r>
          </a:p>
          <a:p>
            <a:pPr lvl="1" eaLnBrk="1" hangingPunct="1"/>
            <a:r>
              <a:rPr lang="de-DE">
                <a:latin typeface="Arial" charset="0"/>
                <a:ea typeface="ＭＳ Ｐゴシック" charset="0"/>
              </a:rPr>
              <a:t>Regenbaden</a:t>
            </a:r>
          </a:p>
        </p:txBody>
      </p:sp>
      <p:pic>
        <p:nvPicPr>
          <p:cNvPr id="76804" name="Picture 10" descr="Regenbad_png_v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352800" y="1846263"/>
            <a:ext cx="5638800" cy="501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pPr eaLnBrk="1" hangingPunct="1"/>
            <a:r>
              <a:rPr lang="de-DE">
                <a:latin typeface="Arial Black" charset="0"/>
                <a:ea typeface="ＭＳ Ｐゴシック" charset="0"/>
                <a:cs typeface="ＭＳ Ｐゴシック" charset="0"/>
              </a:rPr>
              <a:t>Fortpflanzung</a:t>
            </a:r>
          </a:p>
        </p:txBody>
      </p:sp>
      <p:sp>
        <p:nvSpPr>
          <p:cNvPr id="78851" name="Rectangle 3"/>
          <p:cNvSpPr>
            <a:spLocks noGrp="1" noChangeArrowheads="1"/>
          </p:cNvSpPr>
          <p:nvPr>
            <p:ph type="body" idx="1"/>
          </p:nvPr>
        </p:nvSpPr>
        <p:spPr>
          <a:xfrm>
            <a:off x="457200" y="1143000"/>
            <a:ext cx="5638800" cy="5181600"/>
          </a:xfrm>
        </p:spPr>
        <p:txBody>
          <a:bodyPr/>
          <a:lstStyle/>
          <a:p>
            <a:pPr eaLnBrk="1" hangingPunct="1">
              <a:buFontTx/>
              <a:buNone/>
            </a:pPr>
            <a:r>
              <a:rPr lang="de-DE" b="1">
                <a:latin typeface="Arial" charset="0"/>
                <a:ea typeface="ＭＳ Ｐゴシック" charset="0"/>
                <a:cs typeface="ＭＳ Ｐゴシック" charset="0"/>
              </a:rPr>
              <a:t>Revier- und Paarbildung:</a:t>
            </a:r>
            <a:endParaRPr lang="de-DE">
              <a:latin typeface="Arial" charset="0"/>
              <a:ea typeface="ＭＳ Ｐゴシック" charset="0"/>
              <a:cs typeface="ＭＳ Ｐゴシック" charset="0"/>
            </a:endParaRPr>
          </a:p>
          <a:p>
            <a:pPr eaLnBrk="1" hangingPunct="1">
              <a:buFontTx/>
              <a:buNone/>
            </a:pPr>
            <a:endParaRPr lang="de-DE">
              <a:latin typeface="Arial" charset="0"/>
              <a:ea typeface="ＭＳ Ｐゴシック" charset="0"/>
              <a:cs typeface="ＭＳ Ｐゴシック" charset="0"/>
            </a:endParaRPr>
          </a:p>
          <a:p>
            <a:pPr eaLnBrk="1" hangingPunct="1"/>
            <a:r>
              <a:rPr lang="de-DE">
                <a:latin typeface="Arial" charset="0"/>
                <a:ea typeface="ＭＳ Ｐゴシック" charset="0"/>
                <a:cs typeface="ＭＳ Ｐゴシック" charset="0"/>
              </a:rPr>
              <a:t>Männchen treffen früher ein</a:t>
            </a:r>
          </a:p>
          <a:p>
            <a:pPr eaLnBrk="1" hangingPunct="1"/>
            <a:r>
              <a:rPr lang="de-DE">
                <a:latin typeface="Arial" charset="0"/>
                <a:ea typeface="ＭＳ Ｐゴシック" charset="0"/>
                <a:cs typeface="ＭＳ Ｐゴシック" charset="0"/>
              </a:rPr>
              <a:t>Revierbildung während Balz</a:t>
            </a:r>
          </a:p>
          <a:p>
            <a:pPr eaLnBrk="1" hangingPunct="1"/>
            <a:r>
              <a:rPr lang="de-DE">
                <a:latin typeface="Arial" charset="0"/>
                <a:ea typeface="ＭＳ Ｐゴシック" charset="0"/>
                <a:cs typeface="ＭＳ Ｐゴシック" charset="0"/>
              </a:rPr>
              <a:t>monogame Saison-Ehe</a:t>
            </a:r>
          </a:p>
          <a:p>
            <a:pPr eaLnBrk="1" hangingPunct="1"/>
            <a:r>
              <a:rPr lang="de-DE">
                <a:latin typeface="Arial" charset="0"/>
                <a:ea typeface="ＭＳ Ｐゴシック" charset="0"/>
                <a:cs typeface="ＭＳ Ｐゴシック" charset="0"/>
              </a:rPr>
              <a:t>Paarbildung dauert bis zu 7 Tage,</a:t>
            </a:r>
            <a:br>
              <a:rPr lang="de-DE">
                <a:latin typeface="Arial" charset="0"/>
                <a:ea typeface="ＭＳ Ｐゴシック" charset="0"/>
                <a:cs typeface="ＭＳ Ｐゴシック" charset="0"/>
              </a:rPr>
            </a:br>
            <a:r>
              <a:rPr lang="de-DE">
                <a:latin typeface="Arial" charset="0"/>
                <a:ea typeface="ＭＳ Ｐゴシック" charset="0"/>
                <a:cs typeface="ＭＳ Ｐゴシック" charset="0"/>
              </a:rPr>
              <a:t>Revierabgrenzung bis zu 3 Wochen</a:t>
            </a:r>
          </a:p>
          <a:p>
            <a:pPr eaLnBrk="1" hangingPunct="1"/>
            <a:r>
              <a:rPr lang="de-DE">
                <a:latin typeface="Arial" charset="0"/>
                <a:ea typeface="ＭＳ Ｐゴシック" charset="0"/>
                <a:cs typeface="ＭＳ Ｐゴシック" charset="0"/>
              </a:rPr>
              <a:t>Reviergrösse 5- 25ha, </a:t>
            </a:r>
            <a:br>
              <a:rPr lang="de-DE">
                <a:latin typeface="Arial" charset="0"/>
                <a:ea typeface="ＭＳ Ｐゴシック" charset="0"/>
                <a:cs typeface="ＭＳ Ｐゴシック" charset="0"/>
              </a:rPr>
            </a:br>
            <a:endParaRPr lang="de-DE" b="1">
              <a:latin typeface="Arial" charset="0"/>
              <a:ea typeface="ＭＳ Ｐゴシック" charset="0"/>
              <a:cs typeface="ＭＳ Ｐゴシック" charset="0"/>
            </a:endParaRPr>
          </a:p>
        </p:txBody>
      </p:sp>
      <p:pic>
        <p:nvPicPr>
          <p:cNvPr id="78852" name="Picture 6" descr="scan_012_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2743200"/>
            <a:ext cx="10523538" cy="659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pPr eaLnBrk="1" hangingPunct="1"/>
            <a:r>
              <a:rPr lang="de-DE">
                <a:latin typeface="Arial Black" charset="0"/>
                <a:ea typeface="ＭＳ Ｐゴシック" charset="0"/>
                <a:cs typeface="ＭＳ Ｐゴシック" charset="0"/>
              </a:rPr>
              <a:t>Fortpflanzung</a:t>
            </a:r>
          </a:p>
        </p:txBody>
      </p:sp>
      <p:sp>
        <p:nvSpPr>
          <p:cNvPr id="80899" name="Rectangle 3"/>
          <p:cNvSpPr>
            <a:spLocks noGrp="1" noChangeArrowheads="1"/>
          </p:cNvSpPr>
          <p:nvPr>
            <p:ph type="body" idx="1"/>
          </p:nvPr>
        </p:nvSpPr>
        <p:spPr>
          <a:xfrm>
            <a:off x="457200" y="1143000"/>
            <a:ext cx="4038600" cy="5181600"/>
          </a:xfrm>
        </p:spPr>
        <p:txBody>
          <a:bodyPr/>
          <a:lstStyle/>
          <a:p>
            <a:pPr eaLnBrk="1" hangingPunct="1">
              <a:buFontTx/>
              <a:buNone/>
            </a:pPr>
            <a:r>
              <a:rPr lang="de-DE" b="1">
                <a:latin typeface="Arial" charset="0"/>
                <a:ea typeface="ＭＳ Ｐゴシック" charset="0"/>
                <a:cs typeface="ＭＳ Ｐゴシック" charset="0"/>
              </a:rPr>
              <a:t>Nestplatz:</a:t>
            </a:r>
            <a:endParaRPr lang="de-DE">
              <a:latin typeface="Arial" charset="0"/>
              <a:ea typeface="ＭＳ Ｐゴシック" charset="0"/>
              <a:cs typeface="ＭＳ Ｐゴシック" charset="0"/>
            </a:endParaRPr>
          </a:p>
          <a:p>
            <a:pPr eaLnBrk="1" hangingPunct="1"/>
            <a:endParaRPr lang="de-DE">
              <a:latin typeface="Arial" charset="0"/>
              <a:ea typeface="ＭＳ Ｐゴシック" charset="0"/>
              <a:cs typeface="ＭＳ Ｐゴシック" charset="0"/>
            </a:endParaRPr>
          </a:p>
          <a:p>
            <a:pPr eaLnBrk="1" hangingPunct="1"/>
            <a:r>
              <a:rPr lang="de-DE">
                <a:latin typeface="Arial" charset="0"/>
                <a:ea typeface="ＭＳ Ｐゴシック" charset="0"/>
                <a:cs typeface="ＭＳ Ｐゴシック" charset="0"/>
              </a:rPr>
              <a:t>bevorzugt südlich exponierte, windabgewandte Stellen</a:t>
            </a:r>
          </a:p>
          <a:p>
            <a:pPr eaLnBrk="1" hangingPunct="1"/>
            <a:r>
              <a:rPr lang="de-DE">
                <a:latin typeface="Arial" charset="0"/>
                <a:ea typeface="ＭＳ Ｐゴシック" charset="0"/>
                <a:cs typeface="ＭＳ Ｐゴシック" charset="0"/>
              </a:rPr>
              <a:t>baut im oberen, äusseren Rand der Baumkrone</a:t>
            </a:r>
          </a:p>
          <a:p>
            <a:pPr eaLnBrk="1" hangingPunct="1"/>
            <a:r>
              <a:rPr lang="de-DE">
                <a:latin typeface="Arial" charset="0"/>
                <a:ea typeface="ＭＳ Ｐゴシック" charset="0"/>
                <a:cs typeface="ＭＳ Ｐゴシック" charset="0"/>
              </a:rPr>
              <a:t>häufig auf Eichen, Pappeln und Erlen</a:t>
            </a:r>
          </a:p>
        </p:txBody>
      </p:sp>
      <p:pic>
        <p:nvPicPr>
          <p:cNvPr id="73734" name="Picture 6" descr="DSC05216"/>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rot="16200000">
            <a:off x="4095750" y="1771650"/>
            <a:ext cx="5638800" cy="4229100"/>
          </a:xfrm>
          <a:prstGeom prst="rect">
            <a:avLst/>
          </a:prstGeom>
          <a:noFill/>
          <a:ln w="9525">
            <a:solidFill>
              <a:srgbClr val="000000"/>
            </a:solidFill>
            <a:miter lim="800000"/>
            <a:headEnd/>
            <a:tailEnd/>
          </a:ln>
          <a:effectLst>
            <a:outerShdw blurRad="274320" dist="190499" dir="2700000" algn="ctr" rotWithShape="0">
              <a:srgbClr val="000000">
                <a:alpha val="50000"/>
              </a:srgbClr>
            </a:outerShdw>
          </a:effectLst>
        </p:spPr>
      </p:pic>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de-DE">
                <a:latin typeface="Arial Black" charset="0"/>
                <a:ea typeface="ＭＳ Ｐゴシック" charset="0"/>
                <a:cs typeface="ＭＳ Ｐゴシック" charset="0"/>
              </a:rPr>
              <a:t>Fortpflanzung</a:t>
            </a:r>
          </a:p>
        </p:txBody>
      </p:sp>
      <p:sp>
        <p:nvSpPr>
          <p:cNvPr id="82947" name="Rectangle 3"/>
          <p:cNvSpPr>
            <a:spLocks noGrp="1" noChangeArrowheads="1"/>
          </p:cNvSpPr>
          <p:nvPr>
            <p:ph type="body" idx="1"/>
          </p:nvPr>
        </p:nvSpPr>
        <p:spPr/>
        <p:txBody>
          <a:bodyPr/>
          <a:lstStyle/>
          <a:p>
            <a:pPr eaLnBrk="1" hangingPunct="1">
              <a:buFontTx/>
              <a:buNone/>
            </a:pPr>
            <a:r>
              <a:rPr lang="de-DE" b="1">
                <a:latin typeface="Arial" charset="0"/>
                <a:ea typeface="ＭＳ Ｐゴシック" charset="0"/>
                <a:cs typeface="ＭＳ Ｐゴシック" charset="0"/>
              </a:rPr>
              <a:t>Nestbau:</a:t>
            </a:r>
            <a:endParaRPr lang="de-DE" sz="1000">
              <a:latin typeface="Arial" charset="0"/>
              <a:ea typeface="ＭＳ Ｐゴシック" charset="0"/>
              <a:cs typeface="ＭＳ Ｐゴシック" charset="0"/>
            </a:endParaRPr>
          </a:p>
          <a:p>
            <a:pPr eaLnBrk="1" hangingPunct="1">
              <a:buFontTx/>
              <a:buNone/>
            </a:pPr>
            <a:r>
              <a:rPr lang="de-DE" sz="1000">
                <a:solidFill>
                  <a:schemeClr val="bg1"/>
                </a:solidFill>
                <a:latin typeface="Arial" charset="0"/>
                <a:ea typeface="ＭＳ Ｐゴシック" charset="0"/>
                <a:cs typeface="ＭＳ Ｐゴシック" charset="0"/>
              </a:rPr>
              <a:t>.</a:t>
            </a:r>
            <a:endParaRPr lang="de-DE">
              <a:latin typeface="Arial" charset="0"/>
              <a:ea typeface="ＭＳ Ｐゴシック" charset="0"/>
              <a:cs typeface="ＭＳ Ｐゴシック" charset="0"/>
            </a:endParaRPr>
          </a:p>
          <a:p>
            <a:pPr eaLnBrk="1" hangingPunct="1"/>
            <a:r>
              <a:rPr lang="de-DE">
                <a:latin typeface="Arial" charset="0"/>
                <a:ea typeface="ＭＳ Ｐゴシック" charset="0"/>
                <a:cs typeface="ＭＳ Ｐゴシック" charset="0"/>
              </a:rPr>
              <a:t>normalerweise in waagrechter Astgabel</a:t>
            </a:r>
          </a:p>
          <a:p>
            <a:pPr eaLnBrk="1" hangingPunct="1"/>
            <a:r>
              <a:rPr lang="de-DE">
                <a:latin typeface="Arial" charset="0"/>
                <a:ea typeface="ＭＳ Ｐゴシック" charset="0"/>
                <a:cs typeface="ＭＳ Ｐゴシック" charset="0"/>
              </a:rPr>
              <a:t>Gerüst aus Gräsern, Rindenstreifen, Fasern, ...</a:t>
            </a:r>
          </a:p>
          <a:p>
            <a:pPr eaLnBrk="1" hangingPunct="1"/>
            <a:r>
              <a:rPr lang="de-DE">
                <a:latin typeface="Arial" charset="0"/>
                <a:ea typeface="ＭＳ Ｐゴシック" charset="0"/>
                <a:cs typeface="ＭＳ Ｐゴシック" charset="0"/>
              </a:rPr>
              <a:t>Verstärkung durch Grashalme, -rispen, Laub, Wolle</a:t>
            </a:r>
          </a:p>
          <a:p>
            <a:pPr eaLnBrk="1" hangingPunct="1"/>
            <a:r>
              <a:rPr lang="de-DE">
                <a:latin typeface="Arial" charset="0"/>
                <a:ea typeface="ＭＳ Ｐゴシック" charset="0"/>
                <a:cs typeface="ＭＳ Ｐゴシック" charset="0"/>
              </a:rPr>
              <a:t>Polsterung mit </a:t>
            </a:r>
            <a:br>
              <a:rPr lang="de-DE">
                <a:latin typeface="Arial" charset="0"/>
                <a:ea typeface="ＭＳ Ｐゴシック" charset="0"/>
                <a:cs typeface="ＭＳ Ｐゴシック" charset="0"/>
              </a:rPr>
            </a:br>
            <a:r>
              <a:rPr lang="de-DE">
                <a:latin typeface="Arial" charset="0"/>
                <a:ea typeface="ＭＳ Ｐゴシック" charset="0"/>
                <a:cs typeface="ＭＳ Ｐゴシック" charset="0"/>
              </a:rPr>
              <a:t>Tierhaaren, Wolle, </a:t>
            </a:r>
            <a:br>
              <a:rPr lang="de-DE">
                <a:latin typeface="Arial" charset="0"/>
                <a:ea typeface="ＭＳ Ｐゴシック" charset="0"/>
                <a:cs typeface="ＭＳ Ｐゴシック" charset="0"/>
              </a:rPr>
            </a:br>
            <a:r>
              <a:rPr lang="de-DE">
                <a:latin typeface="Arial" charset="0"/>
                <a:ea typeface="ＭＳ Ｐゴシック" charset="0"/>
                <a:cs typeface="ＭＳ Ｐゴシック" charset="0"/>
              </a:rPr>
              <a:t>Moos, ...</a:t>
            </a:r>
          </a:p>
          <a:p>
            <a:pPr eaLnBrk="1" hangingPunct="1"/>
            <a:r>
              <a:rPr lang="de-DE">
                <a:latin typeface="Arial" charset="0"/>
                <a:ea typeface="ＭＳ Ｐゴシック" charset="0"/>
                <a:cs typeface="ＭＳ Ｐゴシック" charset="0"/>
              </a:rPr>
              <a:t>Nester halten bis </a:t>
            </a:r>
            <a:br>
              <a:rPr lang="de-DE">
                <a:latin typeface="Arial" charset="0"/>
                <a:ea typeface="ＭＳ Ｐゴシック" charset="0"/>
                <a:cs typeface="ＭＳ Ｐゴシック" charset="0"/>
              </a:rPr>
            </a:br>
            <a:r>
              <a:rPr lang="de-DE">
                <a:latin typeface="Arial" charset="0"/>
                <a:ea typeface="ＭＳ Ｐゴシック" charset="0"/>
                <a:cs typeface="ＭＳ Ｐゴシック" charset="0"/>
              </a:rPr>
              <a:t>zu 10 Jahre, </a:t>
            </a:r>
            <a:br>
              <a:rPr lang="de-DE">
                <a:latin typeface="Arial" charset="0"/>
                <a:ea typeface="ＭＳ Ｐゴシック" charset="0"/>
                <a:cs typeface="ＭＳ Ｐゴシック" charset="0"/>
              </a:rPr>
            </a:br>
            <a:r>
              <a:rPr lang="de-DE">
                <a:latin typeface="Arial" charset="0"/>
                <a:ea typeface="ＭＳ Ｐゴシック" charset="0"/>
                <a:cs typeface="ＭＳ Ｐゴシック" charset="0"/>
              </a:rPr>
              <a:t>werden aber nicht </a:t>
            </a:r>
            <a:br>
              <a:rPr lang="de-DE">
                <a:latin typeface="Arial" charset="0"/>
                <a:ea typeface="ＭＳ Ｐゴシック" charset="0"/>
                <a:cs typeface="ＭＳ Ｐゴシック" charset="0"/>
              </a:rPr>
            </a:br>
            <a:r>
              <a:rPr lang="de-DE">
                <a:latin typeface="Arial" charset="0"/>
                <a:ea typeface="ＭＳ Ｐゴシック" charset="0"/>
                <a:cs typeface="ＭＳ Ｐゴシック" charset="0"/>
              </a:rPr>
              <a:t>wiederverwendet</a:t>
            </a:r>
          </a:p>
        </p:txBody>
      </p:sp>
      <p:sp>
        <p:nvSpPr>
          <p:cNvPr id="82948" name="Text Box 5"/>
          <p:cNvSpPr txBox="1">
            <a:spLocks noChangeArrowheads="1"/>
          </p:cNvSpPr>
          <p:nvPr/>
        </p:nvSpPr>
        <p:spPr bwMode="auto">
          <a:xfrm rot="5400000">
            <a:off x="8240713" y="6027738"/>
            <a:ext cx="1219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pPr>
              <a:spcBef>
                <a:spcPct val="50000"/>
              </a:spcBef>
            </a:pPr>
            <a:r>
              <a:rPr lang="de-DE" sz="900">
                <a:sym typeface="Symbol" charset="0"/>
              </a:rPr>
              <a:t> Léon Demarche</a:t>
            </a:r>
            <a:endParaRPr lang="de-DE"/>
          </a:p>
        </p:txBody>
      </p:sp>
      <p:pic>
        <p:nvPicPr>
          <p:cNvPr id="75782" name="Picture 6" descr="Oriolus_oriolus_Léon_Demarche"/>
          <p:cNvPicPr>
            <a:picLocks noChangeAspect="1" noChangeArrowheads="1"/>
          </p:cNvPicPr>
          <p:nvPr/>
        </p:nvPicPr>
        <p:blipFill>
          <a:blip r:embed="rId3"/>
          <a:srcRect/>
          <a:stretch>
            <a:fillRect/>
          </a:stretch>
        </p:blipFill>
        <p:spPr bwMode="auto">
          <a:xfrm>
            <a:off x="3810000" y="3251200"/>
            <a:ext cx="4953000" cy="3303588"/>
          </a:xfrm>
          <a:prstGeom prst="rect">
            <a:avLst/>
          </a:prstGeom>
          <a:noFill/>
          <a:ln w="9525">
            <a:solidFill>
              <a:srgbClr val="000000"/>
            </a:solidFill>
            <a:miter lim="800000"/>
            <a:headEnd/>
            <a:tailEnd/>
          </a:ln>
          <a:effectLst>
            <a:outerShdw blurRad="152400" dist="126999" dir="2700000" algn="ctr" rotWithShape="0">
              <a:srgbClr val="000000">
                <a:alpha val="50000"/>
              </a:srgbClr>
            </a:outerShdw>
          </a:effectLst>
        </p:spPr>
      </p:pic>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de-DE">
                <a:latin typeface="Arial Black" charset="0"/>
                <a:ea typeface="ＭＳ Ｐゴシック" charset="0"/>
                <a:cs typeface="ＭＳ Ｐゴシック" charset="0"/>
              </a:rPr>
              <a:t>Fortpflanzung</a:t>
            </a:r>
          </a:p>
        </p:txBody>
      </p:sp>
      <p:sp>
        <p:nvSpPr>
          <p:cNvPr id="84995" name="Rectangle 3"/>
          <p:cNvSpPr>
            <a:spLocks noGrp="1" noChangeArrowheads="1"/>
          </p:cNvSpPr>
          <p:nvPr>
            <p:ph type="body" idx="1"/>
          </p:nvPr>
        </p:nvSpPr>
        <p:spPr/>
        <p:txBody>
          <a:bodyPr/>
          <a:lstStyle/>
          <a:p>
            <a:pPr eaLnBrk="1" hangingPunct="1">
              <a:buFontTx/>
              <a:buNone/>
            </a:pPr>
            <a:r>
              <a:rPr lang="de-DE" b="1">
                <a:latin typeface="Arial" charset="0"/>
                <a:ea typeface="ＭＳ Ｐゴシック" charset="0"/>
                <a:cs typeface="ＭＳ Ｐゴシック" charset="0"/>
              </a:rPr>
              <a:t>Eiablage und Schlüpfen:</a:t>
            </a:r>
            <a:endParaRPr lang="de-DE">
              <a:latin typeface="Arial" charset="0"/>
              <a:ea typeface="ＭＳ Ｐゴシック" charset="0"/>
              <a:cs typeface="ＭＳ Ｐゴシック" charset="0"/>
            </a:endParaRPr>
          </a:p>
          <a:p>
            <a:pPr eaLnBrk="1" hangingPunct="1">
              <a:buFontTx/>
              <a:buNone/>
            </a:pPr>
            <a:endParaRPr lang="de-DE">
              <a:latin typeface="Arial" charset="0"/>
              <a:ea typeface="ＭＳ Ｐゴシック" charset="0"/>
              <a:cs typeface="ＭＳ Ｐゴシック" charset="0"/>
            </a:endParaRPr>
          </a:p>
          <a:p>
            <a:pPr eaLnBrk="1" hangingPunct="1"/>
            <a:r>
              <a:rPr lang="de-DE">
                <a:latin typeface="Arial" charset="0"/>
                <a:ea typeface="ＭＳ Ｐゴシック" charset="0"/>
                <a:cs typeface="ＭＳ Ｐゴシック" charset="0"/>
              </a:rPr>
              <a:t>3 - 4 dunkel gepunktete Eier</a:t>
            </a:r>
          </a:p>
          <a:p>
            <a:pPr eaLnBrk="1" hangingPunct="1"/>
            <a:r>
              <a:rPr lang="de-DE">
                <a:latin typeface="Arial" charset="0"/>
                <a:ea typeface="ＭＳ Ｐゴシック" charset="0"/>
                <a:cs typeface="ＭＳ Ｐゴシック" charset="0"/>
              </a:rPr>
              <a:t>Brutdauer durchschnittlich 14 - 16 Tage</a:t>
            </a:r>
          </a:p>
          <a:p>
            <a:pPr eaLnBrk="1" hangingPunct="1"/>
            <a:r>
              <a:rPr lang="de-DE">
                <a:latin typeface="Arial" charset="0"/>
                <a:ea typeface="ＭＳ Ｐゴシック" charset="0"/>
                <a:cs typeface="ＭＳ Ｐゴシック" charset="0"/>
              </a:rPr>
              <a:t>Schlüpfrate 87%</a:t>
            </a:r>
          </a:p>
          <a:p>
            <a:pPr eaLnBrk="1" hangingPunct="1"/>
            <a:r>
              <a:rPr lang="de-DE">
                <a:latin typeface="Arial" charset="0"/>
                <a:ea typeface="ＭＳ Ｐゴシック" charset="0"/>
                <a:cs typeface="ＭＳ Ｐゴシック" charset="0"/>
              </a:rPr>
              <a:t>blind bis zum 6. Tag</a:t>
            </a:r>
          </a:p>
          <a:p>
            <a:pPr eaLnBrk="1" hangingPunct="1"/>
            <a:r>
              <a:rPr lang="de-DE">
                <a:latin typeface="Arial" charset="0"/>
                <a:ea typeface="ＭＳ Ｐゴシック" charset="0"/>
                <a:cs typeface="ＭＳ Ｐゴシック" charset="0"/>
              </a:rPr>
              <a:t>„Schlotterbeck</a:t>
            </a:r>
            <a:r>
              <a:rPr lang="ja-JP" altLang="de-DE">
                <a:latin typeface="Arial" charset="0"/>
                <a:ea typeface="ＭＳ Ｐゴシック" charset="0"/>
                <a:cs typeface="ＭＳ Ｐゴシック" charset="0"/>
              </a:rPr>
              <a:t>“</a:t>
            </a:r>
            <a:endParaRPr lang="de-DE">
              <a:latin typeface="Arial" charset="0"/>
              <a:ea typeface="ＭＳ Ｐゴシック" charset="0"/>
              <a:cs typeface="ＭＳ Ｐゴシック" charset="0"/>
            </a:endParaRPr>
          </a:p>
          <a:p>
            <a:pPr eaLnBrk="1" hangingPunct="1"/>
            <a:r>
              <a:rPr lang="de-DE">
                <a:latin typeface="Arial" charset="0"/>
                <a:ea typeface="ＭＳ Ｐゴシック" charset="0"/>
                <a:cs typeface="ＭＳ Ｐゴシック" charset="0"/>
              </a:rPr>
              <a:t>ab 4. Tag Pfahlstellung</a:t>
            </a:r>
          </a:p>
          <a:p>
            <a:pPr eaLnBrk="1" hangingPunct="1"/>
            <a:endParaRPr lang="de-DE">
              <a:latin typeface="Arial" charset="0"/>
              <a:ea typeface="ＭＳ Ｐゴシック" charset="0"/>
              <a:cs typeface="ＭＳ Ｐゴシック" charset="0"/>
            </a:endParaRPr>
          </a:p>
          <a:p>
            <a:pPr eaLnBrk="1" hangingPunct="1"/>
            <a:endParaRPr lang="de-DE">
              <a:latin typeface="Arial" charset="0"/>
              <a:ea typeface="ＭＳ Ｐゴシック" charset="0"/>
              <a:cs typeface="ＭＳ Ｐゴシック" charset="0"/>
            </a:endParaRPr>
          </a:p>
        </p:txBody>
      </p:sp>
      <p:pic>
        <p:nvPicPr>
          <p:cNvPr id="84996" name="Picture 5" descr="Ei_Pirol_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19800" y="3276600"/>
            <a:ext cx="2538413" cy="345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de-DE">
                <a:latin typeface="Arial Black" charset="0"/>
                <a:ea typeface="ＭＳ Ｐゴシック" charset="0"/>
                <a:cs typeface="ＭＳ Ｐゴシック" charset="0"/>
              </a:rPr>
              <a:t>Fortpflanzung</a:t>
            </a:r>
          </a:p>
        </p:txBody>
      </p:sp>
      <p:sp>
        <p:nvSpPr>
          <p:cNvPr id="87043" name="Rectangle 3"/>
          <p:cNvSpPr>
            <a:spLocks noGrp="1" noChangeArrowheads="1"/>
          </p:cNvSpPr>
          <p:nvPr>
            <p:ph type="body" idx="1"/>
          </p:nvPr>
        </p:nvSpPr>
        <p:spPr>
          <a:xfrm>
            <a:off x="304800" y="1143000"/>
            <a:ext cx="8382000" cy="533400"/>
          </a:xfrm>
        </p:spPr>
        <p:txBody>
          <a:bodyPr/>
          <a:lstStyle/>
          <a:p>
            <a:pPr eaLnBrk="1" hangingPunct="1">
              <a:buFontTx/>
              <a:buNone/>
            </a:pPr>
            <a:r>
              <a:rPr lang="de-DE" b="1">
                <a:latin typeface="Arial" charset="0"/>
                <a:ea typeface="ＭＳ Ｐゴシック" charset="0"/>
                <a:cs typeface="ＭＳ Ｐゴシック" charset="0"/>
              </a:rPr>
              <a:t>Jungvögel:</a:t>
            </a:r>
          </a:p>
        </p:txBody>
      </p:sp>
      <p:pic>
        <p:nvPicPr>
          <p:cNvPr id="115716" name="Picture 4" descr="Pirol_juv_corr_PBuchne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276600" y="1784350"/>
            <a:ext cx="5715000" cy="4465638"/>
          </a:xfrm>
          <a:prstGeom prst="rect">
            <a:avLst/>
          </a:prstGeom>
          <a:noFill/>
          <a:ln w="9525">
            <a:solidFill>
              <a:srgbClr val="000000"/>
            </a:solidFill>
            <a:miter lim="800000"/>
            <a:headEnd/>
            <a:tailEnd/>
          </a:ln>
          <a:effectLst>
            <a:outerShdw blurRad="254000" dist="126999" dir="2700000" algn="ctr" rotWithShape="0">
              <a:srgbClr val="000000">
                <a:alpha val="50000"/>
              </a:srgbClr>
            </a:outerShdw>
          </a:effectLst>
          <a:extLst>
            <a:ext uri="{909E8E84-426E-40dd-AFC4-6F175D3DCCD1}">
              <a14:hiddenFill xmlns:a14="http://schemas.microsoft.com/office/drawing/2010/main">
                <a:solidFill>
                  <a:srgbClr val="FFFFFF"/>
                </a:solidFill>
              </a14:hiddenFill>
            </a:ext>
          </a:extLst>
        </p:spPr>
      </p:pic>
      <p:sp>
        <p:nvSpPr>
          <p:cNvPr id="87045" name="Text Box 5"/>
          <p:cNvSpPr txBox="1">
            <a:spLocks noChangeArrowheads="1"/>
          </p:cNvSpPr>
          <p:nvPr/>
        </p:nvSpPr>
        <p:spPr bwMode="auto">
          <a:xfrm rot="5400000">
            <a:off x="2628900" y="5676900"/>
            <a:ext cx="1066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pPr>
              <a:spcBef>
                <a:spcPct val="50000"/>
              </a:spcBef>
            </a:pPr>
            <a:r>
              <a:rPr lang="de-DE" sz="900">
                <a:sym typeface="Symbol" charset="0"/>
              </a:rPr>
              <a:t> Peter Buchner</a:t>
            </a:r>
            <a:endParaRPr lang="de-DE" sz="900"/>
          </a:p>
        </p:txBody>
      </p:sp>
      <p:sp>
        <p:nvSpPr>
          <p:cNvPr id="87048" name="Rectangle 3"/>
          <p:cNvSpPr>
            <a:spLocks noChangeArrowheads="1"/>
          </p:cNvSpPr>
          <p:nvPr/>
        </p:nvSpPr>
        <p:spPr bwMode="auto">
          <a:xfrm>
            <a:off x="457200" y="1828800"/>
            <a:ext cx="27432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buFontTx/>
              <a:buChar char="•"/>
            </a:pPr>
            <a:r>
              <a:rPr lang="de-DE" sz="2100"/>
              <a:t>bis zu 200</a:t>
            </a:r>
            <a:br>
              <a:rPr lang="de-DE" sz="2100"/>
            </a:br>
            <a:r>
              <a:rPr lang="de-DE" sz="2100"/>
              <a:t>Fütterungen/Tag</a:t>
            </a:r>
          </a:p>
          <a:p>
            <a:pPr marL="342900" indent="-342900" eaLnBrk="1" hangingPunct="1">
              <a:buFontTx/>
              <a:buChar char="•"/>
            </a:pPr>
            <a:r>
              <a:rPr lang="de-DE" sz="500">
                <a:solidFill>
                  <a:schemeClr val="bg1"/>
                </a:solidFill>
              </a:rPr>
              <a:t>.</a:t>
            </a:r>
            <a:endParaRPr lang="de-DE" sz="2100"/>
          </a:p>
          <a:p>
            <a:pPr marL="342900" indent="-342900" eaLnBrk="1" hangingPunct="1">
              <a:lnSpc>
                <a:spcPct val="120000"/>
              </a:lnSpc>
              <a:buFontTx/>
              <a:buChar char="•"/>
            </a:pPr>
            <a:r>
              <a:rPr lang="de-DE" sz="2100"/>
              <a:t>geübte Kletterer</a:t>
            </a:r>
            <a:endParaRPr lang="de-DE" sz="2100">
              <a:solidFill>
                <a:schemeClr val="bg1"/>
              </a:solidFill>
            </a:endParaRPr>
          </a:p>
          <a:p>
            <a:pPr marL="342900" indent="-342900" eaLnBrk="1" hangingPunct="1">
              <a:lnSpc>
                <a:spcPct val="120000"/>
              </a:lnSpc>
              <a:buFontTx/>
              <a:buChar char="•"/>
            </a:pPr>
            <a:r>
              <a:rPr lang="de-DE" sz="500">
                <a:solidFill>
                  <a:schemeClr val="bg1"/>
                </a:solidFill>
              </a:rPr>
              <a:t>.</a:t>
            </a:r>
            <a:endParaRPr lang="de-DE" sz="2100"/>
          </a:p>
          <a:p>
            <a:pPr marL="342900" indent="-342900" eaLnBrk="1" hangingPunct="1">
              <a:lnSpc>
                <a:spcPct val="110000"/>
              </a:lnSpc>
              <a:buFontTx/>
              <a:buChar char="•"/>
            </a:pPr>
            <a:r>
              <a:rPr lang="de-DE" sz="2100"/>
              <a:t>verlassen Nest im Familienverbund</a:t>
            </a:r>
          </a:p>
          <a:p>
            <a:pPr marL="342900" indent="-342900" eaLnBrk="1" hangingPunct="1">
              <a:lnSpc>
                <a:spcPct val="110000"/>
              </a:lnSpc>
              <a:buFontTx/>
              <a:buChar char="•"/>
            </a:pPr>
            <a:r>
              <a:rPr lang="de-DE" sz="500">
                <a:solidFill>
                  <a:schemeClr val="bg1"/>
                </a:solidFill>
              </a:rPr>
              <a:t>.</a:t>
            </a:r>
            <a:endParaRPr lang="de-DE" sz="2100"/>
          </a:p>
          <a:p>
            <a:pPr marL="342900" indent="-342900" eaLnBrk="1" hangingPunct="1">
              <a:lnSpc>
                <a:spcPct val="110000"/>
              </a:lnSpc>
              <a:buFontTx/>
              <a:buChar char="•"/>
            </a:pPr>
            <a:r>
              <a:rPr lang="de-DE" sz="2100"/>
              <a:t>Nestlingszeit: </a:t>
            </a:r>
            <a:br>
              <a:rPr lang="de-DE" sz="2100"/>
            </a:br>
            <a:r>
              <a:rPr lang="de-DE" sz="2100"/>
              <a:t>13 - 20 Tage</a:t>
            </a: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de-DE">
                <a:latin typeface="Arial Black" charset="0"/>
                <a:ea typeface="ＭＳ Ｐゴシック" charset="0"/>
                <a:cs typeface="ＭＳ Ｐゴシック" charset="0"/>
              </a:rPr>
              <a:t>Gefährdung Schweiz</a:t>
            </a:r>
          </a:p>
        </p:txBody>
      </p:sp>
      <p:sp>
        <p:nvSpPr>
          <p:cNvPr id="89091" name="Rectangle 3"/>
          <p:cNvSpPr>
            <a:spLocks noGrp="1" noChangeArrowheads="1"/>
          </p:cNvSpPr>
          <p:nvPr>
            <p:ph type="body" idx="1"/>
          </p:nvPr>
        </p:nvSpPr>
        <p:spPr/>
        <p:txBody>
          <a:bodyPr/>
          <a:lstStyle/>
          <a:p>
            <a:pPr eaLnBrk="1" hangingPunct="1"/>
            <a:endParaRPr lang="de-DE">
              <a:latin typeface="Arial" charset="0"/>
              <a:ea typeface="ＭＳ Ｐゴシック" charset="0"/>
              <a:cs typeface="ＭＳ Ｐゴシック" charset="0"/>
            </a:endParaRPr>
          </a:p>
          <a:p>
            <a:pPr eaLnBrk="1" hangingPunct="1"/>
            <a:r>
              <a:rPr lang="de-DE">
                <a:latin typeface="Arial" charset="0"/>
                <a:ea typeface="ＭＳ Ｐゴシック" charset="0"/>
                <a:cs typeface="ＭＳ Ｐゴシック" charset="0"/>
              </a:rPr>
              <a:t>Rote Liste Schweiz: „nicht gefährdet</a:t>
            </a:r>
            <a:r>
              <a:rPr lang="ja-JP" altLang="de-DE">
                <a:latin typeface="Arial" charset="0"/>
                <a:ea typeface="ＭＳ Ｐゴシック" charset="0"/>
                <a:cs typeface="ＭＳ Ｐゴシック" charset="0"/>
              </a:rPr>
              <a:t>“</a:t>
            </a:r>
            <a:endParaRPr lang="de-DE">
              <a:latin typeface="Arial" charset="0"/>
              <a:ea typeface="ＭＳ Ｐゴシック" charset="0"/>
              <a:cs typeface="ＭＳ Ｐゴシック" charset="0"/>
            </a:endParaRPr>
          </a:p>
          <a:p>
            <a:pPr eaLnBrk="1" hangingPunct="1"/>
            <a:r>
              <a:rPr lang="de-DE">
                <a:latin typeface="Arial" charset="0"/>
                <a:ea typeface="ＭＳ Ｐゴシック" charset="0"/>
                <a:cs typeface="ＭＳ Ｐゴシック" charset="0"/>
              </a:rPr>
              <a:t>Potenzielle Gefährdung durch:</a:t>
            </a:r>
          </a:p>
          <a:p>
            <a:pPr lvl="1" eaLnBrk="1" hangingPunct="1"/>
            <a:r>
              <a:rPr lang="de-DE">
                <a:latin typeface="Arial" charset="0"/>
                <a:ea typeface="ＭＳ Ｐゴシック" charset="0"/>
              </a:rPr>
              <a:t>Zerstörung und Einschränkung des Bruthabitats durch kürzere Umtriebszeiten im Wald</a:t>
            </a:r>
          </a:p>
          <a:p>
            <a:pPr lvl="1" eaLnBrk="1" hangingPunct="1"/>
            <a:r>
              <a:rPr lang="de-DE">
                <a:latin typeface="Arial" charset="0"/>
                <a:ea typeface="ＭＳ Ｐゴシック" charset="0"/>
              </a:rPr>
              <a:t>kaum Blütenangebot in und um den Wald</a:t>
            </a:r>
          </a:p>
          <a:p>
            <a:pPr lvl="1" eaLnBrk="1" hangingPunct="1"/>
            <a:r>
              <a:rPr lang="de-DE">
                <a:latin typeface="Arial" charset="0"/>
                <a:ea typeface="ＭＳ Ｐゴシック" charset="0"/>
              </a:rPr>
              <a:t>längerfristige Klimaänderungen</a:t>
            </a:r>
          </a:p>
          <a:p>
            <a:pPr lvl="1" eaLnBrk="1" hangingPunct="1"/>
            <a:r>
              <a:rPr lang="de-DE">
                <a:latin typeface="Arial" charset="0"/>
                <a:ea typeface="ＭＳ Ｐゴシック" charset="0"/>
              </a:rPr>
              <a:t>Verlichtete Kronen infolge Stress der Bäume durch Schadstoffe und Trockenheit</a:t>
            </a:r>
          </a:p>
          <a:p>
            <a:pPr lvl="1" eaLnBrk="1" hangingPunct="1"/>
            <a:endParaRPr lang="de-DE">
              <a:latin typeface="Arial" charset="0"/>
              <a:ea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r>
              <a:rPr lang="de-DE">
                <a:latin typeface="Arial Black" charset="0"/>
                <a:ea typeface="ＭＳ Ｐゴシック" charset="0"/>
                <a:cs typeface="ＭＳ Ｐゴシック" charset="0"/>
              </a:rPr>
              <a:t>Massnahmen Schweiz</a:t>
            </a:r>
          </a:p>
        </p:txBody>
      </p:sp>
      <p:sp>
        <p:nvSpPr>
          <p:cNvPr id="91139" name="Rectangle 3"/>
          <p:cNvSpPr>
            <a:spLocks noGrp="1" noChangeArrowheads="1"/>
          </p:cNvSpPr>
          <p:nvPr>
            <p:ph type="body" idx="1"/>
          </p:nvPr>
        </p:nvSpPr>
        <p:spPr>
          <a:xfrm>
            <a:off x="457200" y="1143000"/>
            <a:ext cx="4724400" cy="5181600"/>
          </a:xfrm>
        </p:spPr>
        <p:txBody>
          <a:bodyPr/>
          <a:lstStyle/>
          <a:p>
            <a:pPr eaLnBrk="1" hangingPunct="1">
              <a:buFontTx/>
              <a:buNone/>
            </a:pPr>
            <a:r>
              <a:rPr lang="de-DE" b="1">
                <a:latin typeface="Arial" charset="0"/>
                <a:ea typeface="ＭＳ Ｐゴシック" charset="0"/>
                <a:cs typeface="ＭＳ Ｐゴシック" charset="0"/>
              </a:rPr>
              <a:t>mögliche Schutz- und Förderungsmassnahmen:</a:t>
            </a:r>
            <a:endParaRPr lang="de-DE">
              <a:latin typeface="Arial" charset="0"/>
              <a:ea typeface="ＭＳ Ｐゴシック" charset="0"/>
              <a:cs typeface="ＭＳ Ｐゴシック" charset="0"/>
            </a:endParaRPr>
          </a:p>
          <a:p>
            <a:pPr eaLnBrk="1" hangingPunct="1">
              <a:buFontTx/>
              <a:buNone/>
            </a:pPr>
            <a:endParaRPr lang="de-DE">
              <a:latin typeface="Arial" charset="0"/>
              <a:ea typeface="ＭＳ Ｐゴシック" charset="0"/>
              <a:cs typeface="ＭＳ Ｐゴシック" charset="0"/>
            </a:endParaRPr>
          </a:p>
          <a:p>
            <a:pPr eaLnBrk="1" hangingPunct="1"/>
            <a:r>
              <a:rPr lang="de-DE">
                <a:latin typeface="Arial" charset="0"/>
                <a:ea typeface="ＭＳ Ｐゴシック" charset="0"/>
                <a:cs typeface="ＭＳ Ｐゴシック" charset="0"/>
              </a:rPr>
              <a:t>Renaturierung Flüsse, inkl. </a:t>
            </a:r>
            <a:br>
              <a:rPr lang="de-DE">
                <a:latin typeface="Arial" charset="0"/>
                <a:ea typeface="ＭＳ Ｐゴシック" charset="0"/>
                <a:cs typeface="ＭＳ Ｐゴシック" charset="0"/>
              </a:rPr>
            </a:br>
            <a:r>
              <a:rPr lang="de-DE">
                <a:latin typeface="Arial" charset="0"/>
                <a:ea typeface="ＭＳ Ｐゴシック" charset="0"/>
                <a:cs typeface="ＭＳ Ｐゴシック" charset="0"/>
              </a:rPr>
              <a:t>angrenzender Wälder</a:t>
            </a:r>
          </a:p>
          <a:p>
            <a:pPr eaLnBrk="1" hangingPunct="1"/>
            <a:r>
              <a:rPr lang="de-DE">
                <a:latin typeface="Arial" charset="0"/>
                <a:ea typeface="ＭＳ Ｐゴシック" charset="0"/>
                <a:cs typeface="ＭＳ Ｐゴシック" charset="0"/>
              </a:rPr>
              <a:t>Längere Umtriebszeiten auf Teilflächen</a:t>
            </a:r>
          </a:p>
          <a:p>
            <a:pPr eaLnBrk="1" hangingPunct="1"/>
            <a:r>
              <a:rPr lang="de-DE">
                <a:latin typeface="Arial" charset="0"/>
                <a:ea typeface="ＭＳ Ｐゴシック" charset="0"/>
                <a:cs typeface="ＭＳ Ｐゴシック" charset="0"/>
              </a:rPr>
              <a:t>Altholzbestände stehen lassen</a:t>
            </a:r>
          </a:p>
          <a:p>
            <a:pPr eaLnBrk="1" hangingPunct="1"/>
            <a:r>
              <a:rPr lang="de-DE">
                <a:latin typeface="Arial" charset="0"/>
                <a:ea typeface="ＭＳ Ｐゴシック" charset="0"/>
                <a:cs typeface="ＭＳ Ｐゴシック" charset="0"/>
              </a:rPr>
              <a:t>angrenzend extensiv genutzte Wiesen fördern</a:t>
            </a:r>
          </a:p>
          <a:p>
            <a:pPr eaLnBrk="1" hangingPunct="1"/>
            <a:endParaRPr lang="de-DE">
              <a:latin typeface="Arial" charset="0"/>
              <a:ea typeface="ＭＳ Ｐゴシック" charset="0"/>
              <a:cs typeface="ＭＳ Ｐゴシック" charset="0"/>
            </a:endParaRPr>
          </a:p>
        </p:txBody>
      </p:sp>
      <p:pic>
        <p:nvPicPr>
          <p:cNvPr id="101380" name="Picture 4" descr="DSC0983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rot="5400000">
            <a:off x="4870450" y="2597150"/>
            <a:ext cx="4318000" cy="3238500"/>
          </a:xfrm>
          <a:prstGeom prst="rect">
            <a:avLst/>
          </a:prstGeom>
          <a:noFill/>
          <a:ln w="9525">
            <a:solidFill>
              <a:srgbClr val="000000"/>
            </a:solidFill>
            <a:miter lim="800000"/>
            <a:headEnd/>
            <a:tailEnd/>
          </a:ln>
          <a:effectLst>
            <a:outerShdw blurRad="279400" dist="126999" dir="2700000" algn="ctr" rotWithShape="0">
              <a:srgbClr val="000000">
                <a:alpha val="60001"/>
              </a:srgbClr>
            </a:outerShdw>
          </a:effectLst>
        </p:spPr>
      </p:pic>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eaLnBrk="1" hangingPunct="1"/>
            <a:r>
              <a:rPr lang="de-DE">
                <a:latin typeface="Arial Black" charset="0"/>
                <a:ea typeface="ＭＳ Ｐゴシック" charset="0"/>
                <a:cs typeface="ＭＳ Ｐゴシック" charset="0"/>
              </a:rPr>
              <a:t>Massnahmen Schweiz</a:t>
            </a:r>
          </a:p>
        </p:txBody>
      </p:sp>
      <p:sp>
        <p:nvSpPr>
          <p:cNvPr id="93187" name="Rectangle 3"/>
          <p:cNvSpPr>
            <a:spLocks noGrp="1" noChangeArrowheads="1"/>
          </p:cNvSpPr>
          <p:nvPr>
            <p:ph type="body" idx="1"/>
          </p:nvPr>
        </p:nvSpPr>
        <p:spPr/>
        <p:txBody>
          <a:bodyPr/>
          <a:lstStyle/>
          <a:p>
            <a:pPr eaLnBrk="1" hangingPunct="1">
              <a:buFontTx/>
              <a:buNone/>
            </a:pPr>
            <a:r>
              <a:rPr lang="de-DE" b="1">
                <a:latin typeface="Arial" charset="0"/>
                <a:ea typeface="ＭＳ Ｐゴシック" charset="0"/>
                <a:cs typeface="ＭＳ Ｐゴシック" charset="0"/>
              </a:rPr>
              <a:t>mögliche Schutz- und Förderungsmassnahmen:</a:t>
            </a:r>
            <a:endParaRPr lang="de-DE">
              <a:latin typeface="Arial" charset="0"/>
              <a:ea typeface="ＭＳ Ｐゴシック" charset="0"/>
              <a:cs typeface="ＭＳ Ｐゴシック" charset="0"/>
            </a:endParaRPr>
          </a:p>
          <a:p>
            <a:pPr eaLnBrk="1" hangingPunct="1">
              <a:buFontTx/>
              <a:buNone/>
            </a:pPr>
            <a:endParaRPr lang="de-DE">
              <a:latin typeface="Arial" charset="0"/>
              <a:ea typeface="ＭＳ Ｐゴシック" charset="0"/>
              <a:cs typeface="ＭＳ Ｐゴシック" charset="0"/>
            </a:endParaRPr>
          </a:p>
          <a:p>
            <a:pPr eaLnBrk="1" hangingPunct="1"/>
            <a:r>
              <a:rPr lang="de-DE">
                <a:latin typeface="Arial" charset="0"/>
                <a:ea typeface="ＭＳ Ｐゴシック" charset="0"/>
                <a:cs typeface="ＭＳ Ｐゴシック" charset="0"/>
              </a:rPr>
              <a:t>Verbreiterung der Waldränder</a:t>
            </a:r>
          </a:p>
          <a:p>
            <a:pPr eaLnBrk="1" hangingPunct="1"/>
            <a:r>
              <a:rPr lang="de-DE">
                <a:latin typeface="Arial" charset="0"/>
                <a:ea typeface="ＭＳ Ｐゴシック" charset="0"/>
                <a:cs typeface="ＭＳ Ｐゴシック" charset="0"/>
              </a:rPr>
              <a:t>Wegränder insektenfreundlich gestalten:</a:t>
            </a:r>
          </a:p>
        </p:txBody>
      </p:sp>
      <p:pic>
        <p:nvPicPr>
          <p:cNvPr id="102404" name="Picture 4" descr="DSC0588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04800" y="3505200"/>
            <a:ext cx="3810000" cy="2857500"/>
          </a:xfrm>
          <a:prstGeom prst="rect">
            <a:avLst/>
          </a:prstGeom>
          <a:noFill/>
          <a:ln w="9525">
            <a:solidFill>
              <a:srgbClr val="000000"/>
            </a:solidFill>
            <a:miter lim="800000"/>
            <a:headEnd/>
            <a:tailEnd/>
          </a:ln>
          <a:effectLst>
            <a:outerShdw blurRad="251460" dist="126999" dir="2700000" algn="ctr" rotWithShape="0">
              <a:srgbClr val="000000">
                <a:alpha val="50000"/>
              </a:srgbClr>
            </a:outerShdw>
          </a:effectLst>
        </p:spPr>
      </p:pic>
      <p:sp>
        <p:nvSpPr>
          <p:cNvPr id="102407" name="AutoShape 7"/>
          <p:cNvSpPr>
            <a:spLocks noChangeArrowheads="1"/>
          </p:cNvSpPr>
          <p:nvPr/>
        </p:nvSpPr>
        <p:spPr bwMode="auto">
          <a:xfrm>
            <a:off x="4227513" y="4800600"/>
            <a:ext cx="685800" cy="304800"/>
          </a:xfrm>
          <a:prstGeom prst="rightArrow">
            <a:avLst>
              <a:gd name="adj1" fmla="val 44787"/>
              <a:gd name="adj2" fmla="val 89583"/>
            </a:avLst>
          </a:prstGeom>
          <a:solidFill>
            <a:schemeClr val="tx1"/>
          </a:solidFill>
          <a:ln w="9525">
            <a:solidFill>
              <a:schemeClr val="tx1"/>
            </a:solidFill>
            <a:miter lim="800000"/>
            <a:headEnd/>
            <a:tailEnd/>
          </a:ln>
          <a:effectLst>
            <a:outerShdw blurRad="251460" dist="126999" dir="2700000" algn="ctr" rotWithShape="0">
              <a:srgbClr val="000000">
                <a:alpha val="50000"/>
              </a:srgbClr>
            </a:outerShdw>
          </a:effectLst>
        </p:spPr>
        <p:txBody>
          <a:bodyPr wrap="none" anchor="ctr"/>
          <a:lstStyle/>
          <a:p>
            <a:pPr>
              <a:defRPr/>
            </a:pPr>
            <a:endParaRPr lang="de-CH">
              <a:ea typeface="ＭＳ Ｐゴシック" charset="-128"/>
              <a:cs typeface="ＭＳ Ｐゴシック" charset="-128"/>
            </a:endParaRPr>
          </a:p>
        </p:txBody>
      </p:sp>
      <p:pic>
        <p:nvPicPr>
          <p:cNvPr id="102409" name="Picture 9" descr="DSC09978"/>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029200" y="3505200"/>
            <a:ext cx="3810000" cy="2859088"/>
          </a:xfrm>
          <a:prstGeom prst="rect">
            <a:avLst/>
          </a:prstGeom>
          <a:noFill/>
          <a:ln w="9525">
            <a:solidFill>
              <a:srgbClr val="000000"/>
            </a:solidFill>
            <a:miter lim="800000"/>
            <a:headEnd/>
            <a:tailEnd/>
          </a:ln>
          <a:effectLst>
            <a:outerShdw blurRad="254000" dist="126999" dir="2700000" algn="ctr" rotWithShape="0">
              <a:srgbClr val="000000">
                <a:alpha val="50000"/>
              </a:srgbClr>
            </a:outerShdw>
          </a:effectLst>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de-DE">
                <a:latin typeface="Arial Black" charset="0"/>
                <a:ea typeface="ＭＳ Ｐゴシック" charset="0"/>
                <a:cs typeface="ＭＳ Ｐゴシック" charset="0"/>
              </a:rPr>
              <a:t>Bezeichnungen</a:t>
            </a:r>
          </a:p>
        </p:txBody>
      </p:sp>
      <p:sp>
        <p:nvSpPr>
          <p:cNvPr id="21507" name="Rectangle 4"/>
          <p:cNvSpPr>
            <a:spLocks noChangeArrowheads="1"/>
          </p:cNvSpPr>
          <p:nvPr/>
        </p:nvSpPr>
        <p:spPr bwMode="auto">
          <a:xfrm>
            <a:off x="0" y="1600200"/>
            <a:ext cx="9144000" cy="1676400"/>
          </a:xfrm>
          <a:prstGeom prst="rect">
            <a:avLst/>
          </a:prstGeom>
          <a:gradFill rotWithShape="0">
            <a:gsLst>
              <a:gs pos="0">
                <a:srgbClr val="B9D4F5"/>
              </a:gs>
              <a:gs pos="100000">
                <a:srgbClr val="D1E3F8">
                  <a:alpha val="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CH"/>
          </a:p>
        </p:txBody>
      </p:sp>
      <p:sp>
        <p:nvSpPr>
          <p:cNvPr id="21508" name="Text Box 7"/>
          <p:cNvSpPr txBox="1">
            <a:spLocks noChangeArrowheads="1"/>
          </p:cNvSpPr>
          <p:nvPr/>
        </p:nvSpPr>
        <p:spPr bwMode="auto">
          <a:xfrm>
            <a:off x="457200" y="1676400"/>
            <a:ext cx="7696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pPr>
              <a:spcBef>
                <a:spcPct val="50000"/>
              </a:spcBef>
            </a:pPr>
            <a:endParaRPr lang="de-CH"/>
          </a:p>
        </p:txBody>
      </p:sp>
      <p:sp>
        <p:nvSpPr>
          <p:cNvPr id="21509" name="Text Box 8"/>
          <p:cNvSpPr txBox="1">
            <a:spLocks noChangeArrowheads="1"/>
          </p:cNvSpPr>
          <p:nvPr/>
        </p:nvSpPr>
        <p:spPr bwMode="auto">
          <a:xfrm>
            <a:off x="838200" y="1541463"/>
            <a:ext cx="571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pPr>
              <a:spcBef>
                <a:spcPct val="50000"/>
              </a:spcBef>
            </a:pPr>
            <a:r>
              <a:rPr lang="de-DE" sz="2400" b="1"/>
              <a:t>Aussehen:</a:t>
            </a:r>
            <a:endParaRPr lang="de-DE" sz="2400"/>
          </a:p>
        </p:txBody>
      </p:sp>
      <p:sp>
        <p:nvSpPr>
          <p:cNvPr id="21510" name="Text Box 9"/>
          <p:cNvSpPr txBox="1">
            <a:spLocks noChangeArrowheads="1"/>
          </p:cNvSpPr>
          <p:nvPr/>
        </p:nvSpPr>
        <p:spPr bwMode="auto">
          <a:xfrm>
            <a:off x="457200" y="1004888"/>
            <a:ext cx="8686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pPr>
              <a:spcBef>
                <a:spcPct val="50000"/>
              </a:spcBef>
            </a:pPr>
            <a:r>
              <a:rPr lang="de-DE" sz="2800" b="1"/>
              <a:t>Bezug auf:</a:t>
            </a:r>
          </a:p>
        </p:txBody>
      </p:sp>
      <p:sp>
        <p:nvSpPr>
          <p:cNvPr id="21511" name="Rectangle 10"/>
          <p:cNvSpPr>
            <a:spLocks noChangeArrowheads="1"/>
          </p:cNvSpPr>
          <p:nvPr/>
        </p:nvSpPr>
        <p:spPr bwMode="auto">
          <a:xfrm>
            <a:off x="0" y="3276600"/>
            <a:ext cx="9144000" cy="1676400"/>
          </a:xfrm>
          <a:prstGeom prst="rect">
            <a:avLst/>
          </a:prstGeom>
          <a:gradFill rotWithShape="0">
            <a:gsLst>
              <a:gs pos="0">
                <a:srgbClr val="CCDFFF"/>
              </a:gs>
              <a:gs pos="100000">
                <a:srgbClr val="DDEAFF">
                  <a:alpha val="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CH"/>
          </a:p>
        </p:txBody>
      </p:sp>
      <p:sp>
        <p:nvSpPr>
          <p:cNvPr id="21512" name="Text Box 11"/>
          <p:cNvSpPr txBox="1">
            <a:spLocks noChangeArrowheads="1"/>
          </p:cNvSpPr>
          <p:nvPr/>
        </p:nvSpPr>
        <p:spPr bwMode="auto">
          <a:xfrm>
            <a:off x="838200" y="3217863"/>
            <a:ext cx="571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pPr>
              <a:spcBef>
                <a:spcPct val="50000"/>
              </a:spcBef>
            </a:pPr>
            <a:r>
              <a:rPr lang="de-DE" sz="2400" b="1"/>
              <a:t>				Verhalten:</a:t>
            </a:r>
            <a:endParaRPr lang="de-DE" sz="2400"/>
          </a:p>
        </p:txBody>
      </p:sp>
      <p:sp>
        <p:nvSpPr>
          <p:cNvPr id="21513" name="Rectangle 12"/>
          <p:cNvSpPr>
            <a:spLocks noChangeArrowheads="1"/>
          </p:cNvSpPr>
          <p:nvPr/>
        </p:nvSpPr>
        <p:spPr bwMode="auto">
          <a:xfrm>
            <a:off x="0" y="4953000"/>
            <a:ext cx="9144000" cy="1676400"/>
          </a:xfrm>
          <a:prstGeom prst="rect">
            <a:avLst/>
          </a:prstGeom>
          <a:gradFill rotWithShape="0">
            <a:gsLst>
              <a:gs pos="0">
                <a:srgbClr val="B9D4F5"/>
              </a:gs>
              <a:gs pos="100000">
                <a:srgbClr val="D1E3F8">
                  <a:alpha val="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CH"/>
          </a:p>
        </p:txBody>
      </p:sp>
      <p:sp>
        <p:nvSpPr>
          <p:cNvPr id="21514" name="Text Box 13"/>
          <p:cNvSpPr txBox="1">
            <a:spLocks noChangeArrowheads="1"/>
          </p:cNvSpPr>
          <p:nvPr/>
        </p:nvSpPr>
        <p:spPr bwMode="auto">
          <a:xfrm>
            <a:off x="457200" y="5029200"/>
            <a:ext cx="7696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pPr>
              <a:spcBef>
                <a:spcPct val="50000"/>
              </a:spcBef>
            </a:pPr>
            <a:endParaRPr lang="de-CH"/>
          </a:p>
        </p:txBody>
      </p:sp>
      <p:sp>
        <p:nvSpPr>
          <p:cNvPr id="21515" name="Text Box 14"/>
          <p:cNvSpPr txBox="1">
            <a:spLocks noChangeArrowheads="1"/>
          </p:cNvSpPr>
          <p:nvPr/>
        </p:nvSpPr>
        <p:spPr bwMode="auto">
          <a:xfrm>
            <a:off x="838200" y="4894263"/>
            <a:ext cx="571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pPr>
              <a:spcBef>
                <a:spcPct val="50000"/>
              </a:spcBef>
            </a:pPr>
            <a:r>
              <a:rPr lang="de-DE" sz="2400" b="1"/>
              <a:t>Gesang:</a:t>
            </a:r>
            <a:endParaRPr lang="de-DE" sz="2400"/>
          </a:p>
        </p:txBody>
      </p:sp>
      <p:sp>
        <p:nvSpPr>
          <p:cNvPr id="21516" name="Text Box 30"/>
          <p:cNvSpPr txBox="1">
            <a:spLocks noChangeArrowheads="1"/>
          </p:cNvSpPr>
          <p:nvPr/>
        </p:nvSpPr>
        <p:spPr bwMode="auto">
          <a:xfrm>
            <a:off x="1524000" y="1981200"/>
            <a:ext cx="762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pPr>
              <a:spcBef>
                <a:spcPct val="50000"/>
              </a:spcBef>
            </a:pPr>
            <a:r>
              <a:rPr lang="de-DE" sz="2400" i="1"/>
              <a:t>Goldamsel</a:t>
            </a:r>
            <a:endParaRPr lang="de-DE" sz="2400"/>
          </a:p>
        </p:txBody>
      </p:sp>
      <p:sp>
        <p:nvSpPr>
          <p:cNvPr id="21517" name="Text Box 31"/>
          <p:cNvSpPr txBox="1">
            <a:spLocks noChangeArrowheads="1"/>
          </p:cNvSpPr>
          <p:nvPr/>
        </p:nvSpPr>
        <p:spPr bwMode="auto">
          <a:xfrm>
            <a:off x="1524000" y="2349500"/>
            <a:ext cx="762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pPr>
              <a:spcBef>
                <a:spcPct val="50000"/>
              </a:spcBef>
            </a:pPr>
            <a:r>
              <a:rPr lang="de-DE" sz="2400" i="1"/>
              <a:t>Goldmärel</a:t>
            </a:r>
            <a:endParaRPr lang="de-DE" sz="2400"/>
          </a:p>
        </p:txBody>
      </p:sp>
      <p:sp>
        <p:nvSpPr>
          <p:cNvPr id="21518" name="Text Box 32"/>
          <p:cNvSpPr txBox="1">
            <a:spLocks noChangeArrowheads="1"/>
          </p:cNvSpPr>
          <p:nvPr/>
        </p:nvSpPr>
        <p:spPr bwMode="auto">
          <a:xfrm>
            <a:off x="1524000" y="2716213"/>
            <a:ext cx="762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pPr>
              <a:spcBef>
                <a:spcPct val="50000"/>
              </a:spcBef>
            </a:pPr>
            <a:r>
              <a:rPr lang="de-DE" sz="2400" i="1"/>
              <a:t>Golden Oriole</a:t>
            </a:r>
            <a:endParaRPr lang="de-DE" sz="2400"/>
          </a:p>
        </p:txBody>
      </p:sp>
      <p:sp>
        <p:nvSpPr>
          <p:cNvPr id="21519" name="Text Box 33"/>
          <p:cNvSpPr txBox="1">
            <a:spLocks noChangeArrowheads="1"/>
          </p:cNvSpPr>
          <p:nvPr/>
        </p:nvSpPr>
        <p:spPr bwMode="auto">
          <a:xfrm>
            <a:off x="1524000" y="3657600"/>
            <a:ext cx="762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pPr>
              <a:spcBef>
                <a:spcPct val="50000"/>
              </a:spcBef>
            </a:pPr>
            <a:r>
              <a:rPr lang="de-DE" sz="2400" i="1"/>
              <a:t>				Pfingstvogel</a:t>
            </a:r>
            <a:endParaRPr lang="de-DE" sz="2400"/>
          </a:p>
        </p:txBody>
      </p:sp>
      <p:sp>
        <p:nvSpPr>
          <p:cNvPr id="21520" name="Text Box 34"/>
          <p:cNvSpPr txBox="1">
            <a:spLocks noChangeArrowheads="1"/>
          </p:cNvSpPr>
          <p:nvPr/>
        </p:nvSpPr>
        <p:spPr bwMode="auto">
          <a:xfrm>
            <a:off x="1524000" y="4030663"/>
            <a:ext cx="762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pPr>
              <a:spcBef>
                <a:spcPct val="50000"/>
              </a:spcBef>
            </a:pPr>
            <a:r>
              <a:rPr lang="de-DE" sz="2400" i="1"/>
              <a:t>				Kirschdieb</a:t>
            </a:r>
            <a:endParaRPr lang="de-DE" sz="2400"/>
          </a:p>
        </p:txBody>
      </p:sp>
      <p:sp>
        <p:nvSpPr>
          <p:cNvPr id="21521" name="Text Box 35"/>
          <p:cNvSpPr txBox="1">
            <a:spLocks noChangeArrowheads="1"/>
          </p:cNvSpPr>
          <p:nvPr/>
        </p:nvSpPr>
        <p:spPr bwMode="auto">
          <a:xfrm>
            <a:off x="1524000" y="4389438"/>
            <a:ext cx="762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pPr>
              <a:spcBef>
                <a:spcPct val="50000"/>
              </a:spcBef>
            </a:pPr>
            <a:r>
              <a:rPr lang="de-DE" sz="2400" i="1"/>
              <a:t>				Regenkatze</a:t>
            </a:r>
            <a:endParaRPr lang="de-DE" sz="2400"/>
          </a:p>
        </p:txBody>
      </p:sp>
      <p:sp>
        <p:nvSpPr>
          <p:cNvPr id="21522" name="Text Box 36"/>
          <p:cNvSpPr txBox="1">
            <a:spLocks noChangeArrowheads="1"/>
          </p:cNvSpPr>
          <p:nvPr/>
        </p:nvSpPr>
        <p:spPr bwMode="auto">
          <a:xfrm>
            <a:off x="1524000" y="5334000"/>
            <a:ext cx="762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pPr>
              <a:spcBef>
                <a:spcPct val="50000"/>
              </a:spcBef>
            </a:pPr>
            <a:r>
              <a:rPr lang="de-DE" sz="2400" i="1"/>
              <a:t>Loriot</a:t>
            </a:r>
            <a:endParaRPr lang="de-DE" sz="2400"/>
          </a:p>
        </p:txBody>
      </p:sp>
      <p:sp>
        <p:nvSpPr>
          <p:cNvPr id="21523" name="Text Box 37"/>
          <p:cNvSpPr txBox="1">
            <a:spLocks noChangeArrowheads="1"/>
          </p:cNvSpPr>
          <p:nvPr/>
        </p:nvSpPr>
        <p:spPr bwMode="auto">
          <a:xfrm>
            <a:off x="1524000" y="5707063"/>
            <a:ext cx="762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pPr>
              <a:spcBef>
                <a:spcPct val="50000"/>
              </a:spcBef>
            </a:pPr>
            <a:r>
              <a:rPr lang="de-DE" sz="2400" i="1"/>
              <a:t>Rigogolo</a:t>
            </a:r>
            <a:endParaRPr lang="de-DE" sz="2400"/>
          </a:p>
        </p:txBody>
      </p:sp>
      <p:sp>
        <p:nvSpPr>
          <p:cNvPr id="21524" name="Text Box 38"/>
          <p:cNvSpPr txBox="1">
            <a:spLocks noChangeArrowheads="1"/>
          </p:cNvSpPr>
          <p:nvPr/>
        </p:nvSpPr>
        <p:spPr bwMode="auto">
          <a:xfrm>
            <a:off x="1524000" y="6065838"/>
            <a:ext cx="762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pPr>
              <a:spcBef>
                <a:spcPct val="50000"/>
              </a:spcBef>
            </a:pPr>
            <a:r>
              <a:rPr lang="de-DE" sz="2400" i="1"/>
              <a:t>Biereule, Pirrheule, Pirholer</a:t>
            </a:r>
          </a:p>
        </p:txBody>
      </p:sp>
      <p:pic>
        <p:nvPicPr>
          <p:cNvPr id="21525" name="Bild 28" descr="image--Oliver_Richter_singvoegel_sperlingsvoegel_singender_sachsen_maennchen_minol_pirol.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45400" y="4953000"/>
            <a:ext cx="1270000" cy="1676400"/>
          </a:xfrm>
          <a:prstGeom prst="rect">
            <a:avLst/>
          </a:prstGeom>
          <a:noFill/>
          <a:ln w="9525">
            <a:solidFill>
              <a:srgbClr val="000000"/>
            </a:solidFill>
            <a:miter lim="800000"/>
            <a:headEnd/>
            <a:tailEnd/>
          </a:ln>
          <a:effectLst>
            <a:outerShdw blurRad="152400" dist="126999" dir="2700000" algn="ctr" rotWithShape="0">
              <a:srgbClr val="000000">
                <a:alpha val="50000"/>
              </a:srgbClr>
            </a:outerShdw>
          </a:effectLst>
          <a:extLst>
            <a:ext uri="{909E8E84-426E-40dd-AFC4-6F175D3DCCD1}">
              <a14:hiddenFill xmlns:a14="http://schemas.microsoft.com/office/drawing/2010/main">
                <a:solidFill>
                  <a:srgbClr val="FFFFFF"/>
                </a:solidFill>
              </a14:hiddenFill>
            </a:ext>
          </a:extLst>
        </p:spPr>
      </p:pic>
      <p:pic>
        <p:nvPicPr>
          <p:cNvPr id="21526" name="Bild 29" descr="pirol.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7239000" y="1600200"/>
            <a:ext cx="1676400" cy="1676400"/>
          </a:xfrm>
          <a:prstGeom prst="rect">
            <a:avLst/>
          </a:prstGeom>
          <a:noFill/>
          <a:ln w="9525">
            <a:solidFill>
              <a:srgbClr val="000000"/>
            </a:solidFill>
            <a:miter lim="800000"/>
            <a:headEnd/>
            <a:tailEnd/>
          </a:ln>
          <a:effectLst>
            <a:outerShdw blurRad="152400" dist="126999" dir="2700000" algn="ctr" rotWithShape="0">
              <a:srgbClr val="000000">
                <a:alpha val="50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pPr eaLnBrk="1" hangingPunct="1"/>
            <a:r>
              <a:rPr lang="de-DE">
                <a:latin typeface="Arial Black" charset="0"/>
                <a:ea typeface="ＭＳ Ｐゴシック" charset="0"/>
                <a:cs typeface="ＭＳ Ｐゴシック" charset="0"/>
              </a:rPr>
              <a:t>Massnahmen Schweiz</a:t>
            </a:r>
          </a:p>
        </p:txBody>
      </p:sp>
      <p:sp>
        <p:nvSpPr>
          <p:cNvPr id="95235" name="Rectangle 3"/>
          <p:cNvSpPr>
            <a:spLocks noGrp="1" noChangeArrowheads="1"/>
          </p:cNvSpPr>
          <p:nvPr>
            <p:ph type="body" idx="1"/>
          </p:nvPr>
        </p:nvSpPr>
        <p:spPr>
          <a:xfrm>
            <a:off x="457200" y="1143000"/>
            <a:ext cx="4191000" cy="2209800"/>
          </a:xfrm>
        </p:spPr>
        <p:txBody>
          <a:bodyPr/>
          <a:lstStyle/>
          <a:p>
            <a:pPr eaLnBrk="1" hangingPunct="1">
              <a:buFontTx/>
              <a:buNone/>
            </a:pPr>
            <a:r>
              <a:rPr lang="de-DE" b="1">
                <a:latin typeface="Arial" charset="0"/>
                <a:ea typeface="ＭＳ Ｐゴシック" charset="0"/>
                <a:cs typeface="ＭＳ Ｐゴシック" charset="0"/>
              </a:rPr>
              <a:t>Alte Bäume erhalten</a:t>
            </a:r>
          </a:p>
          <a:p>
            <a:pPr eaLnBrk="1" hangingPunct="1">
              <a:buFontTx/>
              <a:buNone/>
            </a:pPr>
            <a:endParaRPr lang="de-DE">
              <a:latin typeface="Arial" charset="0"/>
              <a:ea typeface="ＭＳ Ｐゴシック" charset="0"/>
              <a:cs typeface="ＭＳ Ｐゴシック" charset="0"/>
            </a:endParaRPr>
          </a:p>
          <a:p>
            <a:pPr eaLnBrk="1" hangingPunct="1">
              <a:buFontTx/>
              <a:buNone/>
            </a:pPr>
            <a:r>
              <a:rPr lang="de-DE">
                <a:latin typeface="Arial" charset="0"/>
                <a:ea typeface="ＭＳ Ｐゴシック" charset="0"/>
                <a:cs typeface="ＭＳ Ｐゴシック" charset="0"/>
              </a:rPr>
              <a:t>Ältere Bäume bieten grosse </a:t>
            </a:r>
          </a:p>
          <a:p>
            <a:pPr eaLnBrk="1" hangingPunct="1">
              <a:buFontTx/>
              <a:buNone/>
            </a:pPr>
            <a:r>
              <a:rPr lang="de-DE">
                <a:latin typeface="Arial" charset="0"/>
                <a:ea typeface="ＭＳ Ｐゴシック" charset="0"/>
                <a:cs typeface="ＭＳ Ｐゴシック" charset="0"/>
              </a:rPr>
              <a:t>Baumkronen und einen</a:t>
            </a:r>
          </a:p>
          <a:p>
            <a:pPr eaLnBrk="1" hangingPunct="1">
              <a:buFontTx/>
              <a:buNone/>
            </a:pPr>
            <a:r>
              <a:rPr lang="de-DE">
                <a:latin typeface="Arial" charset="0"/>
                <a:ea typeface="ＭＳ Ｐゴシック" charset="0"/>
                <a:cs typeface="ＭＳ Ｐゴシック" charset="0"/>
              </a:rPr>
              <a:t>natürlichen Anteil an Totholz.</a:t>
            </a:r>
          </a:p>
        </p:txBody>
      </p:sp>
      <p:pic>
        <p:nvPicPr>
          <p:cNvPr id="93192" name="Picture 8" descr="DSC03309"/>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rot="16200000">
            <a:off x="4037806" y="1829594"/>
            <a:ext cx="5487988" cy="4114800"/>
          </a:xfrm>
          <a:prstGeom prst="rect">
            <a:avLst/>
          </a:prstGeom>
          <a:noFill/>
          <a:ln w="9525">
            <a:solidFill>
              <a:srgbClr val="000000"/>
            </a:solidFill>
            <a:miter lim="800000"/>
            <a:headEnd/>
            <a:tailEnd/>
          </a:ln>
          <a:effectLst>
            <a:outerShdw blurRad="165100" dist="152400" dir="2700000" algn="ctr" rotWithShape="0">
              <a:srgbClr val="000000">
                <a:alpha val="50000"/>
              </a:srgbClr>
            </a:outerShdw>
          </a:effectLst>
        </p:spPr>
      </p:pic>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4" descr="Fire_Savanna_F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379663"/>
            <a:ext cx="9144000" cy="447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3" name="Rectangle 2"/>
          <p:cNvSpPr>
            <a:spLocks noGrp="1" noChangeArrowheads="1"/>
          </p:cNvSpPr>
          <p:nvPr>
            <p:ph type="title"/>
          </p:nvPr>
        </p:nvSpPr>
        <p:spPr/>
        <p:txBody>
          <a:bodyPr/>
          <a:lstStyle/>
          <a:p>
            <a:pPr eaLnBrk="1" hangingPunct="1"/>
            <a:r>
              <a:rPr lang="de-DE">
                <a:latin typeface="Arial Black" charset="0"/>
                <a:ea typeface="ＭＳ Ｐゴシック" charset="0"/>
                <a:cs typeface="ＭＳ Ｐゴシック" charset="0"/>
              </a:rPr>
              <a:t>Gefährdung International</a:t>
            </a:r>
          </a:p>
        </p:txBody>
      </p:sp>
      <p:sp>
        <p:nvSpPr>
          <p:cNvPr id="97284" name="Rectangle 3"/>
          <p:cNvSpPr>
            <a:spLocks noGrp="1" noChangeArrowheads="1"/>
          </p:cNvSpPr>
          <p:nvPr>
            <p:ph type="body" idx="1"/>
          </p:nvPr>
        </p:nvSpPr>
        <p:spPr/>
        <p:txBody>
          <a:bodyPr/>
          <a:lstStyle/>
          <a:p>
            <a:pPr eaLnBrk="1" hangingPunct="1">
              <a:buFontTx/>
              <a:buNone/>
            </a:pPr>
            <a:r>
              <a:rPr lang="de-DE" b="1">
                <a:latin typeface="Arial" charset="0"/>
                <a:ea typeface="ＭＳ Ｐゴシック" charset="0"/>
                <a:cs typeface="ＭＳ Ｐゴシック" charset="0"/>
              </a:rPr>
              <a:t>Zug:</a:t>
            </a:r>
            <a:endParaRPr lang="de-DE">
              <a:latin typeface="Arial" charset="0"/>
              <a:ea typeface="ＭＳ Ｐゴシック" charset="0"/>
              <a:cs typeface="ＭＳ Ｐゴシック" charset="0"/>
            </a:endParaRPr>
          </a:p>
          <a:p>
            <a:pPr eaLnBrk="1" hangingPunct="1"/>
            <a:endParaRPr lang="de-DE" sz="1200">
              <a:latin typeface="Arial" charset="0"/>
              <a:ea typeface="ＭＳ Ｐゴシック" charset="0"/>
              <a:cs typeface="ＭＳ Ｐゴシック" charset="0"/>
            </a:endParaRPr>
          </a:p>
          <a:p>
            <a:pPr eaLnBrk="1" hangingPunct="1"/>
            <a:r>
              <a:rPr lang="de-DE">
                <a:latin typeface="Arial" charset="0"/>
                <a:ea typeface="ＭＳ Ｐゴシック" charset="0"/>
                <a:cs typeface="ＭＳ Ｐゴシック" charset="0"/>
              </a:rPr>
              <a:t>Vogeljagd und Schädlingsbekämpfung</a:t>
            </a:r>
          </a:p>
          <a:p>
            <a:pPr eaLnBrk="1" hangingPunct="1"/>
            <a:r>
              <a:rPr lang="de-DE">
                <a:latin typeface="Arial" charset="0"/>
                <a:ea typeface="ＭＳ Ｐゴシック" charset="0"/>
                <a:cs typeface="ＭＳ Ｐゴシック" charset="0"/>
              </a:rPr>
              <a:t>natürliche Hindernisse und Bedrohungen</a:t>
            </a:r>
          </a:p>
          <a:p>
            <a:pPr eaLnBrk="1" hangingPunct="1"/>
            <a:endParaRPr lang="de-DE">
              <a:latin typeface="Arial" charset="0"/>
              <a:ea typeface="ＭＳ Ｐゴシック" charset="0"/>
              <a:cs typeface="ＭＳ Ｐゴシック" charset="0"/>
            </a:endParaRPr>
          </a:p>
          <a:p>
            <a:pPr eaLnBrk="1" hangingPunct="1">
              <a:buFontTx/>
              <a:buNone/>
            </a:pPr>
            <a:r>
              <a:rPr lang="de-DE" b="1">
                <a:latin typeface="Arial" charset="0"/>
                <a:ea typeface="ＭＳ Ｐゴシック" charset="0"/>
                <a:cs typeface="ＭＳ Ｐゴシック" charset="0"/>
              </a:rPr>
              <a:t>Winterquartier:</a:t>
            </a:r>
            <a:endParaRPr lang="de-DE" sz="1200">
              <a:latin typeface="Arial" charset="0"/>
              <a:ea typeface="ＭＳ Ｐゴシック" charset="0"/>
              <a:cs typeface="ＭＳ Ｐゴシック" charset="0"/>
            </a:endParaRPr>
          </a:p>
          <a:p>
            <a:pPr eaLnBrk="1" hangingPunct="1"/>
            <a:endParaRPr lang="de-DE" sz="1200">
              <a:latin typeface="Arial" charset="0"/>
              <a:ea typeface="ＭＳ Ｐゴシック" charset="0"/>
              <a:cs typeface="ＭＳ Ｐゴシック" charset="0"/>
            </a:endParaRPr>
          </a:p>
          <a:p>
            <a:pPr eaLnBrk="1" hangingPunct="1"/>
            <a:r>
              <a:rPr lang="de-DE">
                <a:latin typeface="Arial" charset="0"/>
                <a:ea typeface="ＭＳ Ｐゴシック" charset="0"/>
                <a:cs typeface="ＭＳ Ｐゴシック" charset="0"/>
              </a:rPr>
              <a:t>Zerstörung des Lebensraumes und der Lebensgrundlagen</a:t>
            </a:r>
          </a:p>
          <a:p>
            <a:pPr eaLnBrk="1" hangingPunct="1"/>
            <a:r>
              <a:rPr lang="de-DE">
                <a:latin typeface="Arial" charset="0"/>
                <a:ea typeface="ＭＳ Ｐゴシック" charset="0"/>
                <a:cs typeface="ＭＳ Ｐゴシック" charset="0"/>
              </a:rPr>
              <a:t>Klimaveränderungen</a:t>
            </a: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8" name="Picture 4" descr="DSC0234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486400" y="1981200"/>
            <a:ext cx="3163888" cy="4319588"/>
          </a:xfrm>
          <a:prstGeom prst="rect">
            <a:avLst/>
          </a:prstGeom>
          <a:noFill/>
          <a:ln w="9525">
            <a:solidFill>
              <a:srgbClr val="000000"/>
            </a:solidFill>
            <a:miter lim="800000"/>
            <a:headEnd/>
            <a:tailEnd/>
          </a:ln>
          <a:effectLst>
            <a:outerShdw blurRad="254000" dist="126999" dir="2700000" algn="ctr" rotWithShape="0">
              <a:srgbClr val="000000">
                <a:alpha val="50000"/>
              </a:srgbClr>
            </a:outerShdw>
          </a:effectLst>
        </p:spPr>
      </p:pic>
      <p:pic>
        <p:nvPicPr>
          <p:cNvPr id="108549" name="Picture 5" descr="DSC02207"/>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343400" y="1981200"/>
            <a:ext cx="4318000" cy="3124200"/>
          </a:xfrm>
          <a:prstGeom prst="rect">
            <a:avLst/>
          </a:prstGeom>
          <a:noFill/>
          <a:ln w="9525">
            <a:solidFill>
              <a:srgbClr val="000000"/>
            </a:solidFill>
            <a:miter lim="800000"/>
            <a:headEnd/>
            <a:tailEnd/>
          </a:ln>
          <a:effectLst>
            <a:outerShdw blurRad="254000" dist="126999" dir="2700000" algn="ctr" rotWithShape="0">
              <a:srgbClr val="000000">
                <a:alpha val="50000"/>
              </a:srgbClr>
            </a:outerShdw>
          </a:effectLst>
        </p:spPr>
      </p:pic>
      <p:pic>
        <p:nvPicPr>
          <p:cNvPr id="108550" name="Picture 6" descr="DSC02752"/>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343400" y="1981200"/>
            <a:ext cx="4318000" cy="3124200"/>
          </a:xfrm>
          <a:prstGeom prst="rect">
            <a:avLst/>
          </a:prstGeom>
          <a:noFill/>
          <a:ln w="9525">
            <a:solidFill>
              <a:srgbClr val="000000"/>
            </a:solidFill>
            <a:miter lim="800000"/>
            <a:headEnd/>
            <a:tailEnd/>
          </a:ln>
          <a:effectLst>
            <a:outerShdw blurRad="254000" dist="126999" dir="2700000" algn="ctr" rotWithShape="0">
              <a:srgbClr val="000000">
                <a:alpha val="50000"/>
              </a:srgbClr>
            </a:outerShdw>
          </a:effectLst>
        </p:spPr>
      </p:pic>
      <p:pic>
        <p:nvPicPr>
          <p:cNvPr id="108555" name="Picture 11" descr="575px-Tabak_9290019_JoachimMüllerchen"/>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477000" y="4495800"/>
            <a:ext cx="2017713" cy="1657350"/>
          </a:xfrm>
          <a:prstGeom prst="rect">
            <a:avLst/>
          </a:prstGeom>
          <a:noFill/>
          <a:ln w="9525">
            <a:solidFill>
              <a:srgbClr val="000000"/>
            </a:solidFill>
            <a:miter lim="800000"/>
            <a:headEnd/>
            <a:tailEnd/>
          </a:ln>
          <a:effectLst>
            <a:outerShdw blurRad="251460" dist="152400" dir="2700000" algn="ctr" rotWithShape="0">
              <a:srgbClr val="000000">
                <a:alpha val="39999"/>
              </a:srgbClr>
            </a:outerShdw>
          </a:effectLst>
        </p:spPr>
      </p:pic>
      <p:sp>
        <p:nvSpPr>
          <p:cNvPr id="108556" name="Text Box 12"/>
          <p:cNvSpPr txBox="1">
            <a:spLocks noChangeArrowheads="1"/>
          </p:cNvSpPr>
          <p:nvPr/>
        </p:nvSpPr>
        <p:spPr bwMode="auto">
          <a:xfrm rot="5400000">
            <a:off x="7886700" y="5505450"/>
            <a:ext cx="1371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pPr>
              <a:spcBef>
                <a:spcPct val="50000"/>
              </a:spcBef>
            </a:pPr>
            <a:r>
              <a:rPr lang="de-DE" sz="900">
                <a:sym typeface="Symbol" charset="0"/>
              </a:rPr>
              <a:t> Joachim Müllerchen</a:t>
            </a:r>
            <a:endParaRPr lang="de-DE" sz="900"/>
          </a:p>
        </p:txBody>
      </p:sp>
      <p:sp>
        <p:nvSpPr>
          <p:cNvPr id="99335" name="Rectangle 2"/>
          <p:cNvSpPr>
            <a:spLocks noGrp="1" noChangeArrowheads="1"/>
          </p:cNvSpPr>
          <p:nvPr>
            <p:ph type="title"/>
          </p:nvPr>
        </p:nvSpPr>
        <p:spPr/>
        <p:txBody>
          <a:bodyPr/>
          <a:lstStyle/>
          <a:p>
            <a:pPr eaLnBrk="1" hangingPunct="1"/>
            <a:r>
              <a:rPr lang="de-DE">
                <a:latin typeface="Arial Black" charset="0"/>
                <a:ea typeface="ＭＳ Ｐゴシック" charset="0"/>
                <a:cs typeface="ＭＳ Ｐゴシック" charset="0"/>
              </a:rPr>
              <a:t>Gefährdung International</a:t>
            </a:r>
          </a:p>
        </p:txBody>
      </p:sp>
      <p:sp>
        <p:nvSpPr>
          <p:cNvPr id="108547" name="Rectangle 3"/>
          <p:cNvSpPr>
            <a:spLocks noGrp="1" noChangeArrowheads="1"/>
          </p:cNvSpPr>
          <p:nvPr>
            <p:ph type="body" idx="1"/>
          </p:nvPr>
        </p:nvSpPr>
        <p:spPr/>
        <p:txBody>
          <a:bodyPr/>
          <a:lstStyle/>
          <a:p>
            <a:pPr eaLnBrk="1" hangingPunct="1">
              <a:buFontTx/>
              <a:buNone/>
            </a:pPr>
            <a:r>
              <a:rPr lang="de-DE" b="1">
                <a:latin typeface="Arial" charset="0"/>
                <a:ea typeface="ＭＳ Ｐゴシック" charset="0"/>
                <a:cs typeface="ＭＳ Ｐゴシック" charset="0"/>
              </a:rPr>
              <a:t>Zerstörung Winterquartier:</a:t>
            </a:r>
            <a:endParaRPr lang="de-DE">
              <a:latin typeface="Arial" charset="0"/>
              <a:ea typeface="ＭＳ Ｐゴシック" charset="0"/>
              <a:cs typeface="ＭＳ Ｐゴシック" charset="0"/>
            </a:endParaRPr>
          </a:p>
          <a:p>
            <a:pPr eaLnBrk="1" hangingPunct="1">
              <a:buFontTx/>
              <a:buNone/>
            </a:pPr>
            <a:endParaRPr lang="de-DE">
              <a:latin typeface="Arial" charset="0"/>
              <a:ea typeface="ＭＳ Ｐゴシック" charset="0"/>
              <a:cs typeface="ＭＳ Ｐゴシック" charset="0"/>
            </a:endParaRPr>
          </a:p>
          <a:p>
            <a:pPr eaLnBrk="1" hangingPunct="1"/>
            <a:r>
              <a:rPr lang="de-DE">
                <a:latin typeface="Arial" charset="0"/>
                <a:ea typeface="ＭＳ Ｐゴシック" charset="0"/>
                <a:cs typeface="ＭＳ Ｐゴシック" charset="0"/>
              </a:rPr>
              <a:t>Abholzung der Wälder</a:t>
            </a:r>
          </a:p>
          <a:p>
            <a:pPr lvl="1" eaLnBrk="1" hangingPunct="1"/>
            <a:r>
              <a:rPr lang="de-DE">
                <a:latin typeface="Arial" charset="0"/>
                <a:ea typeface="ＭＳ Ｐゴシック" charset="0"/>
              </a:rPr>
              <a:t>Tropenhölzer</a:t>
            </a:r>
          </a:p>
          <a:p>
            <a:pPr lvl="1" eaLnBrk="1" hangingPunct="1"/>
            <a:r>
              <a:rPr lang="de-DE">
                <a:latin typeface="Arial" charset="0"/>
                <a:ea typeface="ＭＳ Ｐゴシック" charset="0"/>
              </a:rPr>
              <a:t>Tabakproduktion</a:t>
            </a:r>
          </a:p>
          <a:p>
            <a:pPr eaLnBrk="1" hangingPunct="1"/>
            <a:r>
              <a:rPr lang="de-DE">
                <a:latin typeface="Arial" charset="0"/>
                <a:ea typeface="ＭＳ Ｐゴシック" charset="0"/>
                <a:cs typeface="ＭＳ Ｐゴシック" charset="0"/>
              </a:rPr>
              <a:t>Brandrodung Wälder für</a:t>
            </a:r>
            <a:br>
              <a:rPr lang="de-DE">
                <a:latin typeface="Arial" charset="0"/>
                <a:ea typeface="ＭＳ Ｐゴシック" charset="0"/>
                <a:cs typeface="ＭＳ Ｐゴシック" charset="0"/>
              </a:rPr>
            </a:br>
            <a:r>
              <a:rPr lang="de-DE">
                <a:latin typeface="Arial" charset="0"/>
                <a:ea typeface="ＭＳ Ｐゴシック" charset="0"/>
                <a:cs typeface="ＭＳ Ｐゴシック" charset="0"/>
              </a:rPr>
              <a:t>die Landwirtschaft:</a:t>
            </a:r>
          </a:p>
          <a:p>
            <a:pPr lvl="1" eaLnBrk="1" hangingPunct="1"/>
            <a:r>
              <a:rPr lang="de-DE">
                <a:latin typeface="Arial" charset="0"/>
                <a:ea typeface="ＭＳ Ｐゴシック" charset="0"/>
              </a:rPr>
              <a:t>Palmöl-/Sojaplantagen</a:t>
            </a:r>
          </a:p>
          <a:p>
            <a:pPr lvl="1" eaLnBrk="1" hangingPunct="1"/>
            <a:r>
              <a:rPr lang="de-DE">
                <a:latin typeface="Arial" charset="0"/>
                <a:ea typeface="ＭＳ Ｐゴシック" charset="0"/>
              </a:rPr>
              <a:t>allg. Landwirtschaft</a:t>
            </a:r>
          </a:p>
          <a:p>
            <a:pPr lvl="1" eaLnBrk="1" hangingPunct="1"/>
            <a:r>
              <a:rPr lang="de-DE">
                <a:latin typeface="Arial" charset="0"/>
                <a:ea typeface="ＭＳ Ｐゴシック" charset="0"/>
              </a:rPr>
              <a:t>Viehzucht</a:t>
            </a:r>
          </a:p>
          <a:p>
            <a:pPr eaLnBrk="1" hangingPunct="1"/>
            <a:r>
              <a:rPr lang="de-DE">
                <a:latin typeface="Arial" charset="0"/>
                <a:ea typeface="ＭＳ Ｐゴシック" charset="0"/>
                <a:cs typeface="ＭＳ Ｐゴシック" charset="0"/>
              </a:rPr>
              <a:t>Agrochemie</a:t>
            </a:r>
          </a:p>
        </p:txBody>
      </p:sp>
      <p:pic>
        <p:nvPicPr>
          <p:cNvPr id="108551" name="Picture 7" descr="DSC02155"/>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343400" y="2590800"/>
            <a:ext cx="4318000" cy="3124200"/>
          </a:xfrm>
          <a:prstGeom prst="rect">
            <a:avLst/>
          </a:prstGeom>
          <a:noFill/>
          <a:ln w="9525">
            <a:solidFill>
              <a:srgbClr val="000000"/>
            </a:solidFill>
            <a:miter lim="800000"/>
            <a:headEnd/>
            <a:tailEnd/>
          </a:ln>
          <a:effectLst>
            <a:outerShdw blurRad="254000" dist="126999" dir="2700000" algn="ctr" rotWithShape="0">
              <a:srgbClr val="000000">
                <a:alpha val="50000"/>
              </a:srgbClr>
            </a:outerShdw>
          </a:effectLst>
        </p:spPr>
      </p:pic>
      <p:pic>
        <p:nvPicPr>
          <p:cNvPr id="108553" name="Picture 9" descr="farmer_africa_CIAT"/>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4343400" y="2590800"/>
            <a:ext cx="4318000" cy="3124200"/>
          </a:xfrm>
          <a:prstGeom prst="rect">
            <a:avLst/>
          </a:prstGeom>
          <a:noFill/>
          <a:ln w="9525">
            <a:solidFill>
              <a:srgbClr val="000000"/>
            </a:solidFill>
            <a:miter lim="800000"/>
            <a:headEnd/>
            <a:tailEnd/>
          </a:ln>
          <a:effectLst>
            <a:outerShdw blurRad="254000" dist="126999" dir="2700000" algn="ctr" rotWithShape="0">
              <a:srgbClr val="000000">
                <a:alpha val="50000"/>
              </a:srgbClr>
            </a:outerShdw>
          </a:effectLst>
        </p:spPr>
      </p:pic>
      <p:pic>
        <p:nvPicPr>
          <p:cNvPr id="108552" name="Picture 8" descr="DSC02789"/>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4343400" y="2590800"/>
            <a:ext cx="4318000" cy="3124200"/>
          </a:xfrm>
          <a:prstGeom prst="rect">
            <a:avLst/>
          </a:prstGeom>
          <a:noFill/>
          <a:ln w="9525">
            <a:solidFill>
              <a:srgbClr val="000000"/>
            </a:solidFill>
            <a:miter lim="800000"/>
            <a:headEnd/>
            <a:tailEnd/>
          </a:ln>
          <a:effectLst>
            <a:outerShdw blurRad="254000" dist="126999" dir="2700000" algn="ctr" rotWithShape="0">
              <a:srgbClr val="000000">
                <a:alpha val="50000"/>
              </a:srgbClr>
            </a:outerShdw>
          </a:effectLst>
        </p:spPr>
      </p:pic>
      <p:sp>
        <p:nvSpPr>
          <p:cNvPr id="108557" name="Text Box 13"/>
          <p:cNvSpPr txBox="1">
            <a:spLocks noChangeArrowheads="1"/>
          </p:cNvSpPr>
          <p:nvPr/>
        </p:nvSpPr>
        <p:spPr bwMode="auto">
          <a:xfrm rot="5400000">
            <a:off x="8420100" y="2701925"/>
            <a:ext cx="609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pPr>
              <a:spcBef>
                <a:spcPct val="50000"/>
              </a:spcBef>
            </a:pPr>
            <a:r>
              <a:rPr lang="de-DE" sz="900">
                <a:sym typeface="Symbol" charset="0"/>
              </a:rPr>
              <a:t> CIAT</a:t>
            </a:r>
            <a:endParaRPr lang="de-DE" sz="900"/>
          </a:p>
        </p:txBody>
      </p:sp>
      <p:pic>
        <p:nvPicPr>
          <p:cNvPr id="108558" name="Picture 14" descr="Piktogramm_Umweltgefährlich"/>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4648200" y="2133600"/>
            <a:ext cx="3778250" cy="3778250"/>
          </a:xfrm>
          <a:prstGeom prst="rect">
            <a:avLst/>
          </a:prstGeom>
          <a:noFill/>
          <a:ln w="9525">
            <a:noFill/>
            <a:miter lim="800000"/>
            <a:headEnd/>
            <a:tailEnd/>
          </a:ln>
          <a:effectLst>
            <a:outerShdw blurRad="251460" dist="126999" dir="2700000" algn="ctr" rotWithShape="0">
              <a:srgbClr val="000000">
                <a:alpha val="50000"/>
              </a:srgbClr>
            </a:outerShdw>
          </a:effec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8547">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8547">
                                            <p:txEl>
                                              <p:pRg st="3" end="3"/>
                                            </p:txEl>
                                          </p:spTgt>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108549"/>
                                        </p:tgtEl>
                                        <p:attrNameLst>
                                          <p:attrName>style.visibility</p:attrName>
                                        </p:attrNameLst>
                                      </p:cBhvr>
                                      <p:to>
                                        <p:strVal val="visible"/>
                                      </p:to>
                                    </p:set>
                                    <p:animEffect transition="in" filter="fade">
                                      <p:cBhvr>
                                        <p:cTn id="11" dur="500"/>
                                        <p:tgtEl>
                                          <p:spTgt spid="10854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8547">
                                            <p:txEl>
                                              <p:pRg st="4" end="4"/>
                                            </p:txEl>
                                          </p:spTgt>
                                        </p:tgtEl>
                                        <p:attrNameLst>
                                          <p:attrName>style.visibility</p:attrName>
                                        </p:attrNameLst>
                                      </p:cBhvr>
                                      <p:to>
                                        <p:strVal val="visible"/>
                                      </p:to>
                                    </p:set>
                                  </p:childTnLst>
                                </p:cTn>
                              </p:par>
                              <p:par>
                                <p:cTn id="16" presetID="10" presetClass="exit" presetSubtype="0" fill="hold" nodeType="withEffect">
                                  <p:stCondLst>
                                    <p:cond delay="0"/>
                                  </p:stCondLst>
                                  <p:childTnLst>
                                    <p:animEffect transition="out" filter="fade">
                                      <p:cBhvr>
                                        <p:cTn id="17" dur="500"/>
                                        <p:tgtEl>
                                          <p:spTgt spid="108549"/>
                                        </p:tgtEl>
                                      </p:cBhvr>
                                    </p:animEffect>
                                    <p:set>
                                      <p:cBhvr>
                                        <p:cTn id="18" dur="1" fill="hold">
                                          <p:stCondLst>
                                            <p:cond delay="499"/>
                                          </p:stCondLst>
                                        </p:cTn>
                                        <p:tgtEl>
                                          <p:spTgt spid="108549"/>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108550"/>
                                        </p:tgtEl>
                                        <p:attrNameLst>
                                          <p:attrName>style.visibility</p:attrName>
                                        </p:attrNameLst>
                                      </p:cBhvr>
                                      <p:to>
                                        <p:strVal val="visible"/>
                                      </p:to>
                                    </p:set>
                                    <p:animEffect transition="in" filter="fade">
                                      <p:cBhvr>
                                        <p:cTn id="21" dur="500"/>
                                        <p:tgtEl>
                                          <p:spTgt spid="108550"/>
                                        </p:tgtEl>
                                      </p:cBhvr>
                                    </p:animEffect>
                                  </p:childTnLst>
                                </p:cTn>
                              </p:par>
                              <p:par>
                                <p:cTn id="22" presetID="10" presetClass="entr" presetSubtype="0" fill="hold" nodeType="withEffect">
                                  <p:stCondLst>
                                    <p:cond delay="0"/>
                                  </p:stCondLst>
                                  <p:childTnLst>
                                    <p:set>
                                      <p:cBhvr>
                                        <p:cTn id="23" dur="1" fill="hold">
                                          <p:stCondLst>
                                            <p:cond delay="0"/>
                                          </p:stCondLst>
                                        </p:cTn>
                                        <p:tgtEl>
                                          <p:spTgt spid="108555"/>
                                        </p:tgtEl>
                                        <p:attrNameLst>
                                          <p:attrName>style.visibility</p:attrName>
                                        </p:attrNameLst>
                                      </p:cBhvr>
                                      <p:to>
                                        <p:strVal val="visible"/>
                                      </p:to>
                                    </p:set>
                                    <p:animEffect transition="in" filter="fade">
                                      <p:cBhvr>
                                        <p:cTn id="24" dur="500"/>
                                        <p:tgtEl>
                                          <p:spTgt spid="10855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8556"/>
                                        </p:tgtEl>
                                        <p:attrNameLst>
                                          <p:attrName>style.visibility</p:attrName>
                                        </p:attrNameLst>
                                      </p:cBhvr>
                                      <p:to>
                                        <p:strVal val="visible"/>
                                      </p:to>
                                    </p:set>
                                    <p:animEffect transition="in" filter="fade">
                                      <p:cBhvr>
                                        <p:cTn id="27" dur="500"/>
                                        <p:tgtEl>
                                          <p:spTgt spid="10855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08547">
                                            <p:txEl>
                                              <p:pRg st="5" end="5"/>
                                            </p:txEl>
                                          </p:spTgt>
                                        </p:tgtEl>
                                        <p:attrNameLst>
                                          <p:attrName>style.visibility</p:attrName>
                                        </p:attrNameLst>
                                      </p:cBhvr>
                                      <p:to>
                                        <p:strVal val="visible"/>
                                      </p:to>
                                    </p:set>
                                  </p:childTnLst>
                                </p:cTn>
                              </p:par>
                              <p:par>
                                <p:cTn id="32" presetID="10" presetClass="exit" presetSubtype="0" fill="hold" nodeType="withEffect">
                                  <p:stCondLst>
                                    <p:cond delay="0"/>
                                  </p:stCondLst>
                                  <p:childTnLst>
                                    <p:animEffect transition="out" filter="fade">
                                      <p:cBhvr>
                                        <p:cTn id="33" dur="500"/>
                                        <p:tgtEl>
                                          <p:spTgt spid="108550"/>
                                        </p:tgtEl>
                                      </p:cBhvr>
                                    </p:animEffect>
                                    <p:set>
                                      <p:cBhvr>
                                        <p:cTn id="34" dur="1" fill="hold">
                                          <p:stCondLst>
                                            <p:cond delay="499"/>
                                          </p:stCondLst>
                                        </p:cTn>
                                        <p:tgtEl>
                                          <p:spTgt spid="108550"/>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08555"/>
                                        </p:tgtEl>
                                      </p:cBhvr>
                                    </p:animEffect>
                                    <p:set>
                                      <p:cBhvr>
                                        <p:cTn id="37" dur="1" fill="hold">
                                          <p:stCondLst>
                                            <p:cond delay="499"/>
                                          </p:stCondLst>
                                        </p:cTn>
                                        <p:tgtEl>
                                          <p:spTgt spid="10855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108556"/>
                                        </p:tgtEl>
                                      </p:cBhvr>
                                    </p:animEffect>
                                    <p:set>
                                      <p:cBhvr>
                                        <p:cTn id="40" dur="1" fill="hold">
                                          <p:stCondLst>
                                            <p:cond delay="499"/>
                                          </p:stCondLst>
                                        </p:cTn>
                                        <p:tgtEl>
                                          <p:spTgt spid="10855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108548"/>
                                        </p:tgtEl>
                                        <p:attrNameLst>
                                          <p:attrName>style.visibility</p:attrName>
                                        </p:attrNameLst>
                                      </p:cBhvr>
                                      <p:to>
                                        <p:strVal val="visible"/>
                                      </p:to>
                                    </p:set>
                                    <p:animEffect transition="in" filter="fade">
                                      <p:cBhvr>
                                        <p:cTn id="43" dur="500"/>
                                        <p:tgtEl>
                                          <p:spTgt spid="108548"/>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08547">
                                            <p:txEl>
                                              <p:pRg st="6" end="6"/>
                                            </p:txEl>
                                          </p:spTgt>
                                        </p:tgtEl>
                                        <p:attrNameLst>
                                          <p:attrName>style.visibility</p:attrName>
                                        </p:attrNameLst>
                                      </p:cBhvr>
                                      <p:to>
                                        <p:strVal val="visible"/>
                                      </p:to>
                                    </p:set>
                                  </p:childTnLst>
                                </p:cTn>
                              </p:par>
                              <p:par>
                                <p:cTn id="48" presetID="10" presetClass="exit" presetSubtype="0" fill="hold" nodeType="withEffect">
                                  <p:stCondLst>
                                    <p:cond delay="0"/>
                                  </p:stCondLst>
                                  <p:childTnLst>
                                    <p:animEffect transition="out" filter="fade">
                                      <p:cBhvr>
                                        <p:cTn id="49" dur="500"/>
                                        <p:tgtEl>
                                          <p:spTgt spid="108548"/>
                                        </p:tgtEl>
                                      </p:cBhvr>
                                    </p:animEffect>
                                    <p:set>
                                      <p:cBhvr>
                                        <p:cTn id="50" dur="1" fill="hold">
                                          <p:stCondLst>
                                            <p:cond delay="499"/>
                                          </p:stCondLst>
                                        </p:cTn>
                                        <p:tgtEl>
                                          <p:spTgt spid="108548"/>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08551"/>
                                        </p:tgtEl>
                                        <p:attrNameLst>
                                          <p:attrName>style.visibility</p:attrName>
                                        </p:attrNameLst>
                                      </p:cBhvr>
                                      <p:to>
                                        <p:strVal val="visible"/>
                                      </p:to>
                                    </p:set>
                                    <p:animEffect transition="in" filter="fade">
                                      <p:cBhvr>
                                        <p:cTn id="53" dur="500"/>
                                        <p:tgtEl>
                                          <p:spTgt spid="108551"/>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108547">
                                            <p:txEl>
                                              <p:pRg st="7" end="7"/>
                                            </p:txEl>
                                          </p:spTgt>
                                        </p:tgtEl>
                                        <p:attrNameLst>
                                          <p:attrName>style.visibility</p:attrName>
                                        </p:attrNameLst>
                                      </p:cBhvr>
                                      <p:to>
                                        <p:strVal val="visible"/>
                                      </p:to>
                                    </p:set>
                                  </p:childTnLst>
                                </p:cTn>
                              </p:par>
                              <p:par>
                                <p:cTn id="58" presetID="10" presetClass="exit" presetSubtype="0" fill="hold" nodeType="withEffect">
                                  <p:stCondLst>
                                    <p:cond delay="0"/>
                                  </p:stCondLst>
                                  <p:childTnLst>
                                    <p:animEffect transition="out" filter="fade">
                                      <p:cBhvr>
                                        <p:cTn id="59" dur="500"/>
                                        <p:tgtEl>
                                          <p:spTgt spid="108551"/>
                                        </p:tgtEl>
                                      </p:cBhvr>
                                    </p:animEffect>
                                    <p:set>
                                      <p:cBhvr>
                                        <p:cTn id="60" dur="1" fill="hold">
                                          <p:stCondLst>
                                            <p:cond delay="499"/>
                                          </p:stCondLst>
                                        </p:cTn>
                                        <p:tgtEl>
                                          <p:spTgt spid="108551"/>
                                        </p:tgtEl>
                                        <p:attrNameLst>
                                          <p:attrName>style.visibility</p:attrName>
                                        </p:attrNameLst>
                                      </p:cBhvr>
                                      <p:to>
                                        <p:strVal val="hidden"/>
                                      </p:to>
                                    </p:set>
                                  </p:childTnLst>
                                </p:cTn>
                              </p:par>
                              <p:par>
                                <p:cTn id="61" presetID="10" presetClass="entr" presetSubtype="0" fill="hold" nodeType="withEffect">
                                  <p:stCondLst>
                                    <p:cond delay="0"/>
                                  </p:stCondLst>
                                  <p:childTnLst>
                                    <p:set>
                                      <p:cBhvr>
                                        <p:cTn id="62" dur="1" fill="hold">
                                          <p:stCondLst>
                                            <p:cond delay="0"/>
                                          </p:stCondLst>
                                        </p:cTn>
                                        <p:tgtEl>
                                          <p:spTgt spid="108553"/>
                                        </p:tgtEl>
                                        <p:attrNameLst>
                                          <p:attrName>style.visibility</p:attrName>
                                        </p:attrNameLst>
                                      </p:cBhvr>
                                      <p:to>
                                        <p:strVal val="visible"/>
                                      </p:to>
                                    </p:set>
                                    <p:animEffect transition="in" filter="fade">
                                      <p:cBhvr>
                                        <p:cTn id="63" dur="500"/>
                                        <p:tgtEl>
                                          <p:spTgt spid="108553"/>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08557"/>
                                        </p:tgtEl>
                                        <p:attrNameLst>
                                          <p:attrName>style.visibility</p:attrName>
                                        </p:attrNameLst>
                                      </p:cBhvr>
                                      <p:to>
                                        <p:strVal val="visible"/>
                                      </p:to>
                                    </p:set>
                                    <p:animEffect transition="in" filter="fade">
                                      <p:cBhvr>
                                        <p:cTn id="66" dur="500"/>
                                        <p:tgtEl>
                                          <p:spTgt spid="108557"/>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08547">
                                            <p:txEl>
                                              <p:pRg st="8" end="8"/>
                                            </p:txEl>
                                          </p:spTgt>
                                        </p:tgtEl>
                                        <p:attrNameLst>
                                          <p:attrName>style.visibility</p:attrName>
                                        </p:attrNameLst>
                                      </p:cBhvr>
                                      <p:to>
                                        <p:strVal val="visible"/>
                                      </p:to>
                                    </p:set>
                                  </p:childTnLst>
                                </p:cTn>
                              </p:par>
                              <p:par>
                                <p:cTn id="71" presetID="10" presetClass="exit" presetSubtype="0" fill="hold" nodeType="withEffect">
                                  <p:stCondLst>
                                    <p:cond delay="0"/>
                                  </p:stCondLst>
                                  <p:childTnLst>
                                    <p:animEffect transition="out" filter="fade">
                                      <p:cBhvr>
                                        <p:cTn id="72" dur="500"/>
                                        <p:tgtEl>
                                          <p:spTgt spid="108553"/>
                                        </p:tgtEl>
                                      </p:cBhvr>
                                    </p:animEffect>
                                    <p:set>
                                      <p:cBhvr>
                                        <p:cTn id="73" dur="1" fill="hold">
                                          <p:stCondLst>
                                            <p:cond delay="499"/>
                                          </p:stCondLst>
                                        </p:cTn>
                                        <p:tgtEl>
                                          <p:spTgt spid="108553"/>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108557"/>
                                        </p:tgtEl>
                                      </p:cBhvr>
                                    </p:animEffect>
                                    <p:set>
                                      <p:cBhvr>
                                        <p:cTn id="76" dur="1" fill="hold">
                                          <p:stCondLst>
                                            <p:cond delay="499"/>
                                          </p:stCondLst>
                                        </p:cTn>
                                        <p:tgtEl>
                                          <p:spTgt spid="108557"/>
                                        </p:tgtEl>
                                        <p:attrNameLst>
                                          <p:attrName>style.visibility</p:attrName>
                                        </p:attrNameLst>
                                      </p:cBhvr>
                                      <p:to>
                                        <p:strVal val="hidden"/>
                                      </p:to>
                                    </p:set>
                                  </p:childTnLst>
                                </p:cTn>
                              </p:par>
                              <p:par>
                                <p:cTn id="77" presetID="10" presetClass="entr" presetSubtype="0" fill="hold" nodeType="withEffect">
                                  <p:stCondLst>
                                    <p:cond delay="0"/>
                                  </p:stCondLst>
                                  <p:childTnLst>
                                    <p:set>
                                      <p:cBhvr>
                                        <p:cTn id="78" dur="1" fill="hold">
                                          <p:stCondLst>
                                            <p:cond delay="0"/>
                                          </p:stCondLst>
                                        </p:cTn>
                                        <p:tgtEl>
                                          <p:spTgt spid="108552"/>
                                        </p:tgtEl>
                                        <p:attrNameLst>
                                          <p:attrName>style.visibility</p:attrName>
                                        </p:attrNameLst>
                                      </p:cBhvr>
                                      <p:to>
                                        <p:strVal val="visible"/>
                                      </p:to>
                                    </p:set>
                                    <p:animEffect transition="in" filter="fade">
                                      <p:cBhvr>
                                        <p:cTn id="79" dur="500"/>
                                        <p:tgtEl>
                                          <p:spTgt spid="108552"/>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108547">
                                            <p:txEl>
                                              <p:pRg st="9" end="9"/>
                                            </p:txEl>
                                          </p:spTgt>
                                        </p:tgtEl>
                                        <p:attrNameLst>
                                          <p:attrName>style.visibility</p:attrName>
                                        </p:attrNameLst>
                                      </p:cBhvr>
                                      <p:to>
                                        <p:strVal val="visible"/>
                                      </p:to>
                                    </p:set>
                                  </p:childTnLst>
                                </p:cTn>
                              </p:par>
                              <p:par>
                                <p:cTn id="84" presetID="10" presetClass="exit" presetSubtype="0" fill="hold" nodeType="withEffect">
                                  <p:stCondLst>
                                    <p:cond delay="0"/>
                                  </p:stCondLst>
                                  <p:childTnLst>
                                    <p:animEffect transition="out" filter="fade">
                                      <p:cBhvr>
                                        <p:cTn id="85" dur="500"/>
                                        <p:tgtEl>
                                          <p:spTgt spid="108552"/>
                                        </p:tgtEl>
                                      </p:cBhvr>
                                    </p:animEffect>
                                    <p:set>
                                      <p:cBhvr>
                                        <p:cTn id="86" dur="1" fill="hold">
                                          <p:stCondLst>
                                            <p:cond delay="499"/>
                                          </p:stCondLst>
                                        </p:cTn>
                                        <p:tgtEl>
                                          <p:spTgt spid="108552"/>
                                        </p:tgtEl>
                                        <p:attrNameLst>
                                          <p:attrName>style.visibility</p:attrName>
                                        </p:attrNameLst>
                                      </p:cBhvr>
                                      <p:to>
                                        <p:strVal val="hidden"/>
                                      </p:to>
                                    </p:set>
                                  </p:childTnLst>
                                </p:cTn>
                              </p:par>
                              <p:par>
                                <p:cTn id="87" presetID="10" presetClass="entr" presetSubtype="0" fill="hold" nodeType="withEffect">
                                  <p:stCondLst>
                                    <p:cond delay="0"/>
                                  </p:stCondLst>
                                  <p:childTnLst>
                                    <p:set>
                                      <p:cBhvr>
                                        <p:cTn id="88" dur="1" fill="hold">
                                          <p:stCondLst>
                                            <p:cond delay="0"/>
                                          </p:stCondLst>
                                        </p:cTn>
                                        <p:tgtEl>
                                          <p:spTgt spid="108558"/>
                                        </p:tgtEl>
                                        <p:attrNameLst>
                                          <p:attrName>style.visibility</p:attrName>
                                        </p:attrNameLst>
                                      </p:cBhvr>
                                      <p:to>
                                        <p:strVal val="visible"/>
                                      </p:to>
                                    </p:set>
                                    <p:animEffect transition="in" filter="fade">
                                      <p:cBhvr>
                                        <p:cTn id="89" dur="500"/>
                                        <p:tgtEl>
                                          <p:spTgt spid="1085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56" grpId="0"/>
      <p:bldP spid="108556" grpId="1"/>
      <p:bldP spid="108547" grpId="0" build="p"/>
      <p:bldP spid="108557" grpId="0"/>
      <p:bldP spid="108557" grpId="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eaLnBrk="1" hangingPunct="1"/>
            <a:r>
              <a:rPr lang="de-DE">
                <a:latin typeface="Arial Black" charset="0"/>
                <a:ea typeface="ＭＳ Ｐゴシック" charset="0"/>
                <a:cs typeface="ＭＳ Ｐゴシック" charset="0"/>
              </a:rPr>
              <a:t>Massnahmen International</a:t>
            </a:r>
          </a:p>
        </p:txBody>
      </p:sp>
      <p:sp>
        <p:nvSpPr>
          <p:cNvPr id="101379" name="Rectangle 3"/>
          <p:cNvSpPr>
            <a:spLocks noGrp="1" noChangeArrowheads="1"/>
          </p:cNvSpPr>
          <p:nvPr>
            <p:ph type="body" idx="1"/>
          </p:nvPr>
        </p:nvSpPr>
        <p:spPr>
          <a:xfrm>
            <a:off x="457200" y="1143000"/>
            <a:ext cx="4714875" cy="5181600"/>
          </a:xfrm>
          <a:noFill/>
        </p:spPr>
        <p:txBody>
          <a:bodyPr/>
          <a:lstStyle/>
          <a:p>
            <a:pPr eaLnBrk="1" hangingPunct="1">
              <a:buFontTx/>
              <a:buNone/>
            </a:pPr>
            <a:r>
              <a:rPr lang="de-DE" b="1">
                <a:latin typeface="Arial" charset="0"/>
                <a:ea typeface="ＭＳ Ｐゴシック" charset="0"/>
                <a:cs typeface="ＭＳ Ｐゴシック" charset="0"/>
              </a:rPr>
              <a:t>mögliche Massnahmen:</a:t>
            </a:r>
            <a:endParaRPr lang="de-DE">
              <a:latin typeface="Arial" charset="0"/>
              <a:ea typeface="ＭＳ Ｐゴシック" charset="0"/>
              <a:cs typeface="ＭＳ Ｐゴシック" charset="0"/>
            </a:endParaRPr>
          </a:p>
          <a:p>
            <a:pPr eaLnBrk="1" hangingPunct="1">
              <a:buFontTx/>
              <a:buNone/>
            </a:pPr>
            <a:endParaRPr lang="de-DE">
              <a:latin typeface="Arial" charset="0"/>
              <a:ea typeface="ＭＳ Ｐゴシック" charset="0"/>
              <a:cs typeface="ＭＳ Ｐゴシック" charset="0"/>
            </a:endParaRPr>
          </a:p>
          <a:p>
            <a:pPr eaLnBrk="1" hangingPunct="1"/>
            <a:r>
              <a:rPr lang="de-DE">
                <a:latin typeface="Arial" charset="0"/>
                <a:ea typeface="ＭＳ Ｐゴシック" charset="0"/>
                <a:cs typeface="ＭＳ Ｐゴシック" charset="0"/>
              </a:rPr>
              <a:t>Verbot Vogeljagd</a:t>
            </a:r>
          </a:p>
          <a:p>
            <a:pPr eaLnBrk="1" hangingPunct="1"/>
            <a:r>
              <a:rPr lang="de-DE">
                <a:latin typeface="Arial" charset="0"/>
                <a:ea typeface="ＭＳ Ｐゴシック" charset="0"/>
                <a:cs typeface="ＭＳ Ｐゴシック" charset="0"/>
              </a:rPr>
              <a:t>Schutzgebiete</a:t>
            </a:r>
          </a:p>
          <a:p>
            <a:pPr eaLnBrk="1" hangingPunct="1"/>
            <a:r>
              <a:rPr lang="de-DE">
                <a:latin typeface="Arial" charset="0"/>
                <a:ea typeface="ＭＳ Ｐゴシック" charset="0"/>
                <a:cs typeface="ＭＳ Ｐゴシック" charset="0"/>
              </a:rPr>
              <a:t>regulierende Gesetze</a:t>
            </a:r>
          </a:p>
          <a:p>
            <a:pPr eaLnBrk="1" hangingPunct="1"/>
            <a:r>
              <a:rPr lang="de-DE">
                <a:latin typeface="Arial" charset="0"/>
                <a:ea typeface="ＭＳ Ｐゴシック" charset="0"/>
                <a:cs typeface="ＭＳ Ｐゴシック" charset="0"/>
              </a:rPr>
              <a:t>nachhaltige Wirtschaft durch:</a:t>
            </a:r>
          </a:p>
          <a:p>
            <a:pPr marL="819150" lvl="1" eaLnBrk="1" hangingPunct="1"/>
            <a:r>
              <a:rPr lang="de-DE">
                <a:latin typeface="Arial" charset="0"/>
                <a:ea typeface="ＭＳ Ｐゴシック" charset="0"/>
              </a:rPr>
              <a:t>Labels für Produkte mit umweltfreundlichem Hintergrund</a:t>
            </a:r>
          </a:p>
        </p:txBody>
      </p:sp>
      <p:pic>
        <p:nvPicPr>
          <p:cNvPr id="110598" name="Picture 6" descr="Mole_NationalPark_Erik-Cleves_Kristensen"/>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181600" y="1752600"/>
            <a:ext cx="3448050" cy="4595813"/>
          </a:xfrm>
          <a:prstGeom prst="rect">
            <a:avLst/>
          </a:prstGeom>
          <a:noFill/>
          <a:ln w="9525">
            <a:solidFill>
              <a:srgbClr val="000000"/>
            </a:solidFill>
            <a:miter lim="800000"/>
            <a:headEnd/>
            <a:tailEnd/>
          </a:ln>
          <a:effectLst>
            <a:outerShdw blurRad="254000" dist="126999" dir="2700000" algn="ctr" rotWithShape="0">
              <a:srgbClr val="000000">
                <a:alpha val="50000"/>
              </a:srgbClr>
            </a:outerShdw>
          </a:effectLst>
        </p:spPr>
      </p:pic>
      <p:sp>
        <p:nvSpPr>
          <p:cNvPr id="101382" name="Text Box 7"/>
          <p:cNvSpPr txBox="1">
            <a:spLocks noChangeArrowheads="1"/>
          </p:cNvSpPr>
          <p:nvPr/>
        </p:nvSpPr>
        <p:spPr bwMode="auto">
          <a:xfrm rot="5400000">
            <a:off x="7962900" y="5600700"/>
            <a:ext cx="1524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pPr>
              <a:spcBef>
                <a:spcPct val="50000"/>
              </a:spcBef>
            </a:pPr>
            <a:r>
              <a:rPr lang="de-DE" sz="900">
                <a:sym typeface="Symbol" charset="0"/>
              </a:rPr>
              <a:t> Erik Cleves Kristiansen</a:t>
            </a:r>
            <a:endParaRPr lang="de-DE"/>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pPr eaLnBrk="1" hangingPunct="1"/>
            <a:r>
              <a:rPr lang="de-DE">
                <a:latin typeface="Arial Black" charset="0"/>
                <a:ea typeface="ＭＳ Ｐゴシック" charset="0"/>
                <a:cs typeface="ＭＳ Ｐゴシック" charset="0"/>
              </a:rPr>
              <a:t>Massnahmen International</a:t>
            </a:r>
          </a:p>
        </p:txBody>
      </p:sp>
      <p:sp>
        <p:nvSpPr>
          <p:cNvPr id="103427" name="Rectangle 3"/>
          <p:cNvSpPr>
            <a:spLocks noGrp="1" noChangeArrowheads="1"/>
          </p:cNvSpPr>
          <p:nvPr>
            <p:ph type="body" idx="1"/>
          </p:nvPr>
        </p:nvSpPr>
        <p:spPr>
          <a:xfrm>
            <a:off x="457200" y="1143000"/>
            <a:ext cx="4714875" cy="1676400"/>
          </a:xfrm>
          <a:noFill/>
        </p:spPr>
        <p:txBody>
          <a:bodyPr/>
          <a:lstStyle/>
          <a:p>
            <a:pPr eaLnBrk="1" hangingPunct="1">
              <a:buFontTx/>
              <a:buNone/>
            </a:pPr>
            <a:r>
              <a:rPr lang="de-DE" b="1">
                <a:latin typeface="Arial" charset="0"/>
                <a:ea typeface="ＭＳ Ｐゴシック" charset="0"/>
                <a:cs typeface="ＭＳ Ｐゴシック" charset="0"/>
              </a:rPr>
              <a:t>mögliche Massnahmen:</a:t>
            </a:r>
          </a:p>
          <a:p>
            <a:pPr eaLnBrk="1" hangingPunct="1">
              <a:buFontTx/>
              <a:buNone/>
            </a:pPr>
            <a:r>
              <a:rPr lang="de-DE" sz="500">
                <a:solidFill>
                  <a:schemeClr val="bg1"/>
                </a:solidFill>
                <a:latin typeface="Arial" charset="0"/>
                <a:ea typeface="ＭＳ Ｐゴシック" charset="0"/>
                <a:cs typeface="ＭＳ Ｐゴシック" charset="0"/>
              </a:rPr>
              <a:t>.</a:t>
            </a:r>
            <a:endParaRPr lang="de-DE">
              <a:latin typeface="Arial" charset="0"/>
              <a:ea typeface="ＭＳ Ｐゴシック" charset="0"/>
              <a:cs typeface="ＭＳ Ｐゴシック" charset="0"/>
            </a:endParaRPr>
          </a:p>
          <a:p>
            <a:pPr eaLnBrk="1" hangingPunct="1"/>
            <a:r>
              <a:rPr lang="de-DE">
                <a:latin typeface="Arial" charset="0"/>
                <a:ea typeface="ＭＳ Ｐゴシック" charset="0"/>
                <a:cs typeface="ＭＳ Ｐゴシック" charset="0"/>
              </a:rPr>
              <a:t>Ausbildung der Bevölkerung in Bezug auf Nachhaltigkeit</a:t>
            </a:r>
          </a:p>
        </p:txBody>
      </p:sp>
      <p:pic>
        <p:nvPicPr>
          <p:cNvPr id="103428" name="Bild 7" descr="465e35b185.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19200" y="2819400"/>
            <a:ext cx="6553200" cy="3276600"/>
          </a:xfrm>
          <a:prstGeom prst="rect">
            <a:avLst/>
          </a:prstGeom>
          <a:noFill/>
          <a:ln w="9525">
            <a:solidFill>
              <a:srgbClr val="000000"/>
            </a:solidFill>
            <a:miter lim="800000"/>
            <a:headEnd/>
            <a:tailEnd/>
          </a:ln>
          <a:effectLst>
            <a:outerShdw blurRad="190500" dist="126999" dir="2700000" algn="ctr" rotWithShape="0">
              <a:srgbClr val="000000">
                <a:alpha val="50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pPr eaLnBrk="1" hangingPunct="1"/>
            <a:r>
              <a:rPr lang="de-DE">
                <a:latin typeface="Arial Black" charset="0"/>
                <a:ea typeface="ＭＳ Ｐゴシック" charset="0"/>
                <a:cs typeface="ＭＳ Ｐゴシック" charset="0"/>
              </a:rPr>
              <a:t>Massnahmen International</a:t>
            </a:r>
          </a:p>
        </p:txBody>
      </p:sp>
      <p:sp>
        <p:nvSpPr>
          <p:cNvPr id="105475" name="Rectangle 3"/>
          <p:cNvSpPr>
            <a:spLocks noGrp="1" noChangeArrowheads="1"/>
          </p:cNvSpPr>
          <p:nvPr>
            <p:ph type="body" idx="1"/>
          </p:nvPr>
        </p:nvSpPr>
        <p:spPr>
          <a:xfrm>
            <a:off x="457200" y="1143000"/>
            <a:ext cx="4714875" cy="5181600"/>
          </a:xfrm>
          <a:noFill/>
        </p:spPr>
        <p:txBody>
          <a:bodyPr/>
          <a:lstStyle/>
          <a:p>
            <a:pPr eaLnBrk="1" hangingPunct="1">
              <a:buFontTx/>
              <a:buNone/>
            </a:pPr>
            <a:r>
              <a:rPr lang="de-DE" b="1">
                <a:latin typeface="Arial" charset="0"/>
                <a:ea typeface="ＭＳ Ｐゴシック" charset="0"/>
                <a:cs typeface="ＭＳ Ｐゴシック" charset="0"/>
              </a:rPr>
              <a:t>mögliche Massnahmen:</a:t>
            </a:r>
            <a:endParaRPr lang="de-DE">
              <a:latin typeface="Arial" charset="0"/>
              <a:ea typeface="ＭＳ Ｐゴシック" charset="0"/>
              <a:cs typeface="ＭＳ Ｐゴシック" charset="0"/>
            </a:endParaRPr>
          </a:p>
          <a:p>
            <a:pPr eaLnBrk="1" hangingPunct="1">
              <a:buFontTx/>
              <a:buNone/>
            </a:pPr>
            <a:endParaRPr lang="de-DE">
              <a:latin typeface="Arial" charset="0"/>
              <a:ea typeface="ＭＳ Ｐゴシック" charset="0"/>
              <a:cs typeface="ＭＳ Ｐゴシック" charset="0"/>
            </a:endParaRPr>
          </a:p>
          <a:p>
            <a:pPr eaLnBrk="1" hangingPunct="1"/>
            <a:r>
              <a:rPr lang="de-DE">
                <a:latin typeface="Arial" charset="0"/>
                <a:ea typeface="ＭＳ Ｐゴシック" charset="0"/>
                <a:cs typeface="ＭＳ Ｐゴシック" charset="0"/>
              </a:rPr>
              <a:t>Wiederaufforstung der gerodeten Gebiete</a:t>
            </a:r>
            <a:endParaRPr lang="de-DE" b="1">
              <a:latin typeface="Arial" charset="0"/>
              <a:ea typeface="ＭＳ Ｐゴシック" charset="0"/>
              <a:cs typeface="ＭＳ Ｐゴシック" charset="0"/>
            </a:endParaRPr>
          </a:p>
        </p:txBody>
      </p:sp>
      <p:pic>
        <p:nvPicPr>
          <p:cNvPr id="110596" name="Picture 4" descr="Reforestation_Ethan-Budiansk_TftF"/>
          <p:cNvPicPr>
            <a:picLocks noChangeAspect="1" noChangeArrowheads="1"/>
          </p:cNvPicPr>
          <p:nvPr/>
        </p:nvPicPr>
        <p:blipFill>
          <a:blip r:embed="rId3"/>
          <a:srcRect/>
          <a:stretch>
            <a:fillRect/>
          </a:stretch>
        </p:blipFill>
        <p:spPr bwMode="auto">
          <a:xfrm>
            <a:off x="5105400" y="1752600"/>
            <a:ext cx="3448050" cy="4597400"/>
          </a:xfrm>
          <a:prstGeom prst="rect">
            <a:avLst/>
          </a:prstGeom>
          <a:noFill/>
          <a:ln w="9525">
            <a:solidFill>
              <a:srgbClr val="000000"/>
            </a:solidFill>
            <a:miter lim="800000"/>
            <a:headEnd/>
            <a:tailEnd/>
          </a:ln>
          <a:effectLst>
            <a:outerShdw blurRad="254000" dist="126999" dir="2700000" algn="ctr" rotWithShape="0">
              <a:srgbClr val="000000">
                <a:alpha val="50000"/>
              </a:srgbClr>
            </a:outerShdw>
          </a:effectLst>
        </p:spPr>
      </p:pic>
      <p:sp>
        <p:nvSpPr>
          <p:cNvPr id="105477" name="Text Box 5"/>
          <p:cNvSpPr txBox="1">
            <a:spLocks noChangeArrowheads="1"/>
          </p:cNvSpPr>
          <p:nvPr/>
        </p:nvSpPr>
        <p:spPr bwMode="auto">
          <a:xfrm rot="5400000">
            <a:off x="7543800" y="5272088"/>
            <a:ext cx="2209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pPr>
              <a:spcBef>
                <a:spcPct val="50000"/>
              </a:spcBef>
            </a:pPr>
            <a:r>
              <a:rPr lang="de-DE" sz="900">
                <a:sym typeface="Symbol" charset="0"/>
              </a:rPr>
              <a:t> Ethan Budiansky, trees for the future</a:t>
            </a:r>
            <a:endParaRPr lang="de-DE"/>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pPr eaLnBrk="1" hangingPunct="1"/>
            <a:r>
              <a:rPr lang="de-DE">
                <a:latin typeface="Arial Black" charset="0"/>
                <a:ea typeface="ＭＳ Ｐゴシック" charset="0"/>
                <a:cs typeface="ＭＳ Ｐゴシック" charset="0"/>
              </a:rPr>
              <a:t>SVS-Material</a:t>
            </a:r>
          </a:p>
        </p:txBody>
      </p:sp>
      <p:sp>
        <p:nvSpPr>
          <p:cNvPr id="107523" name="Rectangle 3"/>
          <p:cNvSpPr>
            <a:spLocks noGrp="1" noChangeArrowheads="1"/>
          </p:cNvSpPr>
          <p:nvPr>
            <p:ph type="body" idx="1"/>
          </p:nvPr>
        </p:nvSpPr>
        <p:spPr/>
        <p:txBody>
          <a:bodyPr/>
          <a:lstStyle/>
          <a:p>
            <a:pPr eaLnBrk="1" hangingPunct="1">
              <a:buFontTx/>
              <a:buNone/>
            </a:pPr>
            <a:r>
              <a:rPr lang="de-DE" b="1">
                <a:latin typeface="Arial" charset="0"/>
                <a:ea typeface="ＭＳ Ｐゴシック" charset="0"/>
                <a:cs typeface="ＭＳ Ｐゴシック" charset="0"/>
              </a:rPr>
              <a:t>Schuldossier:</a:t>
            </a:r>
            <a:endParaRPr lang="de-DE">
              <a:latin typeface="Arial" charset="0"/>
              <a:ea typeface="ＭＳ Ｐゴシック" charset="0"/>
              <a:cs typeface="ＭＳ Ｐゴシック" charset="0"/>
            </a:endParaRPr>
          </a:p>
          <a:p>
            <a:pPr lvl="1" eaLnBrk="1" hangingPunct="1"/>
            <a:r>
              <a:rPr lang="de-DE">
                <a:latin typeface="Arial" charset="0"/>
                <a:ea typeface="ＭＳ Ｐゴシック" charset="0"/>
              </a:rPr>
              <a:t>Der Pirol: Botschafter für nachhaltige Waldwirtschaftung</a:t>
            </a:r>
          </a:p>
          <a:p>
            <a:pPr lvl="1" eaLnBrk="1" hangingPunct="1"/>
            <a:r>
              <a:rPr lang="de-DE">
                <a:latin typeface="Arial" charset="0"/>
                <a:ea typeface="ＭＳ Ｐゴシック" charset="0"/>
              </a:rPr>
              <a:t>Biodiversität: Vielfalt im Wald</a:t>
            </a:r>
          </a:p>
          <a:p>
            <a:pPr eaLnBrk="1" hangingPunct="1">
              <a:buFontTx/>
              <a:buNone/>
            </a:pPr>
            <a:r>
              <a:rPr lang="de-DE" b="1">
                <a:latin typeface="Arial" charset="0"/>
                <a:ea typeface="ＭＳ Ｐゴシック" charset="0"/>
                <a:cs typeface="ＭＳ Ｐゴシック" charset="0"/>
              </a:rPr>
              <a:t>Poster:</a:t>
            </a:r>
          </a:p>
          <a:p>
            <a:pPr lvl="1" eaLnBrk="1" hangingPunct="1"/>
            <a:r>
              <a:rPr lang="de-DE">
                <a:latin typeface="Arial" charset="0"/>
                <a:ea typeface="ＭＳ Ｐゴシック" charset="0"/>
              </a:rPr>
              <a:t>Poster zum Pirol - „Vogel des Jahres</a:t>
            </a:r>
            <a:r>
              <a:rPr lang="ja-JP" altLang="de-DE">
                <a:latin typeface="Arial" charset="0"/>
                <a:ea typeface="ＭＳ Ｐゴシック" charset="0"/>
              </a:rPr>
              <a:t>“</a:t>
            </a:r>
            <a:endParaRPr lang="de-DE">
              <a:latin typeface="Arial" charset="0"/>
              <a:ea typeface="ＭＳ Ｐゴシック" charset="0"/>
            </a:endParaRPr>
          </a:p>
          <a:p>
            <a:pPr lvl="1" eaLnBrk="1" hangingPunct="1"/>
            <a:r>
              <a:rPr lang="de-DE">
                <a:latin typeface="Arial" charset="0"/>
                <a:ea typeface="ＭＳ Ｐゴシック" charset="0"/>
              </a:rPr>
              <a:t>Plakat und Poster: „Totholz lebt!</a:t>
            </a:r>
            <a:r>
              <a:rPr lang="ja-JP" altLang="de-DE">
                <a:latin typeface="Arial" charset="0"/>
                <a:ea typeface="ＭＳ Ｐゴシック" charset="0"/>
              </a:rPr>
              <a:t>“</a:t>
            </a:r>
            <a:endParaRPr lang="de-DE">
              <a:latin typeface="Arial" charset="0"/>
              <a:ea typeface="ＭＳ Ｐゴシック" charset="0"/>
            </a:endParaRPr>
          </a:p>
          <a:p>
            <a:pPr eaLnBrk="1" hangingPunct="1">
              <a:buFontTx/>
              <a:buNone/>
            </a:pPr>
            <a:r>
              <a:rPr lang="de-DE" b="1">
                <a:latin typeface="Arial" charset="0"/>
                <a:ea typeface="ＭＳ Ｐゴシック" charset="0"/>
                <a:cs typeface="ＭＳ Ｐゴシック" charset="0"/>
              </a:rPr>
              <a:t>Weiteres:</a:t>
            </a:r>
          </a:p>
          <a:p>
            <a:pPr lvl="1" eaLnBrk="1" hangingPunct="1"/>
            <a:r>
              <a:rPr lang="de-DE">
                <a:latin typeface="Arial" charset="0"/>
                <a:ea typeface="ＭＳ Ｐゴシック" charset="0"/>
              </a:rPr>
              <a:t>Broschüre Biodiversität - Vielfalt im Wald</a:t>
            </a:r>
          </a:p>
          <a:p>
            <a:pPr eaLnBrk="1" hangingPunct="1">
              <a:buFontTx/>
              <a:buNone/>
            </a:pPr>
            <a:endParaRPr lang="de-DE">
              <a:latin typeface="Arial" charset="0"/>
              <a:ea typeface="ＭＳ Ｐゴシック" charset="0"/>
              <a:cs typeface="ＭＳ Ｐゴシック" charset="0"/>
            </a:endParaRPr>
          </a:p>
          <a:p>
            <a:pPr eaLnBrk="1" hangingPunct="1">
              <a:buFontTx/>
              <a:buNone/>
            </a:pPr>
            <a:endParaRPr lang="de-DE">
              <a:latin typeface="Arial" charset="0"/>
              <a:ea typeface="ＭＳ Ｐゴシック" charset="0"/>
              <a:cs typeface="ＭＳ Ｐゴシック" charset="0"/>
            </a:endParaRPr>
          </a:p>
          <a:p>
            <a:pPr eaLnBrk="1" hangingPunct="1">
              <a:buFontTx/>
              <a:buNone/>
            </a:pPr>
            <a:r>
              <a:rPr lang="de-DE">
                <a:latin typeface="Arial" charset="0"/>
                <a:ea typeface="ＭＳ Ｐゴシック" charset="0"/>
                <a:cs typeface="ＭＳ Ｐゴシック" charset="0"/>
              </a:rPr>
              <a:t>Zusätzliches Material auf 	</a:t>
            </a:r>
            <a:r>
              <a:rPr lang="de-DE">
                <a:solidFill>
                  <a:srgbClr val="3D5B7E"/>
                </a:solidFill>
                <a:latin typeface="Arial" charset="0"/>
                <a:ea typeface="ＭＳ Ｐゴシック" charset="0"/>
                <a:cs typeface="ＭＳ Ｐゴシック" charset="0"/>
              </a:rPr>
              <a:t>www.birdlife.ch</a:t>
            </a:r>
          </a:p>
        </p:txBody>
      </p:sp>
      <p:pic>
        <p:nvPicPr>
          <p:cNvPr id="117764" name="Picture 4" descr="curso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019800" y="5562600"/>
            <a:ext cx="533400" cy="533400"/>
          </a:xfrm>
          <a:prstGeom prst="rect">
            <a:avLst/>
          </a:prstGeom>
          <a:noFill/>
          <a:effectLst>
            <a:outerShdw blurRad="127000" dist="25399" dir="2700000" algn="ctr" rotWithShape="0">
              <a:srgbClr val="000000">
                <a:alpha val="50000"/>
              </a:srgbClr>
            </a:outerShdw>
          </a:effectLst>
        </p:spPr>
      </p:pic>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15" descr="Pirol_BG_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1" name="Rectangle 2"/>
          <p:cNvSpPr>
            <a:spLocks noGrp="1" noChangeArrowheads="1"/>
          </p:cNvSpPr>
          <p:nvPr>
            <p:ph type="title"/>
          </p:nvPr>
        </p:nvSpPr>
        <p:spPr/>
        <p:txBody>
          <a:bodyPr/>
          <a:lstStyle/>
          <a:p>
            <a:pPr eaLnBrk="1" hangingPunct="1"/>
            <a:r>
              <a:rPr lang="de-DE">
                <a:latin typeface="Arial Black" charset="0"/>
                <a:ea typeface="ＭＳ Ｐゴシック" charset="0"/>
                <a:cs typeface="ＭＳ Ｐゴシック" charset="0"/>
              </a:rPr>
              <a:t>Herzlichen Dank!</a:t>
            </a:r>
          </a:p>
        </p:txBody>
      </p:sp>
      <p:pic>
        <p:nvPicPr>
          <p:cNvPr id="109572" name="Picture 10" descr="Pirol_fem_PBuchner_adp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762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75" name="Text Box 11"/>
          <p:cNvSpPr txBox="1">
            <a:spLocks noChangeArrowheads="1"/>
          </p:cNvSpPr>
          <p:nvPr/>
        </p:nvSpPr>
        <p:spPr bwMode="auto">
          <a:xfrm>
            <a:off x="228600" y="1371600"/>
            <a:ext cx="3048000" cy="1917700"/>
          </a:xfrm>
          <a:prstGeom prst="rect">
            <a:avLst/>
          </a:prstGeom>
          <a:noFill/>
          <a:ln w="9525">
            <a:noFill/>
            <a:miter lim="800000"/>
            <a:headEnd/>
            <a:tailEnd/>
          </a:ln>
          <a:effectLst>
            <a:outerShdw blurRad="190500" dist="50800" dir="2700000" algn="ctr" rotWithShape="0">
              <a:srgbClr val="000000">
                <a:alpha val="39999"/>
              </a:srgbClr>
            </a:outerShdw>
          </a:effectLst>
        </p:spPr>
        <p:txBody>
          <a:bodyPr>
            <a:spAutoFit/>
          </a:bodyPr>
          <a:lstStyle/>
          <a:p>
            <a:pPr>
              <a:spcBef>
                <a:spcPct val="50000"/>
              </a:spcBef>
              <a:defRPr/>
            </a:pPr>
            <a:r>
              <a:rPr lang="de-DE" sz="2400" b="1">
                <a:ea typeface="ＭＳ Ｐゴシック" charset="-128"/>
                <a:cs typeface="ＭＳ Ｐゴシック" charset="-128"/>
              </a:rPr>
              <a:t>Vielen Dank</a:t>
            </a:r>
            <a:r>
              <a:rPr lang="de-DE" sz="2400">
                <a:ea typeface="ＭＳ Ｐゴシック" charset="-128"/>
                <a:cs typeface="ＭＳ Ｐゴシック" charset="-128"/>
              </a:rPr>
              <a:t> für Ihre Aufmerksamkeit und Ihren Beitrag zur Erhaltung der Pirole in Europa und Afrika.</a:t>
            </a:r>
          </a:p>
        </p:txBody>
      </p:sp>
      <p:pic>
        <p:nvPicPr>
          <p:cNvPr id="109574" name="Picture 13"/>
          <p:cNvPicPr>
            <a:picLocks noChangeAspect="1" noChangeArrowheads="1"/>
          </p:cNvPicPr>
          <p:nvPr/>
        </p:nvPicPr>
        <p:blipFill>
          <a:blip r:embed="rId5" cstate="print">
            <a:extLst>
              <a:ext uri="{28A0092B-C50C-407E-A947-70E740481C1C}">
                <a14:useLocalDpi xmlns:a14="http://schemas.microsoft.com/office/drawing/2010/main"/>
              </a:ext>
            </a:extLst>
          </a:blip>
          <a:stretch>
            <a:fillRect/>
          </a:stretch>
        </p:blipFill>
        <p:spPr bwMode="auto">
          <a:xfrm>
            <a:off x="568087" y="5181600"/>
            <a:ext cx="1683225" cy="1279525"/>
          </a:xfrm>
          <a:prstGeom prst="rect">
            <a:avLst/>
          </a:prstGeom>
          <a:noFill/>
          <a:ln>
            <a:noFill/>
          </a:ln>
          <a:extLst>
            <a:ext uri="{909E8E84-426E-40dd-AFC4-6F175D3DCCD1}">
              <a14:hiddenFill xmlns:a14="http://schemas.microsoft.com/office/drawing/2010/main">
                <a:solidFill>
                  <a:srgbClr val="FFFFFF">
                    <a:alpha val="75000"/>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5" name="Text Box 16"/>
          <p:cNvSpPr txBox="1">
            <a:spLocks noChangeArrowheads="1"/>
          </p:cNvSpPr>
          <p:nvPr/>
        </p:nvSpPr>
        <p:spPr bwMode="auto">
          <a:xfrm rot="5400000">
            <a:off x="8528844" y="6285707"/>
            <a:ext cx="10683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pPr>
              <a:spcBef>
                <a:spcPct val="50000"/>
              </a:spcBef>
            </a:pPr>
            <a:r>
              <a:rPr lang="de-DE" sz="900">
                <a:sym typeface="Symbol" charset="0"/>
              </a:rPr>
              <a:t> Peter Buchner</a:t>
            </a:r>
            <a:endParaRPr lang="de-DE"/>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de-DE">
                <a:latin typeface="Arial Black" charset="0"/>
                <a:ea typeface="ＭＳ Ｐゴシック" charset="0"/>
                <a:cs typeface="ＭＳ Ｐゴシック" charset="0"/>
              </a:rPr>
              <a:t>Systematik</a:t>
            </a:r>
          </a:p>
        </p:txBody>
      </p:sp>
      <p:sp>
        <p:nvSpPr>
          <p:cNvPr id="4100" name="Rectangle 4"/>
          <p:cNvSpPr>
            <a:spLocks noChangeArrowheads="1"/>
          </p:cNvSpPr>
          <p:nvPr/>
        </p:nvSpPr>
        <p:spPr bwMode="auto">
          <a:xfrm>
            <a:off x="0" y="2133600"/>
            <a:ext cx="9144000" cy="685800"/>
          </a:xfrm>
          <a:prstGeom prst="rect">
            <a:avLst/>
          </a:prstGeom>
          <a:solidFill>
            <a:srgbClr val="A7CBE5">
              <a:alpha val="14902"/>
            </a:srgbClr>
          </a:solidFill>
          <a:ln w="12700">
            <a:solidFill>
              <a:schemeClr val="tx1">
                <a:alpha val="20000"/>
              </a:schemeClr>
            </a:solidFill>
            <a:miter lim="800000"/>
            <a:headEnd/>
            <a:tailEnd/>
          </a:ln>
        </p:spPr>
        <p:txBody>
          <a:bodyPr wrap="none" anchor="ctr"/>
          <a:lstStyle/>
          <a:p>
            <a:pPr algn="ctr"/>
            <a:r>
              <a:rPr lang="de-DE" sz="2400" b="1"/>
              <a:t>Sperlingsvögel</a:t>
            </a:r>
          </a:p>
          <a:p>
            <a:pPr algn="ctr"/>
            <a:r>
              <a:rPr lang="de-DE" sz="1400" i="1"/>
              <a:t>Passeriformes</a:t>
            </a:r>
            <a:endParaRPr lang="de-DE"/>
          </a:p>
        </p:txBody>
      </p:sp>
      <p:sp>
        <p:nvSpPr>
          <p:cNvPr id="4101" name="Rectangle 5"/>
          <p:cNvSpPr>
            <a:spLocks noChangeArrowheads="1"/>
          </p:cNvSpPr>
          <p:nvPr/>
        </p:nvSpPr>
        <p:spPr bwMode="auto">
          <a:xfrm>
            <a:off x="0" y="2819400"/>
            <a:ext cx="9144000" cy="685800"/>
          </a:xfrm>
          <a:prstGeom prst="rect">
            <a:avLst/>
          </a:prstGeom>
          <a:solidFill>
            <a:srgbClr val="A7CBE5">
              <a:alpha val="25098"/>
            </a:srgbClr>
          </a:solidFill>
          <a:ln w="12700">
            <a:solidFill>
              <a:schemeClr val="tx1">
                <a:alpha val="20000"/>
              </a:schemeClr>
            </a:solidFill>
            <a:miter lim="800000"/>
            <a:headEnd/>
            <a:tailEnd/>
          </a:ln>
        </p:spPr>
        <p:txBody>
          <a:bodyPr wrap="none" anchor="ctr"/>
          <a:lstStyle/>
          <a:p>
            <a:pPr algn="ctr"/>
            <a:r>
              <a:rPr lang="de-DE" sz="2400" b="1"/>
              <a:t>Singvögel</a:t>
            </a:r>
          </a:p>
          <a:p>
            <a:pPr algn="ctr"/>
            <a:r>
              <a:rPr lang="de-DE" sz="1400" i="1"/>
              <a:t>Passeri</a:t>
            </a:r>
            <a:endParaRPr lang="de-DE" sz="2400" b="1"/>
          </a:p>
        </p:txBody>
      </p:sp>
      <p:sp>
        <p:nvSpPr>
          <p:cNvPr id="4102" name="Rectangle 6"/>
          <p:cNvSpPr>
            <a:spLocks noChangeArrowheads="1"/>
          </p:cNvSpPr>
          <p:nvPr/>
        </p:nvSpPr>
        <p:spPr bwMode="auto">
          <a:xfrm>
            <a:off x="0" y="3505200"/>
            <a:ext cx="9144000" cy="685800"/>
          </a:xfrm>
          <a:prstGeom prst="rect">
            <a:avLst/>
          </a:prstGeom>
          <a:solidFill>
            <a:srgbClr val="A7CBE5">
              <a:alpha val="34901"/>
            </a:srgbClr>
          </a:solidFill>
          <a:ln w="12700">
            <a:solidFill>
              <a:schemeClr val="tx1">
                <a:alpha val="20000"/>
              </a:schemeClr>
            </a:solidFill>
            <a:miter lim="800000"/>
            <a:headEnd/>
            <a:tailEnd/>
          </a:ln>
        </p:spPr>
        <p:txBody>
          <a:bodyPr wrap="none" anchor="ctr"/>
          <a:lstStyle/>
          <a:p>
            <a:pPr algn="ctr"/>
            <a:r>
              <a:rPr lang="de-DE" sz="2400" b="1"/>
              <a:t>Pirole</a:t>
            </a:r>
          </a:p>
          <a:p>
            <a:pPr algn="ctr"/>
            <a:r>
              <a:rPr lang="de-DE" sz="1400" i="1"/>
              <a:t>Oriolidae</a:t>
            </a:r>
            <a:endParaRPr lang="de-DE"/>
          </a:p>
        </p:txBody>
      </p:sp>
      <p:sp>
        <p:nvSpPr>
          <p:cNvPr id="4103" name="Rectangle 7"/>
          <p:cNvSpPr>
            <a:spLocks noChangeArrowheads="1"/>
          </p:cNvSpPr>
          <p:nvPr/>
        </p:nvSpPr>
        <p:spPr bwMode="auto">
          <a:xfrm>
            <a:off x="0" y="4191000"/>
            <a:ext cx="9144000" cy="685800"/>
          </a:xfrm>
          <a:prstGeom prst="rect">
            <a:avLst/>
          </a:prstGeom>
          <a:solidFill>
            <a:srgbClr val="A7CBE5">
              <a:alpha val="45097"/>
            </a:srgbClr>
          </a:solidFill>
          <a:ln w="12700">
            <a:solidFill>
              <a:schemeClr val="tx1">
                <a:alpha val="20000"/>
              </a:schemeClr>
            </a:solidFill>
            <a:miter lim="800000"/>
            <a:headEnd/>
            <a:tailEnd/>
          </a:ln>
        </p:spPr>
        <p:txBody>
          <a:bodyPr wrap="none" anchor="ctr"/>
          <a:lstStyle/>
          <a:p>
            <a:pPr algn="ctr"/>
            <a:r>
              <a:rPr lang="de-DE" sz="2400" b="1"/>
              <a:t>Pirole</a:t>
            </a:r>
          </a:p>
          <a:p>
            <a:pPr algn="ctr"/>
            <a:r>
              <a:rPr lang="de-DE" sz="1400" i="1"/>
              <a:t>Oriolus</a:t>
            </a:r>
            <a:endParaRPr lang="de-DE"/>
          </a:p>
        </p:txBody>
      </p:sp>
      <p:sp>
        <p:nvSpPr>
          <p:cNvPr id="4104" name="Rectangle 8"/>
          <p:cNvSpPr>
            <a:spLocks noChangeArrowheads="1"/>
          </p:cNvSpPr>
          <p:nvPr/>
        </p:nvSpPr>
        <p:spPr bwMode="auto">
          <a:xfrm>
            <a:off x="0" y="4876800"/>
            <a:ext cx="9144000" cy="685800"/>
          </a:xfrm>
          <a:prstGeom prst="rect">
            <a:avLst/>
          </a:prstGeom>
          <a:solidFill>
            <a:srgbClr val="A7CBE5">
              <a:alpha val="54901"/>
            </a:srgbClr>
          </a:solidFill>
          <a:ln w="12700">
            <a:solidFill>
              <a:schemeClr val="tx1">
                <a:alpha val="20000"/>
              </a:schemeClr>
            </a:solidFill>
            <a:miter lim="800000"/>
            <a:headEnd/>
            <a:tailEnd/>
          </a:ln>
        </p:spPr>
        <p:txBody>
          <a:bodyPr wrap="none" anchor="ctr"/>
          <a:lstStyle/>
          <a:p>
            <a:pPr algn="ctr"/>
            <a:r>
              <a:rPr lang="de-DE" sz="2400" b="1"/>
              <a:t>Pirol</a:t>
            </a:r>
          </a:p>
          <a:p>
            <a:pPr algn="ctr"/>
            <a:r>
              <a:rPr lang="de-DE" sz="1400" i="1"/>
              <a:t>Oriolus</a:t>
            </a:r>
            <a:endParaRPr lang="de-DE" sz="2400" b="1"/>
          </a:p>
        </p:txBody>
      </p:sp>
      <p:sp>
        <p:nvSpPr>
          <p:cNvPr id="4105" name="Rectangle 9"/>
          <p:cNvSpPr>
            <a:spLocks noChangeArrowheads="1"/>
          </p:cNvSpPr>
          <p:nvPr/>
        </p:nvSpPr>
        <p:spPr bwMode="auto">
          <a:xfrm>
            <a:off x="0" y="5562600"/>
            <a:ext cx="9144000" cy="685800"/>
          </a:xfrm>
          <a:prstGeom prst="rect">
            <a:avLst/>
          </a:prstGeom>
          <a:solidFill>
            <a:srgbClr val="A7CBE5">
              <a:alpha val="65097"/>
            </a:srgbClr>
          </a:solidFill>
          <a:ln w="12700">
            <a:solidFill>
              <a:schemeClr val="tx1">
                <a:alpha val="20000"/>
              </a:schemeClr>
            </a:solidFill>
            <a:miter lim="800000"/>
            <a:headEnd/>
            <a:tailEnd/>
          </a:ln>
        </p:spPr>
        <p:txBody>
          <a:bodyPr wrap="none" anchor="ctr"/>
          <a:lstStyle/>
          <a:p>
            <a:endParaRPr lang="de-CH"/>
          </a:p>
        </p:txBody>
      </p:sp>
      <p:sp>
        <p:nvSpPr>
          <p:cNvPr id="23561" name="Text Box 10"/>
          <p:cNvSpPr txBox="1">
            <a:spLocks noChangeArrowheads="1"/>
          </p:cNvSpPr>
          <p:nvPr/>
        </p:nvSpPr>
        <p:spPr bwMode="auto">
          <a:xfrm>
            <a:off x="1447800" y="2057400"/>
            <a:ext cx="6400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pPr>
              <a:spcBef>
                <a:spcPct val="50000"/>
              </a:spcBef>
            </a:pPr>
            <a:endParaRPr lang="de-CH"/>
          </a:p>
        </p:txBody>
      </p:sp>
      <p:sp>
        <p:nvSpPr>
          <p:cNvPr id="4109" name="Text Box 13"/>
          <p:cNvSpPr txBox="1">
            <a:spLocks noChangeArrowheads="1"/>
          </p:cNvSpPr>
          <p:nvPr/>
        </p:nvSpPr>
        <p:spPr bwMode="auto">
          <a:xfrm>
            <a:off x="0" y="5592763"/>
            <a:ext cx="4572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pPr algn="ctr">
              <a:spcBef>
                <a:spcPct val="50000"/>
              </a:spcBef>
            </a:pPr>
            <a:r>
              <a:rPr lang="de-DE" sz="1800" b="1"/>
              <a:t>Oriolus</a:t>
            </a:r>
            <a:r>
              <a:rPr lang="de-DE"/>
              <a:t/>
            </a:r>
            <a:br>
              <a:rPr lang="de-DE"/>
            </a:br>
            <a:r>
              <a:rPr lang="de-DE" sz="1400" i="1"/>
              <a:t>Europa, Westliches Asien</a:t>
            </a:r>
            <a:r>
              <a:rPr lang="de-DE" sz="1400" i="1">
                <a:solidFill>
                  <a:srgbClr val="3B3B3B"/>
                </a:solidFill>
                <a:latin typeface="ヒラギノ角ゴ Pro W3" charset="0"/>
              </a:rPr>
              <a:t/>
            </a:r>
            <a:endParaRPr lang="de-DE">
              <a:solidFill>
                <a:srgbClr val="3B3B3B"/>
              </a:solidFill>
            </a:endParaRPr>
          </a:p>
        </p:txBody>
      </p:sp>
      <p:sp>
        <p:nvSpPr>
          <p:cNvPr id="4110" name="Text Box 14"/>
          <p:cNvSpPr txBox="1">
            <a:spLocks noChangeArrowheads="1"/>
          </p:cNvSpPr>
          <p:nvPr/>
        </p:nvSpPr>
        <p:spPr bwMode="auto">
          <a:xfrm>
            <a:off x="4572000" y="5592763"/>
            <a:ext cx="4572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pPr algn="ctr">
              <a:spcBef>
                <a:spcPct val="50000"/>
              </a:spcBef>
            </a:pPr>
            <a:r>
              <a:rPr lang="de-DE" sz="1800" b="1"/>
              <a:t>Kundoo</a:t>
            </a:r>
            <a:r>
              <a:rPr lang="de-DE"/>
              <a:t/>
            </a:r>
            <a:br>
              <a:rPr lang="de-DE"/>
            </a:br>
            <a:r>
              <a:rPr lang="de-DE" sz="1400" i="1"/>
              <a:t>Indien, Afganistan, Pakistan, ...</a:t>
            </a:r>
            <a:endParaRPr lang="de-DE" i="1"/>
          </a:p>
        </p:txBody>
      </p:sp>
      <p:sp>
        <p:nvSpPr>
          <p:cNvPr id="4111" name="Text Box 15"/>
          <p:cNvSpPr txBox="1">
            <a:spLocks noChangeArrowheads="1"/>
          </p:cNvSpPr>
          <p:nvPr/>
        </p:nvSpPr>
        <p:spPr bwMode="auto">
          <a:xfrm>
            <a:off x="2286000" y="5592763"/>
            <a:ext cx="4572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pPr algn="ctr">
              <a:spcBef>
                <a:spcPct val="50000"/>
              </a:spcBef>
            </a:pPr>
            <a:r>
              <a:rPr lang="de-DE" sz="1800" b="1"/>
              <a:t>Oriolus</a:t>
            </a:r>
            <a:r>
              <a:rPr lang="de-DE"/>
              <a:t/>
            </a:r>
            <a:br>
              <a:rPr lang="de-DE"/>
            </a:br>
            <a:r>
              <a:rPr lang="de-DE" sz="1400" i="1"/>
              <a:t>Europa, Westliches Asien</a:t>
            </a:r>
            <a:r>
              <a:rPr lang="de-DE" sz="1400" i="1">
                <a:latin typeface="ヒラギノ角ゴ Pro W3" charset="0"/>
              </a:rPr>
              <a:t/>
            </a:r>
            <a:endParaRPr lang="de-DE"/>
          </a:p>
        </p:txBody>
      </p:sp>
      <p:sp>
        <p:nvSpPr>
          <p:cNvPr id="4112" name="Text Box 16"/>
          <p:cNvSpPr txBox="1">
            <a:spLocks noChangeArrowheads="1"/>
          </p:cNvSpPr>
          <p:nvPr/>
        </p:nvSpPr>
        <p:spPr bwMode="auto">
          <a:xfrm>
            <a:off x="0" y="2362200"/>
            <a:ext cx="243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pPr>
              <a:spcBef>
                <a:spcPct val="50000"/>
              </a:spcBef>
            </a:pPr>
            <a:r>
              <a:rPr lang="de-DE" sz="2400" b="1">
                <a:solidFill>
                  <a:srgbClr val="CAD9E4"/>
                </a:solidFill>
              </a:rPr>
              <a:t>ORDNUNG</a:t>
            </a:r>
            <a:endParaRPr lang="de-DE" sz="2400" b="1">
              <a:solidFill>
                <a:srgbClr val="C5C9CC"/>
              </a:solidFill>
            </a:endParaRPr>
          </a:p>
        </p:txBody>
      </p:sp>
      <p:sp>
        <p:nvSpPr>
          <p:cNvPr id="4113" name="Text Box 17"/>
          <p:cNvSpPr txBox="1">
            <a:spLocks noChangeArrowheads="1"/>
          </p:cNvSpPr>
          <p:nvPr/>
        </p:nvSpPr>
        <p:spPr bwMode="auto">
          <a:xfrm>
            <a:off x="0" y="30480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pPr>
              <a:spcBef>
                <a:spcPct val="50000"/>
              </a:spcBef>
            </a:pPr>
            <a:r>
              <a:rPr lang="de-DE" sz="2400" b="1">
                <a:solidFill>
                  <a:srgbClr val="C4D5E2"/>
                </a:solidFill>
              </a:rPr>
              <a:t>UNTERORDNUNG</a:t>
            </a:r>
            <a:endParaRPr lang="de-DE" sz="2400" b="1"/>
          </a:p>
        </p:txBody>
      </p:sp>
      <p:sp>
        <p:nvSpPr>
          <p:cNvPr id="4114" name="Text Box 18"/>
          <p:cNvSpPr txBox="1">
            <a:spLocks noChangeArrowheads="1"/>
          </p:cNvSpPr>
          <p:nvPr/>
        </p:nvSpPr>
        <p:spPr bwMode="auto">
          <a:xfrm>
            <a:off x="0" y="3733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pPr>
              <a:spcBef>
                <a:spcPct val="50000"/>
              </a:spcBef>
            </a:pPr>
            <a:r>
              <a:rPr lang="de-DE" sz="2400" b="1">
                <a:solidFill>
                  <a:srgbClr val="BFD1E0"/>
                </a:solidFill>
              </a:rPr>
              <a:t>FAMILIE</a:t>
            </a:r>
            <a:endParaRPr lang="de-DE" sz="2400" b="1">
              <a:solidFill>
                <a:srgbClr val="A7CAE3"/>
              </a:solidFill>
            </a:endParaRPr>
          </a:p>
        </p:txBody>
      </p:sp>
      <p:sp>
        <p:nvSpPr>
          <p:cNvPr id="4115" name="Text Box 19"/>
          <p:cNvSpPr txBox="1">
            <a:spLocks noChangeArrowheads="1"/>
          </p:cNvSpPr>
          <p:nvPr/>
        </p:nvSpPr>
        <p:spPr bwMode="auto">
          <a:xfrm>
            <a:off x="0" y="44196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pPr>
              <a:spcBef>
                <a:spcPct val="50000"/>
              </a:spcBef>
            </a:pPr>
            <a:r>
              <a:rPr lang="de-DE" sz="2400" b="1">
                <a:solidFill>
                  <a:srgbClr val="B8CEDE"/>
                </a:solidFill>
              </a:rPr>
              <a:t>GATTUNG</a:t>
            </a:r>
            <a:endParaRPr lang="de-DE" sz="2400" b="1">
              <a:solidFill>
                <a:srgbClr val="98B8D0"/>
              </a:solidFill>
            </a:endParaRPr>
          </a:p>
        </p:txBody>
      </p:sp>
      <p:sp>
        <p:nvSpPr>
          <p:cNvPr id="4116" name="Text Box 20"/>
          <p:cNvSpPr txBox="1">
            <a:spLocks noChangeArrowheads="1"/>
          </p:cNvSpPr>
          <p:nvPr/>
        </p:nvSpPr>
        <p:spPr bwMode="auto">
          <a:xfrm>
            <a:off x="0" y="51054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pPr>
              <a:spcBef>
                <a:spcPct val="50000"/>
              </a:spcBef>
            </a:pPr>
            <a:r>
              <a:rPr lang="de-DE" sz="2400" b="1">
                <a:solidFill>
                  <a:srgbClr val="B2CADD"/>
                </a:solidFill>
              </a:rPr>
              <a:t>ART</a:t>
            </a:r>
            <a:endParaRPr lang="de-DE" sz="2400" b="1"/>
          </a:p>
        </p:txBody>
      </p:sp>
      <p:sp>
        <p:nvSpPr>
          <p:cNvPr id="4117" name="Text Box 21"/>
          <p:cNvSpPr txBox="1">
            <a:spLocks noChangeArrowheads="1"/>
          </p:cNvSpPr>
          <p:nvPr/>
        </p:nvSpPr>
        <p:spPr bwMode="auto">
          <a:xfrm>
            <a:off x="0" y="57912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pPr>
              <a:spcBef>
                <a:spcPct val="50000"/>
              </a:spcBef>
            </a:pPr>
            <a:r>
              <a:rPr lang="de-DE" sz="2400" b="1">
                <a:solidFill>
                  <a:srgbClr val="ADC7DB"/>
                </a:solidFill>
              </a:rPr>
              <a:t>UNTERART</a:t>
            </a:r>
          </a:p>
        </p:txBody>
      </p:sp>
      <p:sp>
        <p:nvSpPr>
          <p:cNvPr id="23571" name="Text Box 22"/>
          <p:cNvSpPr txBox="1">
            <a:spLocks noChangeArrowheads="1"/>
          </p:cNvSpPr>
          <p:nvPr/>
        </p:nvSpPr>
        <p:spPr bwMode="auto">
          <a:xfrm>
            <a:off x="304800" y="1219200"/>
            <a:ext cx="5562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pPr>
              <a:spcBef>
                <a:spcPct val="50000"/>
              </a:spcBef>
            </a:pPr>
            <a:r>
              <a:rPr lang="de-DE" sz="3200" b="1"/>
              <a:t>Pirol </a:t>
            </a:r>
            <a:r>
              <a:rPr lang="de-DE" sz="2800" i="1"/>
              <a:t>(Oriolus oriolus)</a:t>
            </a:r>
            <a:endParaRPr lang="de-DE" sz="2400" b="1"/>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additive="base">
                                        <p:cTn id="7" dur="500" fill="hold"/>
                                        <p:tgtEl>
                                          <p:spTgt spid="4100"/>
                                        </p:tgtEl>
                                        <p:attrNameLst>
                                          <p:attrName>ppt_x</p:attrName>
                                        </p:attrNameLst>
                                      </p:cBhvr>
                                      <p:tavLst>
                                        <p:tav tm="0">
                                          <p:val>
                                            <p:strVal val="#ppt_x"/>
                                          </p:val>
                                        </p:tav>
                                        <p:tav tm="100000">
                                          <p:val>
                                            <p:strVal val="#ppt_x"/>
                                          </p:val>
                                        </p:tav>
                                      </p:tavLst>
                                    </p:anim>
                                    <p:anim calcmode="lin" valueType="num">
                                      <p:cBhvr additive="base">
                                        <p:cTn id="8" dur="500" fill="hold"/>
                                        <p:tgtEl>
                                          <p:spTgt spid="410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112"/>
                                        </p:tgtEl>
                                        <p:attrNameLst>
                                          <p:attrName>style.visibility</p:attrName>
                                        </p:attrNameLst>
                                      </p:cBhvr>
                                      <p:to>
                                        <p:strVal val="visible"/>
                                      </p:to>
                                    </p:set>
                                    <p:anim calcmode="lin" valueType="num">
                                      <p:cBhvr additive="base">
                                        <p:cTn id="11" dur="500" fill="hold"/>
                                        <p:tgtEl>
                                          <p:spTgt spid="4112"/>
                                        </p:tgtEl>
                                        <p:attrNameLst>
                                          <p:attrName>ppt_x</p:attrName>
                                        </p:attrNameLst>
                                      </p:cBhvr>
                                      <p:tavLst>
                                        <p:tav tm="0">
                                          <p:val>
                                            <p:strVal val="#ppt_x"/>
                                          </p:val>
                                        </p:tav>
                                        <p:tav tm="100000">
                                          <p:val>
                                            <p:strVal val="#ppt_x"/>
                                          </p:val>
                                        </p:tav>
                                      </p:tavLst>
                                    </p:anim>
                                    <p:anim calcmode="lin" valueType="num">
                                      <p:cBhvr additive="base">
                                        <p:cTn id="12" dur="500" fill="hold"/>
                                        <p:tgtEl>
                                          <p:spTgt spid="4112"/>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101"/>
                                        </p:tgtEl>
                                        <p:attrNameLst>
                                          <p:attrName>style.visibility</p:attrName>
                                        </p:attrNameLst>
                                      </p:cBhvr>
                                      <p:to>
                                        <p:strVal val="visible"/>
                                      </p:to>
                                    </p:set>
                                    <p:anim calcmode="lin" valueType="num">
                                      <p:cBhvr additive="base">
                                        <p:cTn id="17" dur="500" fill="hold"/>
                                        <p:tgtEl>
                                          <p:spTgt spid="4101"/>
                                        </p:tgtEl>
                                        <p:attrNameLst>
                                          <p:attrName>ppt_x</p:attrName>
                                        </p:attrNameLst>
                                      </p:cBhvr>
                                      <p:tavLst>
                                        <p:tav tm="0">
                                          <p:val>
                                            <p:strVal val="#ppt_x"/>
                                          </p:val>
                                        </p:tav>
                                        <p:tav tm="100000">
                                          <p:val>
                                            <p:strVal val="#ppt_x"/>
                                          </p:val>
                                        </p:tav>
                                      </p:tavLst>
                                    </p:anim>
                                    <p:anim calcmode="lin" valueType="num">
                                      <p:cBhvr additive="base">
                                        <p:cTn id="18" dur="500" fill="hold"/>
                                        <p:tgtEl>
                                          <p:spTgt spid="410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113"/>
                                        </p:tgtEl>
                                        <p:attrNameLst>
                                          <p:attrName>style.visibility</p:attrName>
                                        </p:attrNameLst>
                                      </p:cBhvr>
                                      <p:to>
                                        <p:strVal val="visible"/>
                                      </p:to>
                                    </p:set>
                                    <p:anim calcmode="lin" valueType="num">
                                      <p:cBhvr additive="base">
                                        <p:cTn id="21" dur="500" fill="hold"/>
                                        <p:tgtEl>
                                          <p:spTgt spid="4113"/>
                                        </p:tgtEl>
                                        <p:attrNameLst>
                                          <p:attrName>ppt_x</p:attrName>
                                        </p:attrNameLst>
                                      </p:cBhvr>
                                      <p:tavLst>
                                        <p:tav tm="0">
                                          <p:val>
                                            <p:strVal val="#ppt_x"/>
                                          </p:val>
                                        </p:tav>
                                        <p:tav tm="100000">
                                          <p:val>
                                            <p:strVal val="#ppt_x"/>
                                          </p:val>
                                        </p:tav>
                                      </p:tavLst>
                                    </p:anim>
                                    <p:anim calcmode="lin" valueType="num">
                                      <p:cBhvr additive="base">
                                        <p:cTn id="22" dur="500" fill="hold"/>
                                        <p:tgtEl>
                                          <p:spTgt spid="4113"/>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102"/>
                                        </p:tgtEl>
                                        <p:attrNameLst>
                                          <p:attrName>style.visibility</p:attrName>
                                        </p:attrNameLst>
                                      </p:cBhvr>
                                      <p:to>
                                        <p:strVal val="visible"/>
                                      </p:to>
                                    </p:set>
                                    <p:anim calcmode="lin" valueType="num">
                                      <p:cBhvr additive="base">
                                        <p:cTn id="27" dur="500" fill="hold"/>
                                        <p:tgtEl>
                                          <p:spTgt spid="4102"/>
                                        </p:tgtEl>
                                        <p:attrNameLst>
                                          <p:attrName>ppt_x</p:attrName>
                                        </p:attrNameLst>
                                      </p:cBhvr>
                                      <p:tavLst>
                                        <p:tav tm="0">
                                          <p:val>
                                            <p:strVal val="#ppt_x"/>
                                          </p:val>
                                        </p:tav>
                                        <p:tav tm="100000">
                                          <p:val>
                                            <p:strVal val="#ppt_x"/>
                                          </p:val>
                                        </p:tav>
                                      </p:tavLst>
                                    </p:anim>
                                    <p:anim calcmode="lin" valueType="num">
                                      <p:cBhvr additive="base">
                                        <p:cTn id="28" dur="500" fill="hold"/>
                                        <p:tgtEl>
                                          <p:spTgt spid="410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114"/>
                                        </p:tgtEl>
                                        <p:attrNameLst>
                                          <p:attrName>style.visibility</p:attrName>
                                        </p:attrNameLst>
                                      </p:cBhvr>
                                      <p:to>
                                        <p:strVal val="visible"/>
                                      </p:to>
                                    </p:set>
                                    <p:anim calcmode="lin" valueType="num">
                                      <p:cBhvr additive="base">
                                        <p:cTn id="31" dur="500" fill="hold"/>
                                        <p:tgtEl>
                                          <p:spTgt spid="4114"/>
                                        </p:tgtEl>
                                        <p:attrNameLst>
                                          <p:attrName>ppt_x</p:attrName>
                                        </p:attrNameLst>
                                      </p:cBhvr>
                                      <p:tavLst>
                                        <p:tav tm="0">
                                          <p:val>
                                            <p:strVal val="#ppt_x"/>
                                          </p:val>
                                        </p:tav>
                                        <p:tav tm="100000">
                                          <p:val>
                                            <p:strVal val="#ppt_x"/>
                                          </p:val>
                                        </p:tav>
                                      </p:tavLst>
                                    </p:anim>
                                    <p:anim calcmode="lin" valueType="num">
                                      <p:cBhvr additive="base">
                                        <p:cTn id="32" dur="500" fill="hold"/>
                                        <p:tgtEl>
                                          <p:spTgt spid="4114"/>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103"/>
                                        </p:tgtEl>
                                        <p:attrNameLst>
                                          <p:attrName>style.visibility</p:attrName>
                                        </p:attrNameLst>
                                      </p:cBhvr>
                                      <p:to>
                                        <p:strVal val="visible"/>
                                      </p:to>
                                    </p:set>
                                    <p:anim calcmode="lin" valueType="num">
                                      <p:cBhvr additive="base">
                                        <p:cTn id="37" dur="500" fill="hold"/>
                                        <p:tgtEl>
                                          <p:spTgt spid="4103"/>
                                        </p:tgtEl>
                                        <p:attrNameLst>
                                          <p:attrName>ppt_x</p:attrName>
                                        </p:attrNameLst>
                                      </p:cBhvr>
                                      <p:tavLst>
                                        <p:tav tm="0">
                                          <p:val>
                                            <p:strVal val="#ppt_x"/>
                                          </p:val>
                                        </p:tav>
                                        <p:tav tm="100000">
                                          <p:val>
                                            <p:strVal val="#ppt_x"/>
                                          </p:val>
                                        </p:tav>
                                      </p:tavLst>
                                    </p:anim>
                                    <p:anim calcmode="lin" valueType="num">
                                      <p:cBhvr additive="base">
                                        <p:cTn id="38" dur="500" fill="hold"/>
                                        <p:tgtEl>
                                          <p:spTgt spid="410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4115"/>
                                        </p:tgtEl>
                                        <p:attrNameLst>
                                          <p:attrName>style.visibility</p:attrName>
                                        </p:attrNameLst>
                                      </p:cBhvr>
                                      <p:to>
                                        <p:strVal val="visible"/>
                                      </p:to>
                                    </p:set>
                                    <p:anim calcmode="lin" valueType="num">
                                      <p:cBhvr additive="base">
                                        <p:cTn id="41" dur="500" fill="hold"/>
                                        <p:tgtEl>
                                          <p:spTgt spid="4115"/>
                                        </p:tgtEl>
                                        <p:attrNameLst>
                                          <p:attrName>ppt_x</p:attrName>
                                        </p:attrNameLst>
                                      </p:cBhvr>
                                      <p:tavLst>
                                        <p:tav tm="0">
                                          <p:val>
                                            <p:strVal val="#ppt_x"/>
                                          </p:val>
                                        </p:tav>
                                        <p:tav tm="100000">
                                          <p:val>
                                            <p:strVal val="#ppt_x"/>
                                          </p:val>
                                        </p:tav>
                                      </p:tavLst>
                                    </p:anim>
                                    <p:anim calcmode="lin" valueType="num">
                                      <p:cBhvr additive="base">
                                        <p:cTn id="42" dur="500" fill="hold"/>
                                        <p:tgtEl>
                                          <p:spTgt spid="4115"/>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4104"/>
                                        </p:tgtEl>
                                        <p:attrNameLst>
                                          <p:attrName>style.visibility</p:attrName>
                                        </p:attrNameLst>
                                      </p:cBhvr>
                                      <p:to>
                                        <p:strVal val="visible"/>
                                      </p:to>
                                    </p:set>
                                    <p:anim calcmode="lin" valueType="num">
                                      <p:cBhvr additive="base">
                                        <p:cTn id="47" dur="500" fill="hold"/>
                                        <p:tgtEl>
                                          <p:spTgt spid="4104"/>
                                        </p:tgtEl>
                                        <p:attrNameLst>
                                          <p:attrName>ppt_x</p:attrName>
                                        </p:attrNameLst>
                                      </p:cBhvr>
                                      <p:tavLst>
                                        <p:tav tm="0">
                                          <p:val>
                                            <p:strVal val="#ppt_x"/>
                                          </p:val>
                                        </p:tav>
                                        <p:tav tm="100000">
                                          <p:val>
                                            <p:strVal val="#ppt_x"/>
                                          </p:val>
                                        </p:tav>
                                      </p:tavLst>
                                    </p:anim>
                                    <p:anim calcmode="lin" valueType="num">
                                      <p:cBhvr additive="base">
                                        <p:cTn id="48" dur="500" fill="hold"/>
                                        <p:tgtEl>
                                          <p:spTgt spid="4104"/>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4116"/>
                                        </p:tgtEl>
                                        <p:attrNameLst>
                                          <p:attrName>style.visibility</p:attrName>
                                        </p:attrNameLst>
                                      </p:cBhvr>
                                      <p:to>
                                        <p:strVal val="visible"/>
                                      </p:to>
                                    </p:set>
                                    <p:anim calcmode="lin" valueType="num">
                                      <p:cBhvr additive="base">
                                        <p:cTn id="51" dur="500" fill="hold"/>
                                        <p:tgtEl>
                                          <p:spTgt spid="4116"/>
                                        </p:tgtEl>
                                        <p:attrNameLst>
                                          <p:attrName>ppt_x</p:attrName>
                                        </p:attrNameLst>
                                      </p:cBhvr>
                                      <p:tavLst>
                                        <p:tav tm="0">
                                          <p:val>
                                            <p:strVal val="#ppt_x"/>
                                          </p:val>
                                        </p:tav>
                                        <p:tav tm="100000">
                                          <p:val>
                                            <p:strVal val="#ppt_x"/>
                                          </p:val>
                                        </p:tav>
                                      </p:tavLst>
                                    </p:anim>
                                    <p:anim calcmode="lin" valueType="num">
                                      <p:cBhvr additive="base">
                                        <p:cTn id="52" dur="500" fill="hold"/>
                                        <p:tgtEl>
                                          <p:spTgt spid="4116"/>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4105"/>
                                        </p:tgtEl>
                                        <p:attrNameLst>
                                          <p:attrName>style.visibility</p:attrName>
                                        </p:attrNameLst>
                                      </p:cBhvr>
                                      <p:to>
                                        <p:strVal val="visible"/>
                                      </p:to>
                                    </p:set>
                                    <p:anim calcmode="lin" valueType="num">
                                      <p:cBhvr additive="base">
                                        <p:cTn id="57" dur="500" fill="hold"/>
                                        <p:tgtEl>
                                          <p:spTgt spid="4105"/>
                                        </p:tgtEl>
                                        <p:attrNameLst>
                                          <p:attrName>ppt_x</p:attrName>
                                        </p:attrNameLst>
                                      </p:cBhvr>
                                      <p:tavLst>
                                        <p:tav tm="0">
                                          <p:val>
                                            <p:strVal val="#ppt_x"/>
                                          </p:val>
                                        </p:tav>
                                        <p:tav tm="100000">
                                          <p:val>
                                            <p:strVal val="#ppt_x"/>
                                          </p:val>
                                        </p:tav>
                                      </p:tavLst>
                                    </p:anim>
                                    <p:anim calcmode="lin" valueType="num">
                                      <p:cBhvr additive="base">
                                        <p:cTn id="58" dur="500" fill="hold"/>
                                        <p:tgtEl>
                                          <p:spTgt spid="4105"/>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4110"/>
                                        </p:tgtEl>
                                        <p:attrNameLst>
                                          <p:attrName>style.visibility</p:attrName>
                                        </p:attrNameLst>
                                      </p:cBhvr>
                                      <p:to>
                                        <p:strVal val="visible"/>
                                      </p:to>
                                    </p:set>
                                    <p:anim calcmode="lin" valueType="num">
                                      <p:cBhvr additive="base">
                                        <p:cTn id="61" dur="500" fill="hold"/>
                                        <p:tgtEl>
                                          <p:spTgt spid="4110"/>
                                        </p:tgtEl>
                                        <p:attrNameLst>
                                          <p:attrName>ppt_x</p:attrName>
                                        </p:attrNameLst>
                                      </p:cBhvr>
                                      <p:tavLst>
                                        <p:tav tm="0">
                                          <p:val>
                                            <p:strVal val="#ppt_x"/>
                                          </p:val>
                                        </p:tav>
                                        <p:tav tm="100000">
                                          <p:val>
                                            <p:strVal val="#ppt_x"/>
                                          </p:val>
                                        </p:tav>
                                      </p:tavLst>
                                    </p:anim>
                                    <p:anim calcmode="lin" valueType="num">
                                      <p:cBhvr additive="base">
                                        <p:cTn id="62" dur="500" fill="hold"/>
                                        <p:tgtEl>
                                          <p:spTgt spid="4110"/>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4109"/>
                                        </p:tgtEl>
                                        <p:attrNameLst>
                                          <p:attrName>style.visibility</p:attrName>
                                        </p:attrNameLst>
                                      </p:cBhvr>
                                      <p:to>
                                        <p:strVal val="visible"/>
                                      </p:to>
                                    </p:set>
                                    <p:anim calcmode="lin" valueType="num">
                                      <p:cBhvr additive="base">
                                        <p:cTn id="65" dur="500" fill="hold"/>
                                        <p:tgtEl>
                                          <p:spTgt spid="4109"/>
                                        </p:tgtEl>
                                        <p:attrNameLst>
                                          <p:attrName>ppt_x</p:attrName>
                                        </p:attrNameLst>
                                      </p:cBhvr>
                                      <p:tavLst>
                                        <p:tav tm="0">
                                          <p:val>
                                            <p:strVal val="#ppt_x"/>
                                          </p:val>
                                        </p:tav>
                                        <p:tav tm="100000">
                                          <p:val>
                                            <p:strVal val="#ppt_x"/>
                                          </p:val>
                                        </p:tav>
                                      </p:tavLst>
                                    </p:anim>
                                    <p:anim calcmode="lin" valueType="num">
                                      <p:cBhvr additive="base">
                                        <p:cTn id="66" dur="500" fill="hold"/>
                                        <p:tgtEl>
                                          <p:spTgt spid="4109"/>
                                        </p:tgtEl>
                                        <p:attrNameLst>
                                          <p:attrName>ppt_y</p:attrName>
                                        </p:attrNameLst>
                                      </p:cBhvr>
                                      <p:tavLst>
                                        <p:tav tm="0">
                                          <p:val>
                                            <p:strVal val="1+#ppt_h/2"/>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4111"/>
                                        </p:tgtEl>
                                        <p:attrNameLst>
                                          <p:attrName>style.visibility</p:attrName>
                                        </p:attrNameLst>
                                      </p:cBhvr>
                                      <p:to>
                                        <p:strVal val="visible"/>
                                      </p:to>
                                    </p:set>
                                    <p:animEffect transition="in" filter="fade">
                                      <p:cBhvr>
                                        <p:cTn id="71" dur="500"/>
                                        <p:tgtEl>
                                          <p:spTgt spid="4111"/>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4117"/>
                                        </p:tgtEl>
                                        <p:attrNameLst>
                                          <p:attrName>style.visibility</p:attrName>
                                        </p:attrNameLst>
                                      </p:cBhvr>
                                      <p:to>
                                        <p:strVal val="visible"/>
                                      </p:to>
                                    </p:set>
                                    <p:animEffect transition="in" filter="fade">
                                      <p:cBhvr>
                                        <p:cTn id="74" dur="500"/>
                                        <p:tgtEl>
                                          <p:spTgt spid="4117"/>
                                        </p:tgtEl>
                                      </p:cBhvr>
                                    </p:animEffect>
                                  </p:childTnLst>
                                </p:cTn>
                              </p:par>
                              <p:par>
                                <p:cTn id="75" presetID="2" presetClass="exit" presetSubtype="2" fill="hold" grpId="1" nodeType="withEffect">
                                  <p:stCondLst>
                                    <p:cond delay="0"/>
                                  </p:stCondLst>
                                  <p:childTnLst>
                                    <p:anim calcmode="lin" valueType="num">
                                      <p:cBhvr additive="base">
                                        <p:cTn id="76" dur="1000"/>
                                        <p:tgtEl>
                                          <p:spTgt spid="4109"/>
                                        </p:tgtEl>
                                        <p:attrNameLst>
                                          <p:attrName>ppt_x</p:attrName>
                                        </p:attrNameLst>
                                      </p:cBhvr>
                                      <p:tavLst>
                                        <p:tav tm="0">
                                          <p:val>
                                            <p:strVal val="ppt_x"/>
                                          </p:val>
                                        </p:tav>
                                        <p:tav tm="100000">
                                          <p:val>
                                            <p:strVal val="1+ppt_w/2"/>
                                          </p:val>
                                        </p:tav>
                                      </p:tavLst>
                                    </p:anim>
                                    <p:anim calcmode="lin" valueType="num">
                                      <p:cBhvr additive="base">
                                        <p:cTn id="77" dur="1000"/>
                                        <p:tgtEl>
                                          <p:spTgt spid="4109"/>
                                        </p:tgtEl>
                                        <p:attrNameLst>
                                          <p:attrName>ppt_y</p:attrName>
                                        </p:attrNameLst>
                                      </p:cBhvr>
                                      <p:tavLst>
                                        <p:tav tm="0">
                                          <p:val>
                                            <p:strVal val="ppt_y"/>
                                          </p:val>
                                        </p:tav>
                                        <p:tav tm="100000">
                                          <p:val>
                                            <p:strVal val="ppt_y"/>
                                          </p:val>
                                        </p:tav>
                                      </p:tavLst>
                                    </p:anim>
                                    <p:set>
                                      <p:cBhvr>
                                        <p:cTn id="78" dur="1" fill="hold">
                                          <p:stCondLst>
                                            <p:cond delay="999"/>
                                          </p:stCondLst>
                                        </p:cTn>
                                        <p:tgtEl>
                                          <p:spTgt spid="4109"/>
                                        </p:tgtEl>
                                        <p:attrNameLst>
                                          <p:attrName>style.visibility</p:attrName>
                                        </p:attrNameLst>
                                      </p:cBhvr>
                                      <p:to>
                                        <p:strVal val="hidden"/>
                                      </p:to>
                                    </p:set>
                                  </p:childTnLst>
                                </p:cTn>
                              </p:par>
                              <p:par>
                                <p:cTn id="79" presetID="10" presetClass="exit" presetSubtype="0" fill="hold" grpId="2" nodeType="withEffect">
                                  <p:stCondLst>
                                    <p:cond delay="0"/>
                                  </p:stCondLst>
                                  <p:childTnLst>
                                    <p:animEffect transition="out" filter="fade">
                                      <p:cBhvr>
                                        <p:cTn id="80" dur="500"/>
                                        <p:tgtEl>
                                          <p:spTgt spid="4109"/>
                                        </p:tgtEl>
                                      </p:cBhvr>
                                    </p:animEffect>
                                    <p:set>
                                      <p:cBhvr>
                                        <p:cTn id="81" dur="1" fill="hold">
                                          <p:stCondLst>
                                            <p:cond delay="499"/>
                                          </p:stCondLst>
                                        </p:cTn>
                                        <p:tgtEl>
                                          <p:spTgt spid="4109"/>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4110"/>
                                        </p:tgtEl>
                                      </p:cBhvr>
                                    </p:animEffect>
                                    <p:set>
                                      <p:cBhvr>
                                        <p:cTn id="84" dur="1" fill="hold">
                                          <p:stCondLst>
                                            <p:cond delay="499"/>
                                          </p:stCondLst>
                                        </p:cTn>
                                        <p:tgtEl>
                                          <p:spTgt spid="41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1" grpId="0" animBg="1"/>
      <p:bldP spid="4102" grpId="0" animBg="1"/>
      <p:bldP spid="4103" grpId="0" animBg="1"/>
      <p:bldP spid="4104" grpId="0" animBg="1"/>
      <p:bldP spid="4105" grpId="0" animBg="1"/>
      <p:bldP spid="4109" grpId="0"/>
      <p:bldP spid="4109" grpId="1"/>
      <p:bldP spid="4109" grpId="2"/>
      <p:bldP spid="4110" grpId="0"/>
      <p:bldP spid="4110" grpId="1"/>
      <p:bldP spid="4111" grpId="0"/>
      <p:bldP spid="4112" grpId="0"/>
      <p:bldP spid="4113" grpId="0"/>
      <p:bldP spid="4114" grpId="0"/>
      <p:bldP spid="4115" grpId="0"/>
      <p:bldP spid="4116" grpId="0"/>
      <p:bldP spid="41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8"/>
          <p:cNvSpPr>
            <a:spLocks noChangeArrowheads="1"/>
          </p:cNvSpPr>
          <p:nvPr/>
        </p:nvSpPr>
        <p:spPr bwMode="auto">
          <a:xfrm>
            <a:off x="0" y="1828800"/>
            <a:ext cx="9144000" cy="5029200"/>
          </a:xfrm>
          <a:prstGeom prst="rect">
            <a:avLst/>
          </a:prstGeom>
          <a:gradFill rotWithShape="0">
            <a:gsLst>
              <a:gs pos="0">
                <a:srgbClr val="B9D4F5">
                  <a:alpha val="50000"/>
                </a:srgbClr>
              </a:gs>
              <a:gs pos="100000">
                <a:srgbClr val="D1E3F8">
                  <a:alpha val="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CH"/>
          </a:p>
        </p:txBody>
      </p:sp>
      <p:sp>
        <p:nvSpPr>
          <p:cNvPr id="25603" name="Rectangle 2"/>
          <p:cNvSpPr>
            <a:spLocks noGrp="1" noChangeArrowheads="1"/>
          </p:cNvSpPr>
          <p:nvPr>
            <p:ph type="title"/>
          </p:nvPr>
        </p:nvSpPr>
        <p:spPr/>
        <p:txBody>
          <a:bodyPr/>
          <a:lstStyle/>
          <a:p>
            <a:pPr eaLnBrk="1" hangingPunct="1"/>
            <a:r>
              <a:rPr lang="de-DE">
                <a:latin typeface="Arial Black" charset="0"/>
                <a:ea typeface="ＭＳ Ｐゴシック" charset="0"/>
                <a:cs typeface="ＭＳ Ｐゴシック" charset="0"/>
              </a:rPr>
              <a:t>Kennzeichen</a:t>
            </a:r>
          </a:p>
        </p:txBody>
      </p:sp>
      <p:sp>
        <p:nvSpPr>
          <p:cNvPr id="25604" name="Rectangle 3"/>
          <p:cNvSpPr>
            <a:spLocks noGrp="1" noChangeArrowheads="1"/>
          </p:cNvSpPr>
          <p:nvPr>
            <p:ph type="body" idx="1"/>
          </p:nvPr>
        </p:nvSpPr>
        <p:spPr/>
        <p:txBody>
          <a:bodyPr/>
          <a:lstStyle/>
          <a:p>
            <a:pPr eaLnBrk="1" hangingPunct="1"/>
            <a:endParaRPr lang="de-CH">
              <a:latin typeface="Arial" charset="0"/>
              <a:ea typeface="ＭＳ Ｐゴシック" charset="0"/>
              <a:cs typeface="ＭＳ Ｐゴシック" charset="0"/>
            </a:endParaRPr>
          </a:p>
        </p:txBody>
      </p:sp>
      <p:pic>
        <p:nvPicPr>
          <p:cNvPr id="25605" name="Picture 4" descr="pirol_ximogalarza_mask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120344">
            <a:off x="273050" y="2168525"/>
            <a:ext cx="6889750" cy="476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Text Box 7"/>
          <p:cNvSpPr txBox="1">
            <a:spLocks noChangeArrowheads="1"/>
          </p:cNvSpPr>
          <p:nvPr/>
        </p:nvSpPr>
        <p:spPr bwMode="auto">
          <a:xfrm>
            <a:off x="2690813" y="2209800"/>
            <a:ext cx="6453187" cy="289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marL="2286000" indent="-457200">
              <a:defRPr sz="2000">
                <a:solidFill>
                  <a:schemeClr val="tx1"/>
                </a:solidFill>
                <a:latin typeface="Arial" charset="0"/>
                <a:ea typeface="ＭＳ Ｐゴシック" charset="0"/>
                <a:cs typeface="ＭＳ Ｐゴシック" charset="0"/>
              </a:defRPr>
            </a:lvl5pPr>
            <a:lvl6pPr marL="2743200" indent="-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3200400" indent="-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3657600" indent="-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4114800" indent="-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r>
              <a:rPr lang="de-DE" sz="2800" b="1"/>
              <a:t>Männchen:</a:t>
            </a:r>
          </a:p>
          <a:p>
            <a:endParaRPr lang="de-DE" sz="800" b="1"/>
          </a:p>
          <a:p>
            <a:pPr>
              <a:buFontTx/>
              <a:buChar char="•"/>
            </a:pPr>
            <a:r>
              <a:rPr lang="de-DE" sz="2400"/>
              <a:t>leuchtend gelber Rumpf</a:t>
            </a:r>
          </a:p>
          <a:p>
            <a:pPr>
              <a:buFontTx/>
              <a:buChar char="•"/>
            </a:pPr>
            <a:r>
              <a:rPr lang="de-DE" sz="2400"/>
              <a:t>schwarze Flügel und Schwanzfedern</a:t>
            </a:r>
          </a:p>
          <a:p>
            <a:r>
              <a:rPr lang="de-DE" sz="2400"/>
              <a:t>	•   schwarzer Zügelstreifen</a:t>
            </a:r>
          </a:p>
          <a:p>
            <a:r>
              <a:rPr lang="de-DE" sz="2400"/>
              <a:t>		        •   rötlichbrauner Schnabel</a:t>
            </a:r>
          </a:p>
          <a:p>
            <a:r>
              <a:rPr lang="de-DE" sz="2400"/>
              <a:t>			        •   rote Iris</a:t>
            </a:r>
          </a:p>
          <a:p>
            <a:pPr lvl="4">
              <a:buFontTx/>
              <a:buChar char="•"/>
            </a:pPr>
            <a:endParaRPr lang="de-DE" sz="2800" b="1"/>
          </a:p>
        </p:txBody>
      </p:sp>
      <p:sp>
        <p:nvSpPr>
          <p:cNvPr id="25607" name="Text Box 12"/>
          <p:cNvSpPr txBox="1">
            <a:spLocks noChangeArrowheads="1"/>
          </p:cNvSpPr>
          <p:nvPr/>
        </p:nvSpPr>
        <p:spPr bwMode="auto">
          <a:xfrm>
            <a:off x="990600" y="6638925"/>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pPr>
              <a:spcBef>
                <a:spcPct val="50000"/>
              </a:spcBef>
            </a:pPr>
            <a:r>
              <a:rPr lang="de-DE" sz="900">
                <a:sym typeface="Symbol" charset="0"/>
              </a:rPr>
              <a:t> </a:t>
            </a:r>
            <a:r>
              <a:rPr lang="de-DE" sz="900"/>
              <a:t>Ximo Galarza</a:t>
            </a:r>
            <a:endParaRPr lang="de-DE"/>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de-DE">
                <a:latin typeface="Arial Black" charset="0"/>
                <a:ea typeface="ＭＳ Ｐゴシック" charset="0"/>
                <a:cs typeface="ＭＳ Ｐゴシック" charset="0"/>
              </a:rPr>
              <a:t>Kennzeichen</a:t>
            </a:r>
          </a:p>
        </p:txBody>
      </p:sp>
      <p:sp>
        <p:nvSpPr>
          <p:cNvPr id="27651" name="Rectangle 4"/>
          <p:cNvSpPr>
            <a:spLocks noChangeArrowheads="1"/>
          </p:cNvSpPr>
          <p:nvPr/>
        </p:nvSpPr>
        <p:spPr bwMode="auto">
          <a:xfrm>
            <a:off x="0" y="1524000"/>
            <a:ext cx="9144000" cy="5334000"/>
          </a:xfrm>
          <a:prstGeom prst="rect">
            <a:avLst/>
          </a:prstGeom>
          <a:gradFill rotWithShape="0">
            <a:gsLst>
              <a:gs pos="0">
                <a:srgbClr val="D1E3F8">
                  <a:alpha val="0"/>
                </a:srgbClr>
              </a:gs>
              <a:gs pos="100000">
                <a:srgbClr val="B9D4F5">
                  <a:alpha val="5000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CH"/>
          </a:p>
        </p:txBody>
      </p:sp>
      <p:sp>
        <p:nvSpPr>
          <p:cNvPr id="27652" name="Text Box 5"/>
          <p:cNvSpPr txBox="1">
            <a:spLocks noChangeArrowheads="1"/>
          </p:cNvSpPr>
          <p:nvPr/>
        </p:nvSpPr>
        <p:spPr bwMode="auto">
          <a:xfrm>
            <a:off x="381000" y="1727200"/>
            <a:ext cx="579120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cs typeface="ＭＳ Ｐゴシック" charset="0"/>
              </a:defRPr>
            </a:lvl2pPr>
            <a:lvl3pPr>
              <a:defRPr sz="2000">
                <a:solidFill>
                  <a:schemeClr val="tx1"/>
                </a:solidFill>
                <a:latin typeface="Arial" charset="0"/>
                <a:ea typeface="ＭＳ Ｐゴシック" charset="0"/>
                <a:cs typeface="ＭＳ Ｐゴシック" charset="0"/>
              </a:defRPr>
            </a:lvl3pPr>
            <a:lvl4pPr>
              <a:defRPr sz="2000">
                <a:solidFill>
                  <a:schemeClr val="tx1"/>
                </a:solidFill>
                <a:latin typeface="Arial" charset="0"/>
                <a:ea typeface="ＭＳ Ｐゴシック" charset="0"/>
                <a:cs typeface="ＭＳ Ｐゴシック" charset="0"/>
              </a:defRPr>
            </a:lvl4pPr>
            <a:lvl5pPr>
              <a:defRPr sz="20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cs typeface="ＭＳ Ｐゴシック" charset="0"/>
              </a:defRPr>
            </a:lvl9pPr>
          </a:lstStyle>
          <a:p>
            <a:r>
              <a:rPr lang="de-DE" sz="2800" b="1"/>
              <a:t>Weibchen:</a:t>
            </a:r>
          </a:p>
          <a:p>
            <a:endParaRPr lang="de-DE" sz="800" b="1"/>
          </a:p>
          <a:p>
            <a:pPr>
              <a:buFontTx/>
              <a:buChar char="•"/>
            </a:pPr>
            <a:r>
              <a:rPr lang="de-DE" sz="2400"/>
              <a:t>Olivgrüne Oberseite, </a:t>
            </a:r>
            <a:br>
              <a:rPr lang="de-DE" sz="2400"/>
            </a:br>
            <a:r>
              <a:rPr lang="de-DE" sz="2400"/>
              <a:t>Unterschwanzdecken und </a:t>
            </a:r>
            <a:br>
              <a:rPr lang="de-DE" sz="2400"/>
            </a:br>
            <a:r>
              <a:rPr lang="de-DE" sz="2400"/>
              <a:t>Flanken gelb</a:t>
            </a:r>
          </a:p>
          <a:p>
            <a:pPr>
              <a:buFontTx/>
              <a:buChar char="•"/>
            </a:pPr>
            <a:r>
              <a:rPr lang="de-DE" sz="2400"/>
              <a:t>Brust und Bauch weiss, </a:t>
            </a:r>
            <a:br>
              <a:rPr lang="de-DE" sz="2400"/>
            </a:br>
            <a:r>
              <a:rPr lang="de-DE" sz="2400"/>
              <a:t>dunkel gestrichelt</a:t>
            </a:r>
          </a:p>
          <a:p>
            <a:pPr>
              <a:buFontTx/>
              <a:buChar char="•"/>
            </a:pPr>
            <a:r>
              <a:rPr lang="de-DE" sz="2400"/>
              <a:t>Flügel graubraun bis -olivbraun</a:t>
            </a:r>
          </a:p>
          <a:p>
            <a:pPr>
              <a:buFontTx/>
              <a:buChar char="•"/>
            </a:pPr>
            <a:r>
              <a:rPr lang="de-DE" sz="2400"/>
              <a:t>Schwanzfedern heller als </a:t>
            </a:r>
            <a:r>
              <a:rPr lang="de-CH" sz="2400">
                <a:latin typeface="Helvetica" charset="0"/>
              </a:rPr>
              <a:t>♂</a:t>
            </a:r>
            <a:endParaRPr lang="de-DE" sz="2400"/>
          </a:p>
          <a:p>
            <a:pPr>
              <a:buFontTx/>
              <a:buChar char="•"/>
            </a:pPr>
            <a:r>
              <a:rPr lang="de-DE" sz="2400"/>
              <a:t>Zügelstreifen schwächer</a:t>
            </a:r>
          </a:p>
          <a:p>
            <a:pPr>
              <a:buFontTx/>
              <a:buChar char="•"/>
            </a:pPr>
            <a:r>
              <a:rPr lang="de-DE" sz="2400"/>
              <a:t>Ältere Weibchen stark gelblich</a:t>
            </a:r>
          </a:p>
        </p:txBody>
      </p:sp>
      <p:pic>
        <p:nvPicPr>
          <p:cNvPr id="27653" name="Picture 7" descr="pirol_fem_pacogomez"/>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343400" y="1903413"/>
            <a:ext cx="4943475" cy="564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Rectangle 8"/>
          <p:cNvSpPr>
            <a:spLocks noChangeArrowheads="1"/>
          </p:cNvSpPr>
          <p:nvPr/>
        </p:nvSpPr>
        <p:spPr bwMode="auto">
          <a:xfrm rot="-546641">
            <a:off x="8183563" y="2994025"/>
            <a:ext cx="96043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sz="900"/>
              <a:t>© Paco Gómez</a:t>
            </a: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de-DE">
                <a:latin typeface="Arial Black" charset="0"/>
                <a:ea typeface="ＭＳ Ｐゴシック" charset="0"/>
                <a:cs typeface="ＭＳ Ｐゴシック" charset="0"/>
              </a:rPr>
              <a:t>Gesang</a:t>
            </a:r>
          </a:p>
        </p:txBody>
      </p:sp>
      <p:sp>
        <p:nvSpPr>
          <p:cNvPr id="29699" name="Rectangle 3"/>
          <p:cNvSpPr>
            <a:spLocks noGrp="1" noChangeArrowheads="1"/>
          </p:cNvSpPr>
          <p:nvPr>
            <p:ph type="body" idx="1"/>
          </p:nvPr>
        </p:nvSpPr>
        <p:spPr/>
        <p:txBody>
          <a:bodyPr/>
          <a:lstStyle/>
          <a:p>
            <a:pPr eaLnBrk="1" hangingPunct="1"/>
            <a:r>
              <a:rPr lang="de-DE">
                <a:latin typeface="Arial" charset="0"/>
                <a:ea typeface="ＭＳ Ｐゴシック" charset="0"/>
                <a:cs typeface="ＭＳ Ｐゴシック" charset="0"/>
              </a:rPr>
              <a:t>Männchen singt deutlich häufiger</a:t>
            </a:r>
          </a:p>
          <a:p>
            <a:pPr lvl="1" eaLnBrk="1" hangingPunct="1"/>
            <a:r>
              <a:rPr lang="de-DE">
                <a:latin typeface="Arial" charset="0"/>
                <a:ea typeface="ＭＳ Ｐゴシック" charset="0"/>
              </a:rPr>
              <a:t>Revier markieren</a:t>
            </a:r>
          </a:p>
          <a:p>
            <a:pPr lvl="1" eaLnBrk="1" hangingPunct="1"/>
            <a:r>
              <a:rPr lang="de-DE">
                <a:latin typeface="Arial" charset="0"/>
                <a:ea typeface="ＭＳ Ｐゴシック" charset="0"/>
              </a:rPr>
              <a:t>Anlocken von Weibchen</a:t>
            </a:r>
          </a:p>
          <a:p>
            <a:pPr eaLnBrk="1" hangingPunct="1"/>
            <a:r>
              <a:rPr lang="de-DE">
                <a:latin typeface="Arial" charset="0"/>
                <a:ea typeface="ＭＳ Ｐゴシック" charset="0"/>
                <a:cs typeface="ＭＳ Ｐゴシック" charset="0"/>
              </a:rPr>
              <a:t>Mythos „Regenvogel</a:t>
            </a:r>
            <a:r>
              <a:rPr lang="ja-JP" altLang="de-DE">
                <a:latin typeface="Arial" charset="0"/>
                <a:ea typeface="ＭＳ Ｐゴシック" charset="0"/>
                <a:cs typeface="ＭＳ Ｐゴシック" charset="0"/>
              </a:rPr>
              <a:t>“</a:t>
            </a:r>
            <a:endParaRPr lang="de-DE">
              <a:latin typeface="Arial" charset="0"/>
              <a:ea typeface="ＭＳ Ｐゴシック" charset="0"/>
              <a:cs typeface="ＭＳ Ｐゴシック" charset="0"/>
            </a:endParaRPr>
          </a:p>
          <a:p>
            <a:pPr eaLnBrk="1" hangingPunct="1"/>
            <a:r>
              <a:rPr lang="de-DE">
                <a:latin typeface="Arial" charset="0"/>
                <a:ea typeface="ＭＳ Ｐゴシック" charset="0"/>
                <a:cs typeface="ＭＳ Ｐゴシック" charset="0"/>
              </a:rPr>
              <a:t>tägliche Rufaktivität:</a:t>
            </a:r>
          </a:p>
        </p:txBody>
      </p:sp>
      <p:pic>
        <p:nvPicPr>
          <p:cNvPr id="29700" name="Picture 8" descr="Diagramm_Gesa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14500" y="3352800"/>
            <a:ext cx="5715000" cy="321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de-DE">
                <a:latin typeface="Arial Black" charset="0"/>
                <a:ea typeface="ＭＳ Ｐゴシック" charset="0"/>
                <a:cs typeface="ＭＳ Ｐゴシック" charset="0"/>
              </a:rPr>
              <a:t>Gesang</a:t>
            </a:r>
          </a:p>
        </p:txBody>
      </p:sp>
      <p:sp>
        <p:nvSpPr>
          <p:cNvPr id="31747" name="Rectangle 3"/>
          <p:cNvSpPr>
            <a:spLocks noGrp="1" noChangeArrowheads="1"/>
          </p:cNvSpPr>
          <p:nvPr>
            <p:ph type="body" idx="1"/>
          </p:nvPr>
        </p:nvSpPr>
        <p:spPr/>
        <p:txBody>
          <a:bodyPr/>
          <a:lstStyle/>
          <a:p>
            <a:pPr eaLnBrk="1" hangingPunct="1"/>
            <a:r>
              <a:rPr lang="de-DE">
                <a:latin typeface="Arial" charset="0"/>
                <a:ea typeface="ＭＳ Ｐゴシック" charset="0"/>
                <a:cs typeface="ＭＳ Ｐゴシック" charset="0"/>
              </a:rPr>
              <a:t>tropisch anmutender Pirolgesang: „didilüoh</a:t>
            </a:r>
            <a:r>
              <a:rPr lang="ja-JP" altLang="de-DE">
                <a:latin typeface="Arial" charset="0"/>
                <a:ea typeface="ＭＳ Ｐゴシック" charset="0"/>
                <a:cs typeface="ＭＳ Ｐゴシック" charset="0"/>
              </a:rPr>
              <a:t>“</a:t>
            </a:r>
            <a:endParaRPr lang="de-DE">
              <a:latin typeface="Arial" charset="0"/>
              <a:ea typeface="ＭＳ Ｐゴシック" charset="0"/>
              <a:cs typeface="ＭＳ Ｐゴシック" charset="0"/>
            </a:endParaRPr>
          </a:p>
          <a:p>
            <a:pPr eaLnBrk="1" hangingPunct="1"/>
            <a:r>
              <a:rPr lang="de-DE">
                <a:latin typeface="Arial" charset="0"/>
                <a:ea typeface="ＭＳ Ｐゴシック" charset="0"/>
                <a:cs typeface="ＭＳ Ｐゴシック" charset="0"/>
              </a:rPr>
              <a:t>leiserer Subsong</a:t>
            </a:r>
          </a:p>
          <a:p>
            <a:pPr eaLnBrk="1" hangingPunct="1"/>
            <a:r>
              <a:rPr lang="de-DE">
                <a:latin typeface="Arial" charset="0"/>
                <a:ea typeface="ＭＳ Ｐゴシック" charset="0"/>
                <a:cs typeface="ＭＳ Ｐゴシック" charset="0"/>
              </a:rPr>
              <a:t>Rätschlaute als Droh- und Warnrufe</a:t>
            </a:r>
          </a:p>
          <a:p>
            <a:pPr eaLnBrk="1" hangingPunct="1"/>
            <a:endParaRPr lang="de-DE">
              <a:latin typeface="Arial" charset="0"/>
              <a:ea typeface="ＭＳ Ｐゴシック" charset="0"/>
              <a:cs typeface="ＭＳ Ｐゴシック" charset="0"/>
            </a:endParaRPr>
          </a:p>
          <a:p>
            <a:pPr eaLnBrk="1" hangingPunct="1">
              <a:buFontTx/>
              <a:buNone/>
            </a:pPr>
            <a:r>
              <a:rPr lang="de-DE">
                <a:latin typeface="Arial" charset="0"/>
                <a:ea typeface="ＭＳ Ｐゴシック" charset="0"/>
                <a:cs typeface="ＭＳ Ｐゴシック" charset="0"/>
              </a:rPr>
              <a:t>	</a:t>
            </a:r>
            <a:r>
              <a:rPr lang="de-DE" sz="2000" b="1">
                <a:latin typeface="Arial" charset="0"/>
                <a:ea typeface="ＭＳ Ｐゴシック" charset="0"/>
                <a:cs typeface="ＭＳ Ｐゴシック" charset="0"/>
              </a:rPr>
              <a:t>Beispiel Pirolgesang:</a:t>
            </a:r>
            <a:endParaRPr lang="de-DE">
              <a:latin typeface="Arial" charset="0"/>
              <a:ea typeface="ＭＳ Ｐゴシック" charset="0"/>
              <a:cs typeface="ＭＳ Ｐゴシック" charset="0"/>
            </a:endParaRPr>
          </a:p>
          <a:p>
            <a:pPr eaLnBrk="1" hangingPunct="1"/>
            <a:endParaRPr lang="de-DE">
              <a:latin typeface="Arial" charset="0"/>
              <a:ea typeface="ＭＳ Ｐゴシック" charset="0"/>
              <a:cs typeface="ＭＳ Ｐゴシック" charset="0"/>
            </a:endParaRPr>
          </a:p>
          <a:p>
            <a:pPr eaLnBrk="1" hangingPunct="1"/>
            <a:endParaRPr lang="de-DE">
              <a:latin typeface="Arial" charset="0"/>
              <a:ea typeface="ＭＳ Ｐゴシック" charset="0"/>
              <a:cs typeface="ＭＳ Ｐゴシック" charset="0"/>
            </a:endParaRPr>
          </a:p>
          <a:p>
            <a:pPr eaLnBrk="1" hangingPunct="1"/>
            <a:endParaRPr lang="de-DE">
              <a:latin typeface="Arial" charset="0"/>
              <a:ea typeface="ＭＳ Ｐゴシック" charset="0"/>
              <a:cs typeface="ＭＳ Ｐゴシック" charset="0"/>
            </a:endParaRPr>
          </a:p>
          <a:p>
            <a:pPr eaLnBrk="1" hangingPunct="1"/>
            <a:endParaRPr lang="de-DE">
              <a:latin typeface="Arial" charset="0"/>
              <a:ea typeface="ＭＳ Ｐゴシック" charset="0"/>
              <a:cs typeface="ＭＳ Ｐゴシック" charset="0"/>
            </a:endParaRPr>
          </a:p>
          <a:p>
            <a:pPr eaLnBrk="1" hangingPunct="1"/>
            <a:endParaRPr lang="de-DE">
              <a:latin typeface="Arial" charset="0"/>
              <a:ea typeface="ＭＳ Ｐゴシック" charset="0"/>
              <a:cs typeface="ＭＳ Ｐゴシック" charset="0"/>
            </a:endParaRPr>
          </a:p>
          <a:p>
            <a:pPr eaLnBrk="1" hangingPunct="1">
              <a:buFontTx/>
              <a:buNone/>
            </a:pPr>
            <a:r>
              <a:rPr lang="de-DE">
                <a:latin typeface="Arial" charset="0"/>
                <a:ea typeface="ＭＳ Ｐゴシック" charset="0"/>
                <a:cs typeface="ＭＳ Ｐゴシック" charset="0"/>
              </a:rPr>
              <a:t>Frequenzfenster stimmt mit Frequenzen von Tropenwaldvögeln überein</a:t>
            </a:r>
          </a:p>
        </p:txBody>
      </p:sp>
      <p:pic>
        <p:nvPicPr>
          <p:cNvPr id="31748" name="Picture 4" descr="Diagramm_mp3_Gesa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628900" y="3429000"/>
            <a:ext cx="3886200" cy="197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rol.mp3">
            <a:hlinkClick r:id="" action="ppaction://media"/>
          </p:cNvPr>
          <p:cNvPicPr>
            <a:picLocks noChangeAspect="1" noChangeArrowheads="1"/>
          </p:cNvPicPr>
          <p:nvPr>
            <a:audi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1989138" y="4225925"/>
            <a:ext cx="406400" cy="406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1750"/>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9695" fill="hold"/>
                                        <p:tgtEl>
                                          <p:spTgt spid="31750"/>
                                        </p:tgtEl>
                                      </p:cBhvr>
                                    </p:cmd>
                                  </p:childTnLst>
                                </p:cTn>
                              </p:par>
                            </p:childTnLst>
                          </p:cTn>
                        </p:par>
                      </p:childTnLst>
                    </p:cTn>
                  </p:par>
                </p:childTnLst>
              </p:cTn>
              <p:nextCondLst>
                <p:cond evt="onClick" delay="0">
                  <p:tgtEl>
                    <p:spTgt spid="31750"/>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1750"/>
                </p:tgtEl>
              </p:cMediaNode>
            </p:audio>
          </p:childTnLst>
        </p:cTn>
      </p:par>
    </p:tnLst>
  </p:timing>
</p:sld>
</file>

<file path=ppt/theme/theme1.xml><?xml version="1.0" encoding="utf-8"?>
<a:theme xmlns:a="http://schemas.openxmlformats.org/drawingml/2006/main" name="Leere Präsentation">
  <a:themeElements>
    <a:clrScheme name="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eere Präsentation">
      <a:majorFont>
        <a:latin typeface="Arial Black"/>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0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0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eere Prä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eere Prä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eere Prä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eere Prä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eere Prä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eere Prä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eere Prä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eere Prä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eere Prä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eere Prä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4571</Words>
  <Application>Microsoft Macintosh PowerPoint</Application>
  <PresentationFormat>Bildschirmpräsentation (4:3)</PresentationFormat>
  <Paragraphs>597</Paragraphs>
  <Slides>47</Slides>
  <Notes>47</Notes>
  <HiddenSlides>0</HiddenSlides>
  <MMClips>1</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47</vt:i4>
      </vt:variant>
    </vt:vector>
  </HeadingPairs>
  <TitlesOfParts>
    <vt:vector size="57" baseType="lpstr">
      <vt:lpstr>Arial</vt:lpstr>
      <vt:lpstr>ＭＳ Ｐゴシック</vt:lpstr>
      <vt:lpstr>Arial Black</vt:lpstr>
      <vt:lpstr>Symbol</vt:lpstr>
      <vt:lpstr>ヒラギノ角ゴ Pro W3</vt:lpstr>
      <vt:lpstr>Helvetica</vt:lpstr>
      <vt:lpstr>Times</vt:lpstr>
      <vt:lpstr>Lucida Grande</vt:lpstr>
      <vt:lpstr>Webdings</vt:lpstr>
      <vt:lpstr>Leere Präsentation</vt:lpstr>
      <vt:lpstr>PowerPoint-Präsentation</vt:lpstr>
      <vt:lpstr>Übersicht</vt:lpstr>
      <vt:lpstr>Bezeichnungen</vt:lpstr>
      <vt:lpstr>Bezeichnungen</vt:lpstr>
      <vt:lpstr>Systematik</vt:lpstr>
      <vt:lpstr>Kennzeichen</vt:lpstr>
      <vt:lpstr>Kennzeichen</vt:lpstr>
      <vt:lpstr>Gesang</vt:lpstr>
      <vt:lpstr>Gesang</vt:lpstr>
      <vt:lpstr>Verbreitung</vt:lpstr>
      <vt:lpstr>Verbreitung CH</vt:lpstr>
      <vt:lpstr>Bestand CH</vt:lpstr>
      <vt:lpstr>Bestand</vt:lpstr>
      <vt:lpstr>Zugverhalten</vt:lpstr>
      <vt:lpstr>Zugwege</vt:lpstr>
      <vt:lpstr>Gefahren auf dem Zug</vt:lpstr>
      <vt:lpstr>Gefahren auf dem Zug</vt:lpstr>
      <vt:lpstr>Gefahren auf dem Zug</vt:lpstr>
      <vt:lpstr>Bruthabitat</vt:lpstr>
      <vt:lpstr>Bruthabitat</vt:lpstr>
      <vt:lpstr>Bruthabitat</vt:lpstr>
      <vt:lpstr>Bruthabitat</vt:lpstr>
      <vt:lpstr>Bruthabitat</vt:lpstr>
      <vt:lpstr>Winterquartier</vt:lpstr>
      <vt:lpstr>Winterquartier</vt:lpstr>
      <vt:lpstr>Nahrung</vt:lpstr>
      <vt:lpstr>Nahrung</vt:lpstr>
      <vt:lpstr>Nahrung</vt:lpstr>
      <vt:lpstr>Nahrung</vt:lpstr>
      <vt:lpstr>Pirole und Kirschen</vt:lpstr>
      <vt:lpstr>Spezielles Verhalten</vt:lpstr>
      <vt:lpstr>Fortpflanzung</vt:lpstr>
      <vt:lpstr>Fortpflanzung</vt:lpstr>
      <vt:lpstr>Fortpflanzung</vt:lpstr>
      <vt:lpstr>Fortpflanzung</vt:lpstr>
      <vt:lpstr>Fortpflanzung</vt:lpstr>
      <vt:lpstr>Gefährdung Schweiz</vt:lpstr>
      <vt:lpstr>Massnahmen Schweiz</vt:lpstr>
      <vt:lpstr>Massnahmen Schweiz</vt:lpstr>
      <vt:lpstr>Massnahmen Schweiz</vt:lpstr>
      <vt:lpstr>Gefährdung International</vt:lpstr>
      <vt:lpstr>Gefährdung International</vt:lpstr>
      <vt:lpstr>Massnahmen International</vt:lpstr>
      <vt:lpstr>Massnahmen International</vt:lpstr>
      <vt:lpstr>Massnahmen International</vt:lpstr>
      <vt:lpstr>SVS-Material</vt:lpstr>
      <vt:lpstr>Herzlichen Dank!</vt:lpstr>
    </vt:vector>
  </TitlesOfParts>
  <Company>SVS 33</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SVS 33</dc:creator>
  <cp:lastModifiedBy>Stefan Bachmann</cp:lastModifiedBy>
  <cp:revision>265</cp:revision>
  <cp:lastPrinted>2012-08-20T06:18:07Z</cp:lastPrinted>
  <dcterms:created xsi:type="dcterms:W3CDTF">2013-01-04T15:34:20Z</dcterms:created>
  <dcterms:modified xsi:type="dcterms:W3CDTF">2020-02-03T14:40:21Z</dcterms:modified>
</cp:coreProperties>
</file>