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2"/>
  </p:notesMasterIdLst>
  <p:handoutMasterIdLst>
    <p:handoutMasterId r:id="rId73"/>
  </p:handoutMasterIdLst>
  <p:sldIdLst>
    <p:sldId id="676" r:id="rId2"/>
    <p:sldId id="600" r:id="rId3"/>
    <p:sldId id="601" r:id="rId4"/>
    <p:sldId id="602" r:id="rId5"/>
    <p:sldId id="603" r:id="rId6"/>
    <p:sldId id="647" r:id="rId7"/>
    <p:sldId id="604" r:id="rId8"/>
    <p:sldId id="617" r:id="rId9"/>
    <p:sldId id="616" r:id="rId10"/>
    <p:sldId id="612" r:id="rId11"/>
    <p:sldId id="613" r:id="rId12"/>
    <p:sldId id="608" r:id="rId13"/>
    <p:sldId id="609" r:id="rId14"/>
    <p:sldId id="607" r:id="rId15"/>
    <p:sldId id="615" r:id="rId16"/>
    <p:sldId id="610" r:id="rId17"/>
    <p:sldId id="620" r:id="rId18"/>
    <p:sldId id="618" r:id="rId19"/>
    <p:sldId id="665" r:id="rId20"/>
    <p:sldId id="650" r:id="rId21"/>
    <p:sldId id="605" r:id="rId22"/>
    <p:sldId id="619" r:id="rId23"/>
    <p:sldId id="614" r:id="rId24"/>
    <p:sldId id="622" r:id="rId25"/>
    <p:sldId id="623" r:id="rId26"/>
    <p:sldId id="624" r:id="rId27"/>
    <p:sldId id="657" r:id="rId28"/>
    <p:sldId id="626" r:id="rId29"/>
    <p:sldId id="658" r:id="rId30"/>
    <p:sldId id="629" r:id="rId31"/>
    <p:sldId id="630" r:id="rId32"/>
    <p:sldId id="677" r:id="rId33"/>
    <p:sldId id="656" r:id="rId34"/>
    <p:sldId id="628" r:id="rId35"/>
    <p:sldId id="645" r:id="rId36"/>
    <p:sldId id="678" r:id="rId37"/>
    <p:sldId id="652" r:id="rId38"/>
    <p:sldId id="631" r:id="rId39"/>
    <p:sldId id="633" r:id="rId40"/>
    <p:sldId id="635" r:id="rId41"/>
    <p:sldId id="639" r:id="rId42"/>
    <p:sldId id="642" r:id="rId43"/>
    <p:sldId id="643" r:id="rId44"/>
    <p:sldId id="632" r:id="rId45"/>
    <p:sldId id="664" r:id="rId46"/>
    <p:sldId id="644" r:id="rId47"/>
    <p:sldId id="640" r:id="rId48"/>
    <p:sldId id="666" r:id="rId49"/>
    <p:sldId id="667" r:id="rId50"/>
    <p:sldId id="651" r:id="rId51"/>
    <p:sldId id="638" r:id="rId52"/>
    <p:sldId id="636" r:id="rId53"/>
    <p:sldId id="627" r:id="rId54"/>
    <p:sldId id="661" r:id="rId55"/>
    <p:sldId id="406" r:id="rId56"/>
    <p:sldId id="662" r:id="rId57"/>
    <p:sldId id="668" r:id="rId58"/>
    <p:sldId id="669" r:id="rId59"/>
    <p:sldId id="670" r:id="rId60"/>
    <p:sldId id="671" r:id="rId61"/>
    <p:sldId id="672" r:id="rId62"/>
    <p:sldId id="673" r:id="rId63"/>
    <p:sldId id="674" r:id="rId64"/>
    <p:sldId id="675" r:id="rId65"/>
    <p:sldId id="585" r:id="rId66"/>
    <p:sldId id="663" r:id="rId67"/>
    <p:sldId id="648" r:id="rId68"/>
    <p:sldId id="564" r:id="rId69"/>
    <p:sldId id="576" r:id="rId70"/>
    <p:sldId id="646" r:id="rId71"/>
  </p:sldIdLst>
  <p:sldSz cx="9144000" cy="6858000" type="screen4x3"/>
  <p:notesSz cx="6851650" cy="9747250"/>
  <p:defaultTextStyle>
    <a:defPPr>
      <a:defRPr lang="de-CH"/>
    </a:defPPr>
    <a:lvl1pPr algn="l" rtl="0" eaLnBrk="0" fontAlgn="base" hangingPunct="0">
      <a:spcBef>
        <a:spcPct val="0"/>
      </a:spcBef>
      <a:spcAft>
        <a:spcPct val="0"/>
      </a:spcAft>
      <a:defRPr sz="2400" b="1" kern="1200">
        <a:solidFill>
          <a:schemeClr val="bg1"/>
        </a:solidFill>
        <a:latin typeface="Arial" charset="0"/>
        <a:ea typeface="MS PGothic" charset="0"/>
        <a:cs typeface="MS PGothic" charset="0"/>
      </a:defRPr>
    </a:lvl1pPr>
    <a:lvl2pPr marL="457200" algn="l" rtl="0" eaLnBrk="0" fontAlgn="base" hangingPunct="0">
      <a:spcBef>
        <a:spcPct val="0"/>
      </a:spcBef>
      <a:spcAft>
        <a:spcPct val="0"/>
      </a:spcAft>
      <a:defRPr sz="2400" b="1" kern="1200">
        <a:solidFill>
          <a:schemeClr val="bg1"/>
        </a:solidFill>
        <a:latin typeface="Arial" charset="0"/>
        <a:ea typeface="MS PGothic" charset="0"/>
        <a:cs typeface="MS PGothic" charset="0"/>
      </a:defRPr>
    </a:lvl2pPr>
    <a:lvl3pPr marL="914400" algn="l" rtl="0" eaLnBrk="0" fontAlgn="base" hangingPunct="0">
      <a:spcBef>
        <a:spcPct val="0"/>
      </a:spcBef>
      <a:spcAft>
        <a:spcPct val="0"/>
      </a:spcAft>
      <a:defRPr sz="2400" b="1" kern="1200">
        <a:solidFill>
          <a:schemeClr val="bg1"/>
        </a:solidFill>
        <a:latin typeface="Arial" charset="0"/>
        <a:ea typeface="MS PGothic" charset="0"/>
        <a:cs typeface="MS PGothic" charset="0"/>
      </a:defRPr>
    </a:lvl3pPr>
    <a:lvl4pPr marL="1371600" algn="l" rtl="0" eaLnBrk="0" fontAlgn="base" hangingPunct="0">
      <a:spcBef>
        <a:spcPct val="0"/>
      </a:spcBef>
      <a:spcAft>
        <a:spcPct val="0"/>
      </a:spcAft>
      <a:defRPr sz="2400" b="1" kern="1200">
        <a:solidFill>
          <a:schemeClr val="bg1"/>
        </a:solidFill>
        <a:latin typeface="Arial" charset="0"/>
        <a:ea typeface="MS PGothic" charset="0"/>
        <a:cs typeface="MS PGothic" charset="0"/>
      </a:defRPr>
    </a:lvl4pPr>
    <a:lvl5pPr marL="1828800" algn="l" rtl="0" eaLnBrk="0" fontAlgn="base" hangingPunct="0">
      <a:spcBef>
        <a:spcPct val="0"/>
      </a:spcBef>
      <a:spcAft>
        <a:spcPct val="0"/>
      </a:spcAft>
      <a:defRPr sz="2400" b="1" kern="1200">
        <a:solidFill>
          <a:schemeClr val="bg1"/>
        </a:solidFill>
        <a:latin typeface="Arial" charset="0"/>
        <a:ea typeface="MS PGothic" charset="0"/>
        <a:cs typeface="MS PGothic" charset="0"/>
      </a:defRPr>
    </a:lvl5pPr>
    <a:lvl6pPr marL="2286000" algn="l" defTabSz="457200" rtl="0" eaLnBrk="1" latinLnBrk="0" hangingPunct="1">
      <a:defRPr sz="2400" b="1" kern="1200">
        <a:solidFill>
          <a:schemeClr val="bg1"/>
        </a:solidFill>
        <a:latin typeface="Arial" charset="0"/>
        <a:ea typeface="MS PGothic" charset="0"/>
        <a:cs typeface="MS PGothic" charset="0"/>
      </a:defRPr>
    </a:lvl6pPr>
    <a:lvl7pPr marL="2743200" algn="l" defTabSz="457200" rtl="0" eaLnBrk="1" latinLnBrk="0" hangingPunct="1">
      <a:defRPr sz="2400" b="1" kern="1200">
        <a:solidFill>
          <a:schemeClr val="bg1"/>
        </a:solidFill>
        <a:latin typeface="Arial" charset="0"/>
        <a:ea typeface="MS PGothic" charset="0"/>
        <a:cs typeface="MS PGothic" charset="0"/>
      </a:defRPr>
    </a:lvl7pPr>
    <a:lvl8pPr marL="3200400" algn="l" defTabSz="457200" rtl="0" eaLnBrk="1" latinLnBrk="0" hangingPunct="1">
      <a:defRPr sz="2400" b="1" kern="1200">
        <a:solidFill>
          <a:schemeClr val="bg1"/>
        </a:solidFill>
        <a:latin typeface="Arial" charset="0"/>
        <a:ea typeface="MS PGothic" charset="0"/>
        <a:cs typeface="MS PGothic" charset="0"/>
      </a:defRPr>
    </a:lvl8pPr>
    <a:lvl9pPr marL="3657600" algn="l" defTabSz="457200" rtl="0" eaLnBrk="1" latinLnBrk="0" hangingPunct="1">
      <a:defRPr sz="2400" b="1" kern="1200">
        <a:solidFill>
          <a:schemeClr val="bg1"/>
        </a:solidFill>
        <a:latin typeface="Arial" charset="0"/>
        <a:ea typeface="MS PGothic" charset="0"/>
        <a:cs typeface="MS PGothic"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3" frameSlides="1"/>
  <p:clrMru>
    <a:srgbClr val="FF6699"/>
    <a:srgbClr val="00669E"/>
    <a:srgbClr val="818079"/>
    <a:srgbClr val="ABCDDF"/>
    <a:srgbClr val="09518C"/>
    <a:srgbClr val="004F8B"/>
    <a:srgbClr val="239D2A"/>
    <a:srgbClr val="339900"/>
    <a:srgbClr val="66CC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621" autoAdjust="0"/>
    <p:restoredTop sz="66151" autoAdjust="0"/>
  </p:normalViewPr>
  <p:slideViewPr>
    <p:cSldViewPr>
      <p:cViewPr>
        <p:scale>
          <a:sx n="140" d="100"/>
          <a:sy n="140" d="100"/>
        </p:scale>
        <p:origin x="-1472" y="32"/>
      </p:cViewPr>
      <p:guideLst>
        <p:guide orient="horz" pos="960"/>
        <p:guide pos="475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33" d="100"/>
        <a:sy n="33"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notesMaster" Target="notesMasters/notesMaster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handoutMaster" Target="handoutMasters/handoutMaster1.xml"/><Relationship Id="rId74" Type="http://schemas.openxmlformats.org/officeDocument/2006/relationships/printerSettings" Target="printerSettings/printerSettings1.bin"/><Relationship Id="rId75" Type="http://schemas.openxmlformats.org/officeDocument/2006/relationships/presProps" Target="presProps.xml"/><Relationship Id="rId76" Type="http://schemas.openxmlformats.org/officeDocument/2006/relationships/viewProps" Target="viewProps.xml"/><Relationship Id="rId77" Type="http://schemas.openxmlformats.org/officeDocument/2006/relationships/theme" Target="theme/theme1.xml"/><Relationship Id="rId78"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hdr" sz="quarter"/>
          </p:nvPr>
        </p:nvSpPr>
        <p:spPr bwMode="auto">
          <a:xfrm>
            <a:off x="0" y="0"/>
            <a:ext cx="2968625" cy="4873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200" b="0">
                <a:solidFill>
                  <a:schemeClr val="tx1"/>
                </a:solidFill>
                <a:latin typeface="Times New Roman" charset="0"/>
                <a:ea typeface="+mn-ea"/>
                <a:cs typeface="+mn-cs"/>
              </a:defRPr>
            </a:lvl1pPr>
          </a:lstStyle>
          <a:p>
            <a:pPr>
              <a:defRPr/>
            </a:pPr>
            <a:endParaRPr lang="de-CH"/>
          </a:p>
        </p:txBody>
      </p:sp>
      <p:sp>
        <p:nvSpPr>
          <p:cNvPr id="22531" name="Rectangle 3"/>
          <p:cNvSpPr>
            <a:spLocks noGrp="1" noChangeArrowheads="1"/>
          </p:cNvSpPr>
          <p:nvPr>
            <p:ph type="dt" sz="quarter" idx="1"/>
          </p:nvPr>
        </p:nvSpPr>
        <p:spPr bwMode="auto">
          <a:xfrm>
            <a:off x="3883025" y="0"/>
            <a:ext cx="2968625" cy="4873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0">
                <a:solidFill>
                  <a:schemeClr val="tx1"/>
                </a:solidFill>
                <a:latin typeface="Times New Roman" charset="0"/>
                <a:ea typeface="+mn-ea"/>
                <a:cs typeface="+mn-cs"/>
              </a:defRPr>
            </a:lvl1pPr>
          </a:lstStyle>
          <a:p>
            <a:pPr>
              <a:defRPr/>
            </a:pPr>
            <a:endParaRPr lang="de-CH"/>
          </a:p>
        </p:txBody>
      </p:sp>
      <p:sp>
        <p:nvSpPr>
          <p:cNvPr id="22532" name="Rectangle 4"/>
          <p:cNvSpPr>
            <a:spLocks noGrp="1" noChangeArrowheads="1"/>
          </p:cNvSpPr>
          <p:nvPr>
            <p:ph type="ftr" sz="quarter" idx="2"/>
          </p:nvPr>
        </p:nvSpPr>
        <p:spPr bwMode="auto">
          <a:xfrm>
            <a:off x="0" y="9259888"/>
            <a:ext cx="2968625" cy="4873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b="0">
                <a:solidFill>
                  <a:schemeClr val="tx1"/>
                </a:solidFill>
                <a:latin typeface="Times New Roman" charset="0"/>
                <a:ea typeface="+mn-ea"/>
                <a:cs typeface="+mn-cs"/>
              </a:defRPr>
            </a:lvl1pPr>
          </a:lstStyle>
          <a:p>
            <a:pPr>
              <a:defRPr/>
            </a:pPr>
            <a:endParaRPr lang="de-CH"/>
          </a:p>
        </p:txBody>
      </p:sp>
      <p:sp>
        <p:nvSpPr>
          <p:cNvPr id="22533" name="Rectangle 5"/>
          <p:cNvSpPr>
            <a:spLocks noGrp="1" noChangeArrowheads="1"/>
          </p:cNvSpPr>
          <p:nvPr>
            <p:ph type="sldNum" sz="quarter" idx="3"/>
          </p:nvPr>
        </p:nvSpPr>
        <p:spPr bwMode="auto">
          <a:xfrm>
            <a:off x="3883025" y="9259888"/>
            <a:ext cx="2968625" cy="4873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0">
                <a:solidFill>
                  <a:schemeClr val="tx1"/>
                </a:solidFill>
                <a:latin typeface="Times New Roman" charset="0"/>
              </a:defRPr>
            </a:lvl1pPr>
          </a:lstStyle>
          <a:p>
            <a:pPr>
              <a:defRPr/>
            </a:pPr>
            <a:fld id="{89072DF1-70AC-2E43-BB36-0569C1602F9D}" type="slidenum">
              <a:rPr lang="de-CH"/>
              <a:pPr>
                <a:defRPr/>
              </a:pPr>
              <a:t>‹Nr.›</a:t>
            </a:fld>
            <a:endParaRPr lang="de-CH"/>
          </a:p>
        </p:txBody>
      </p:sp>
    </p:spTree>
    <p:extLst>
      <p:ext uri="{BB962C8B-B14F-4D97-AF65-F5344CB8AC3E}">
        <p14:creationId xmlns:p14="http://schemas.microsoft.com/office/powerpoint/2010/main" val="42547605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184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200" b="0">
                <a:solidFill>
                  <a:schemeClr val="tx1"/>
                </a:solidFill>
                <a:latin typeface="Times New Roman" charset="0"/>
                <a:ea typeface="+mn-ea"/>
                <a:cs typeface="+mn-cs"/>
              </a:defRPr>
            </a:lvl1pPr>
          </a:lstStyle>
          <a:p>
            <a:pPr>
              <a:defRPr/>
            </a:pPr>
            <a:endParaRPr lang="de-CH"/>
          </a:p>
        </p:txBody>
      </p:sp>
      <p:sp>
        <p:nvSpPr>
          <p:cNvPr id="291843"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0">
                <a:solidFill>
                  <a:schemeClr val="tx1"/>
                </a:solidFill>
                <a:latin typeface="Times New Roman" charset="0"/>
                <a:ea typeface="+mn-ea"/>
                <a:cs typeface="+mn-cs"/>
              </a:defRPr>
            </a:lvl1pPr>
          </a:lstStyle>
          <a:p>
            <a:pPr>
              <a:defRPr/>
            </a:pPr>
            <a:endParaRPr lang="de-CH"/>
          </a:p>
        </p:txBody>
      </p:sp>
      <p:sp>
        <p:nvSpPr>
          <p:cNvPr id="19460" name="Rectangle 4"/>
          <p:cNvSpPr>
            <a:spLocks noGrp="1" noRot="1" noChangeAspect="1" noChangeArrowheads="1" noTextEdit="1"/>
          </p:cNvSpPr>
          <p:nvPr>
            <p:ph type="sldImg" idx="2"/>
          </p:nvPr>
        </p:nvSpPr>
        <p:spPr bwMode="auto">
          <a:xfrm>
            <a:off x="990600" y="762000"/>
            <a:ext cx="4876800" cy="36576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91845" name="Rectangle 5"/>
          <p:cNvSpPr>
            <a:spLocks noGrp="1" noChangeArrowheads="1"/>
          </p:cNvSpPr>
          <p:nvPr>
            <p:ph type="body" sz="quarter" idx="3"/>
          </p:nvPr>
        </p:nvSpPr>
        <p:spPr bwMode="auto">
          <a:xfrm>
            <a:off x="914400" y="4648200"/>
            <a:ext cx="5029200" cy="434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CH" noProof="0"/>
              <a:t>Mastertextformat bearbeiten</a:t>
            </a:r>
          </a:p>
          <a:p>
            <a:pPr lvl="1"/>
            <a:r>
              <a:rPr lang="de-CH" noProof="0"/>
              <a:t>Zweite Ebene</a:t>
            </a:r>
          </a:p>
          <a:p>
            <a:pPr lvl="2"/>
            <a:r>
              <a:rPr lang="de-CH" noProof="0"/>
              <a:t>Dritte Ebene</a:t>
            </a:r>
          </a:p>
          <a:p>
            <a:pPr lvl="3"/>
            <a:r>
              <a:rPr lang="de-CH" noProof="0"/>
              <a:t>Vierte Ebene</a:t>
            </a:r>
          </a:p>
          <a:p>
            <a:pPr lvl="4"/>
            <a:r>
              <a:rPr lang="de-CH" noProof="0"/>
              <a:t>Fünfte Ebene</a:t>
            </a:r>
          </a:p>
        </p:txBody>
      </p:sp>
      <p:sp>
        <p:nvSpPr>
          <p:cNvPr id="291846" name="Rectangle 6"/>
          <p:cNvSpPr>
            <a:spLocks noGrp="1" noChangeArrowheads="1"/>
          </p:cNvSpPr>
          <p:nvPr>
            <p:ph type="ftr" sz="quarter" idx="4"/>
          </p:nvPr>
        </p:nvSpPr>
        <p:spPr bwMode="auto">
          <a:xfrm>
            <a:off x="0" y="92964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b="0">
                <a:solidFill>
                  <a:schemeClr val="tx1"/>
                </a:solidFill>
                <a:latin typeface="Times New Roman" charset="0"/>
                <a:ea typeface="+mn-ea"/>
                <a:cs typeface="+mn-cs"/>
              </a:defRPr>
            </a:lvl1pPr>
          </a:lstStyle>
          <a:p>
            <a:pPr>
              <a:defRPr/>
            </a:pPr>
            <a:endParaRPr lang="de-CH"/>
          </a:p>
        </p:txBody>
      </p:sp>
      <p:sp>
        <p:nvSpPr>
          <p:cNvPr id="291847" name="Rectangle 7"/>
          <p:cNvSpPr>
            <a:spLocks noGrp="1" noChangeArrowheads="1"/>
          </p:cNvSpPr>
          <p:nvPr>
            <p:ph type="sldNum" sz="quarter" idx="5"/>
          </p:nvPr>
        </p:nvSpPr>
        <p:spPr bwMode="auto">
          <a:xfrm>
            <a:off x="3886200" y="92964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0">
                <a:solidFill>
                  <a:schemeClr val="tx1"/>
                </a:solidFill>
                <a:latin typeface="Times New Roman" charset="0"/>
              </a:defRPr>
            </a:lvl1pPr>
          </a:lstStyle>
          <a:p>
            <a:pPr>
              <a:defRPr/>
            </a:pPr>
            <a:fld id="{65E7298C-F7DE-B04F-813C-5130DE159F24}" type="slidenum">
              <a:rPr lang="de-CH"/>
              <a:pPr>
                <a:defRPr/>
              </a:pPr>
              <a:t>‹Nr.›</a:t>
            </a:fld>
            <a:endParaRPr lang="de-CH"/>
          </a:p>
        </p:txBody>
      </p:sp>
    </p:spTree>
    <p:extLst>
      <p:ext uri="{BB962C8B-B14F-4D97-AF65-F5344CB8AC3E}">
        <p14:creationId xmlns:p14="http://schemas.microsoft.com/office/powerpoint/2010/main" val="300595988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MS PGothic" panose="020B0600070205080204"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Times New Roman" charset="0"/>
        <a:ea typeface="MS PGothic" panose="020B0600070205080204"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Times New Roman" charset="0"/>
        <a:ea typeface="MS PGothic" panose="020B0600070205080204"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Times New Roman" charset="0"/>
        <a:ea typeface="MS PGothic" panose="020B0600070205080204"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Times New Roman" charset="0"/>
        <a:ea typeface="MS PGothic" panose="020B0600070205080204"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bg1"/>
                </a:solidFill>
                <a:latin typeface="Arial" charset="0"/>
                <a:ea typeface="MS PGothic" charset="0"/>
                <a:cs typeface="MS PGothic" charset="0"/>
              </a:defRPr>
            </a:lvl1pPr>
            <a:lvl2pPr marL="742950" indent="-285750">
              <a:defRPr sz="2400" b="1">
                <a:solidFill>
                  <a:schemeClr val="bg1"/>
                </a:solidFill>
                <a:latin typeface="Arial" charset="0"/>
                <a:ea typeface="MS PGothic" charset="0"/>
                <a:cs typeface="MS PGothic" charset="0"/>
              </a:defRPr>
            </a:lvl2pPr>
            <a:lvl3pPr marL="1143000" indent="-228600">
              <a:defRPr sz="2400" b="1">
                <a:solidFill>
                  <a:schemeClr val="bg1"/>
                </a:solidFill>
                <a:latin typeface="Arial" charset="0"/>
                <a:ea typeface="MS PGothic" charset="0"/>
                <a:cs typeface="MS PGothic" charset="0"/>
              </a:defRPr>
            </a:lvl3pPr>
            <a:lvl4pPr marL="1600200" indent="-228600">
              <a:defRPr sz="2400" b="1">
                <a:solidFill>
                  <a:schemeClr val="bg1"/>
                </a:solidFill>
                <a:latin typeface="Arial" charset="0"/>
                <a:ea typeface="MS PGothic" charset="0"/>
                <a:cs typeface="MS PGothic" charset="0"/>
              </a:defRPr>
            </a:lvl4pPr>
            <a:lvl5pPr marL="2057400" indent="-228600">
              <a:defRPr sz="2400" b="1">
                <a:solidFill>
                  <a:schemeClr val="bg1"/>
                </a:solidFill>
                <a:latin typeface="Arial" charset="0"/>
                <a:ea typeface="MS PGothic" charset="0"/>
                <a:cs typeface="MS PGothic" charset="0"/>
              </a:defRPr>
            </a:lvl5pPr>
            <a:lvl6pPr marL="2514600" indent="-228600" eaLnBrk="0" fontAlgn="base" hangingPunct="0">
              <a:spcBef>
                <a:spcPct val="0"/>
              </a:spcBef>
              <a:spcAft>
                <a:spcPct val="0"/>
              </a:spcAft>
              <a:defRPr sz="2400" b="1">
                <a:solidFill>
                  <a:schemeClr val="bg1"/>
                </a:solidFill>
                <a:latin typeface="Arial" charset="0"/>
                <a:ea typeface="MS PGothic" charset="0"/>
                <a:cs typeface="MS PGothic" charset="0"/>
              </a:defRPr>
            </a:lvl6pPr>
            <a:lvl7pPr marL="2971800" indent="-228600" eaLnBrk="0" fontAlgn="base" hangingPunct="0">
              <a:spcBef>
                <a:spcPct val="0"/>
              </a:spcBef>
              <a:spcAft>
                <a:spcPct val="0"/>
              </a:spcAft>
              <a:defRPr sz="2400" b="1">
                <a:solidFill>
                  <a:schemeClr val="bg1"/>
                </a:solidFill>
                <a:latin typeface="Arial" charset="0"/>
                <a:ea typeface="MS PGothic" charset="0"/>
                <a:cs typeface="MS PGothic" charset="0"/>
              </a:defRPr>
            </a:lvl7pPr>
            <a:lvl8pPr marL="3429000" indent="-228600" eaLnBrk="0" fontAlgn="base" hangingPunct="0">
              <a:spcBef>
                <a:spcPct val="0"/>
              </a:spcBef>
              <a:spcAft>
                <a:spcPct val="0"/>
              </a:spcAft>
              <a:defRPr sz="2400" b="1">
                <a:solidFill>
                  <a:schemeClr val="bg1"/>
                </a:solidFill>
                <a:latin typeface="Arial" charset="0"/>
                <a:ea typeface="MS PGothic" charset="0"/>
                <a:cs typeface="MS PGothic" charset="0"/>
              </a:defRPr>
            </a:lvl8pPr>
            <a:lvl9pPr marL="3886200" indent="-228600" eaLnBrk="0" fontAlgn="base" hangingPunct="0">
              <a:spcBef>
                <a:spcPct val="0"/>
              </a:spcBef>
              <a:spcAft>
                <a:spcPct val="0"/>
              </a:spcAft>
              <a:defRPr sz="2400" b="1">
                <a:solidFill>
                  <a:schemeClr val="bg1"/>
                </a:solidFill>
                <a:latin typeface="Arial" charset="0"/>
                <a:ea typeface="MS PGothic" charset="0"/>
                <a:cs typeface="MS PGothic" charset="0"/>
              </a:defRPr>
            </a:lvl9pPr>
          </a:lstStyle>
          <a:p>
            <a:fld id="{F5645921-712D-9144-9531-9B4CD0EB223D}" type="slidenum">
              <a:rPr lang="de-CH" sz="1200" b="0">
                <a:solidFill>
                  <a:schemeClr val="tx1"/>
                </a:solidFill>
                <a:latin typeface="Times New Roman" charset="0"/>
              </a:rPr>
              <a:pPr/>
              <a:t>1</a:t>
            </a:fld>
            <a:endParaRPr lang="de-CH" sz="1200" b="0">
              <a:solidFill>
                <a:schemeClr val="tx1"/>
              </a:solidFill>
              <a:latin typeface="Times New Roman" charset="0"/>
            </a:endParaRPr>
          </a:p>
        </p:txBody>
      </p:sp>
      <p:sp>
        <p:nvSpPr>
          <p:cNvPr id="27650" name="Rectangle 1026"/>
          <p:cNvSpPr>
            <a:spLocks noGrp="1" noRot="1" noChangeAspect="1" noChangeArrowheads="1" noTextEdit="1"/>
          </p:cNvSpPr>
          <p:nvPr>
            <p:ph type="sldImg"/>
          </p:nvPr>
        </p:nvSpPr>
        <p:spPr>
          <a:ln/>
        </p:spPr>
      </p:sp>
      <p:sp>
        <p:nvSpPr>
          <p:cNvPr id="27651"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dirty="0" smtClean="0">
                <a:ea typeface="MS PGothic" charset="0"/>
              </a:rPr>
              <a:t>Bild Patrick </a:t>
            </a:r>
            <a:r>
              <a:rPr lang="de-DE" dirty="0" err="1" smtClean="0">
                <a:ea typeface="MS PGothic" charset="0"/>
              </a:rPr>
              <a:t>Donini</a:t>
            </a:r>
            <a:endParaRPr lang="de-DE" dirty="0" smtClean="0">
              <a:ea typeface="MS PGothic" charset="0"/>
            </a:endParaRPr>
          </a:p>
          <a:p>
            <a:pPr eaLnBrk="1" hangingPunct="1"/>
            <a:endParaRPr lang="de-DE" dirty="0" smtClean="0">
              <a:ea typeface="MS PGothic" charset="0"/>
            </a:endParaRPr>
          </a:p>
          <a:p>
            <a:pPr eaLnBrk="1" hangingPunct="1"/>
            <a:r>
              <a:rPr lang="de-DE" dirty="0" smtClean="0">
                <a:ea typeface="MS PGothic" charset="0"/>
              </a:rPr>
              <a:t>Konzeption und Gestaltung</a:t>
            </a:r>
            <a:r>
              <a:rPr lang="de-DE" baseline="0" dirty="0" smtClean="0">
                <a:ea typeface="MS PGothic" charset="0"/>
              </a:rPr>
              <a:t> des Vortrages: Christa Glauser, BirdLife Schweiz </a:t>
            </a:r>
          </a:p>
          <a:p>
            <a:pPr eaLnBrk="1" hangingPunct="1"/>
            <a:endParaRPr lang="de-DE" baseline="0" dirty="0" smtClean="0">
              <a:ea typeface="MS PGothic" charset="0"/>
            </a:endParaRPr>
          </a:p>
          <a:p>
            <a:pPr eaLnBrk="1" hangingPunct="1"/>
            <a:r>
              <a:rPr lang="de-DE" baseline="0" dirty="0" smtClean="0">
                <a:ea typeface="MS PGothic" charset="0"/>
              </a:rPr>
              <a:t>Bilder: falls nicht anders erwähnt, BirdLife Schweiz, Zürich</a:t>
            </a:r>
            <a:endParaRPr lang="de-DE" dirty="0">
              <a:ea typeface="MS PGothic"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Je artenreicher eine Wiese oder eine</a:t>
            </a:r>
            <a:r>
              <a:rPr lang="de-DE" baseline="0" dirty="0" smtClean="0"/>
              <a:t> Buntbrache ist, umso mehr Insektenarten kommen darin vor. Der Neuntöter bevorzugt dabei Wiesen die nicht allzu dicht sind und zumindest lockere Stellen aufweisen, wo er seine bevorzugte Beutetiere wie Käfer, Grillen und Heuschrecken gut erreichen kann. </a:t>
            </a:r>
            <a:endParaRPr lang="de-DE" dirty="0"/>
          </a:p>
        </p:txBody>
      </p:sp>
      <p:sp>
        <p:nvSpPr>
          <p:cNvPr id="4" name="Foliennummernplatzhalter 3"/>
          <p:cNvSpPr>
            <a:spLocks noGrp="1"/>
          </p:cNvSpPr>
          <p:nvPr>
            <p:ph type="sldNum" sz="quarter" idx="10"/>
          </p:nvPr>
        </p:nvSpPr>
        <p:spPr/>
        <p:txBody>
          <a:bodyPr/>
          <a:lstStyle/>
          <a:p>
            <a:pPr>
              <a:defRPr/>
            </a:pPr>
            <a:fld id="{65E7298C-F7DE-B04F-813C-5130DE159F24}" type="slidenum">
              <a:rPr lang="de-CH" smtClean="0"/>
              <a:pPr>
                <a:defRPr/>
              </a:pPr>
              <a:t>10</a:t>
            </a:fld>
            <a:endParaRPr lang="de-CH"/>
          </a:p>
        </p:txBody>
      </p:sp>
    </p:spTree>
    <p:extLst>
      <p:ext uri="{BB962C8B-B14F-4D97-AF65-F5344CB8AC3E}">
        <p14:creationId xmlns:p14="http://schemas.microsoft.com/office/powerpoint/2010/main" val="17191490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Der Neuntöter</a:t>
            </a:r>
            <a:r>
              <a:rPr lang="de-DE" baseline="0" dirty="0" smtClean="0"/>
              <a:t> lauert von erhöhten Sitzwarten aus auf seine Beute. Sitzwarten in Form von Büschen, Bäumen aber auch Zaunpfosten, sollten daher </a:t>
            </a:r>
            <a:r>
              <a:rPr lang="de-DE" baseline="0" dirty="0" err="1" smtClean="0"/>
              <a:t>regelmässig</a:t>
            </a:r>
            <a:r>
              <a:rPr lang="de-DE" baseline="0" dirty="0" smtClean="0"/>
              <a:t> über die Jagdgebiete verteilt sein. </a:t>
            </a:r>
            <a:endParaRPr lang="de-DE" dirty="0"/>
          </a:p>
        </p:txBody>
      </p:sp>
      <p:sp>
        <p:nvSpPr>
          <p:cNvPr id="4" name="Foliennummernplatzhalter 3"/>
          <p:cNvSpPr>
            <a:spLocks noGrp="1"/>
          </p:cNvSpPr>
          <p:nvPr>
            <p:ph type="sldNum" sz="quarter" idx="10"/>
          </p:nvPr>
        </p:nvSpPr>
        <p:spPr/>
        <p:txBody>
          <a:bodyPr/>
          <a:lstStyle/>
          <a:p>
            <a:pPr>
              <a:defRPr/>
            </a:pPr>
            <a:fld id="{65E7298C-F7DE-B04F-813C-5130DE159F24}" type="slidenum">
              <a:rPr lang="de-CH" smtClean="0"/>
              <a:pPr>
                <a:defRPr/>
              </a:pPr>
              <a:t>11</a:t>
            </a:fld>
            <a:endParaRPr lang="de-CH"/>
          </a:p>
        </p:txBody>
      </p:sp>
    </p:spTree>
    <p:extLst>
      <p:ext uri="{BB962C8B-B14F-4D97-AF65-F5344CB8AC3E}">
        <p14:creationId xmlns:p14="http://schemas.microsoft.com/office/powerpoint/2010/main" val="19472060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Der Neuntöter</a:t>
            </a:r>
            <a:r>
              <a:rPr lang="de-DE" baseline="0" dirty="0" smtClean="0"/>
              <a:t> besiedelt eine Vielzahl an Lebensräumen, sofern sie die genannten drei Lebensraumelemente aufweisen. Bekannt ist er als Indikatorart für Hecken mit Magerwiesen im Umfeld.</a:t>
            </a:r>
            <a:endParaRPr lang="de-DE" dirty="0"/>
          </a:p>
        </p:txBody>
      </p:sp>
      <p:sp>
        <p:nvSpPr>
          <p:cNvPr id="4" name="Foliennummernplatzhalter 3"/>
          <p:cNvSpPr>
            <a:spLocks noGrp="1"/>
          </p:cNvSpPr>
          <p:nvPr>
            <p:ph type="sldNum" sz="quarter" idx="10"/>
          </p:nvPr>
        </p:nvSpPr>
        <p:spPr/>
        <p:txBody>
          <a:bodyPr/>
          <a:lstStyle/>
          <a:p>
            <a:pPr>
              <a:defRPr/>
            </a:pPr>
            <a:fld id="{65E7298C-F7DE-B04F-813C-5130DE159F24}" type="slidenum">
              <a:rPr lang="de-CH" smtClean="0"/>
              <a:pPr>
                <a:defRPr/>
              </a:pPr>
              <a:t>12</a:t>
            </a:fld>
            <a:endParaRPr lang="de-CH"/>
          </a:p>
        </p:txBody>
      </p:sp>
    </p:spTree>
    <p:extLst>
      <p:ext uri="{BB962C8B-B14F-4D97-AF65-F5344CB8AC3E}">
        <p14:creationId xmlns:p14="http://schemas.microsoft.com/office/powerpoint/2010/main" val="34784208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Ebenso zuhause fühlt er</a:t>
            </a:r>
            <a:r>
              <a:rPr lang="de-DE" baseline="0" dirty="0" smtClean="0"/>
              <a:t> sich in extensiv genutzten Obstgärten mit mageren Wiesen, die zudem gestaffelt gemäht werden.</a:t>
            </a:r>
            <a:endParaRPr lang="de-DE" dirty="0"/>
          </a:p>
        </p:txBody>
      </p:sp>
      <p:sp>
        <p:nvSpPr>
          <p:cNvPr id="4" name="Foliennummernplatzhalter 3"/>
          <p:cNvSpPr>
            <a:spLocks noGrp="1"/>
          </p:cNvSpPr>
          <p:nvPr>
            <p:ph type="sldNum" sz="quarter" idx="10"/>
          </p:nvPr>
        </p:nvSpPr>
        <p:spPr/>
        <p:txBody>
          <a:bodyPr/>
          <a:lstStyle/>
          <a:p>
            <a:pPr>
              <a:defRPr/>
            </a:pPr>
            <a:fld id="{65E7298C-F7DE-B04F-813C-5130DE159F24}" type="slidenum">
              <a:rPr lang="de-CH" smtClean="0"/>
              <a:pPr>
                <a:defRPr/>
              </a:pPr>
              <a:t>13</a:t>
            </a:fld>
            <a:endParaRPr lang="de-CH"/>
          </a:p>
        </p:txBody>
      </p:sp>
    </p:spTree>
    <p:extLst>
      <p:ext uri="{BB962C8B-B14F-4D97-AF65-F5344CB8AC3E}">
        <p14:creationId xmlns:p14="http://schemas.microsoft.com/office/powerpoint/2010/main" val="36335764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Als Nistplatz nutzt er auch gerne buchtig geschwungene, buschige Waldränder, sofern</a:t>
            </a:r>
            <a:r>
              <a:rPr lang="de-DE" baseline="0" dirty="0" smtClean="0"/>
              <a:t> diese angrenzend von mageren Wiesen gesäumt sind. </a:t>
            </a:r>
            <a:endParaRPr lang="de-DE" dirty="0"/>
          </a:p>
        </p:txBody>
      </p:sp>
      <p:sp>
        <p:nvSpPr>
          <p:cNvPr id="4" name="Foliennummernplatzhalter 3"/>
          <p:cNvSpPr>
            <a:spLocks noGrp="1"/>
          </p:cNvSpPr>
          <p:nvPr>
            <p:ph type="sldNum" sz="quarter" idx="10"/>
          </p:nvPr>
        </p:nvSpPr>
        <p:spPr/>
        <p:txBody>
          <a:bodyPr/>
          <a:lstStyle/>
          <a:p>
            <a:pPr>
              <a:defRPr/>
            </a:pPr>
            <a:fld id="{65E7298C-F7DE-B04F-813C-5130DE159F24}" type="slidenum">
              <a:rPr lang="de-CH" smtClean="0"/>
              <a:pPr>
                <a:defRPr/>
              </a:pPr>
              <a:t>14</a:t>
            </a:fld>
            <a:endParaRPr lang="de-CH"/>
          </a:p>
        </p:txBody>
      </p:sp>
    </p:spTree>
    <p:extLst>
      <p:ext uri="{BB962C8B-B14F-4D97-AF65-F5344CB8AC3E}">
        <p14:creationId xmlns:p14="http://schemas.microsoft.com/office/powerpoint/2010/main" val="22188986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smtClean="0"/>
              <a:t>Grosse</a:t>
            </a:r>
            <a:r>
              <a:rPr lang="de-DE" dirty="0" smtClean="0"/>
              <a:t> Windwurfflächen </a:t>
            </a:r>
            <a:r>
              <a:rPr lang="de-DE" baseline="0" dirty="0" smtClean="0"/>
              <a:t>oder Übergangsbereiche Wald- Kulturland werden ebenfalls vom Neuntöter besiedelt. </a:t>
            </a:r>
            <a:endParaRPr lang="de-DE" dirty="0"/>
          </a:p>
        </p:txBody>
      </p:sp>
      <p:sp>
        <p:nvSpPr>
          <p:cNvPr id="4" name="Foliennummernplatzhalter 3"/>
          <p:cNvSpPr>
            <a:spLocks noGrp="1"/>
          </p:cNvSpPr>
          <p:nvPr>
            <p:ph type="sldNum" sz="quarter" idx="10"/>
          </p:nvPr>
        </p:nvSpPr>
        <p:spPr/>
        <p:txBody>
          <a:bodyPr/>
          <a:lstStyle/>
          <a:p>
            <a:pPr>
              <a:defRPr/>
            </a:pPr>
            <a:fld id="{65E7298C-F7DE-B04F-813C-5130DE159F24}" type="slidenum">
              <a:rPr lang="de-CH" smtClean="0"/>
              <a:pPr>
                <a:defRPr/>
              </a:pPr>
              <a:t>15</a:t>
            </a:fld>
            <a:endParaRPr lang="de-CH"/>
          </a:p>
        </p:txBody>
      </p:sp>
    </p:spTree>
    <p:extLst>
      <p:ext uri="{BB962C8B-B14F-4D97-AF65-F5344CB8AC3E}">
        <p14:creationId xmlns:p14="http://schemas.microsoft.com/office/powerpoint/2010/main" val="30295716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Extensiv</a:t>
            </a:r>
            <a:r>
              <a:rPr lang="de-DE" baseline="0" dirty="0" smtClean="0"/>
              <a:t> genutzte Weiden mit Büschen oder Hochstammobstbäumen bestanden bieten ebenfalls das halboffene Lebensraummosaik, das der Neuntöter liebt. Durch die Beweidung entstehen auch immer wieder offene Flächen, bzw. eine kurze Vegetation, in welcher die Beute leicht gefangen werden kann. Bei zu starker Beweidung fällt die Lebensraumqualität jedoch rasch zusammen, da die Pflanzenvielfalt verschwindet und der Zyklus vieler Insekten nicht mehr stattfindet. </a:t>
            </a:r>
            <a:endParaRPr lang="de-DE" dirty="0"/>
          </a:p>
        </p:txBody>
      </p:sp>
      <p:sp>
        <p:nvSpPr>
          <p:cNvPr id="4" name="Foliennummernplatzhalter 3"/>
          <p:cNvSpPr>
            <a:spLocks noGrp="1"/>
          </p:cNvSpPr>
          <p:nvPr>
            <p:ph type="sldNum" sz="quarter" idx="10"/>
          </p:nvPr>
        </p:nvSpPr>
        <p:spPr/>
        <p:txBody>
          <a:bodyPr/>
          <a:lstStyle/>
          <a:p>
            <a:pPr>
              <a:defRPr/>
            </a:pPr>
            <a:fld id="{65E7298C-F7DE-B04F-813C-5130DE159F24}" type="slidenum">
              <a:rPr lang="de-CH" smtClean="0"/>
              <a:pPr>
                <a:defRPr/>
              </a:pPr>
              <a:t>16</a:t>
            </a:fld>
            <a:endParaRPr lang="de-CH"/>
          </a:p>
        </p:txBody>
      </p:sp>
    </p:spTree>
    <p:extLst>
      <p:ext uri="{BB962C8B-B14F-4D97-AF65-F5344CB8AC3E}">
        <p14:creationId xmlns:p14="http://schemas.microsoft.com/office/powerpoint/2010/main" val="41793993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Der Neuntöter</a:t>
            </a:r>
            <a:r>
              <a:rPr lang="de-DE" baseline="0" dirty="0" smtClean="0"/>
              <a:t> hat eine </a:t>
            </a:r>
            <a:r>
              <a:rPr lang="de-DE" baseline="0" dirty="0" err="1" smtClean="0"/>
              <a:t>grosse</a:t>
            </a:r>
            <a:r>
              <a:rPr lang="de-DE" baseline="0" dirty="0" smtClean="0"/>
              <a:t> Palette an Nahrungstieren. Am häufigsten sind jedoch Grillen, Heuschrecken und Hautflügler wie Bienen- und Wespenarten vertreten. Fast alle Insektenarten kommen jedoch vor. Hat er die Möglichkeit, erbeutet er auch kleine Mäuse, Jungvögel und Frösche und Reptilien. </a:t>
            </a:r>
            <a:endParaRPr lang="de-DE" dirty="0" smtClean="0"/>
          </a:p>
          <a:p>
            <a:r>
              <a:rPr lang="de-DE" dirty="0" smtClean="0"/>
              <a:t>Erbeuten der Insekten im Flug,</a:t>
            </a:r>
            <a:r>
              <a:rPr lang="de-DE" baseline="0" dirty="0" smtClean="0"/>
              <a:t> analog Schnäppern, oder am Boden. </a:t>
            </a:r>
          </a:p>
          <a:p>
            <a:r>
              <a:rPr lang="de-DE" baseline="0" dirty="0" smtClean="0"/>
              <a:t>An Kleintiere oder Jungvögel „schleicht“ sich der Neuntöter regelrecht an, indem er immer näher kommt, sich unbeteiligt gibt und dann blitzschnell zupackt. </a:t>
            </a:r>
          </a:p>
          <a:p>
            <a:endParaRPr lang="de-DE" baseline="0" dirty="0" smtClean="0"/>
          </a:p>
          <a:p>
            <a:r>
              <a:rPr lang="de-DE" baseline="0" dirty="0" smtClean="0"/>
              <a:t>Alle Bilder: Mathias </a:t>
            </a:r>
            <a:r>
              <a:rPr lang="de-DE" baseline="0" dirty="0" err="1" smtClean="0"/>
              <a:t>Schäf</a:t>
            </a:r>
            <a:endParaRPr lang="de-DE" baseline="0" dirty="0" smtClean="0"/>
          </a:p>
          <a:p>
            <a:endParaRPr lang="de-DE" baseline="0" dirty="0" smtClean="0"/>
          </a:p>
          <a:p>
            <a:endParaRPr lang="de-DE" dirty="0"/>
          </a:p>
        </p:txBody>
      </p:sp>
      <p:sp>
        <p:nvSpPr>
          <p:cNvPr id="4" name="Foliennummernplatzhalter 3"/>
          <p:cNvSpPr>
            <a:spLocks noGrp="1"/>
          </p:cNvSpPr>
          <p:nvPr>
            <p:ph type="sldNum" sz="quarter" idx="10"/>
          </p:nvPr>
        </p:nvSpPr>
        <p:spPr/>
        <p:txBody>
          <a:bodyPr/>
          <a:lstStyle/>
          <a:p>
            <a:pPr>
              <a:defRPr/>
            </a:pPr>
            <a:fld id="{65E7298C-F7DE-B04F-813C-5130DE159F24}" type="slidenum">
              <a:rPr lang="de-CH" smtClean="0"/>
              <a:pPr>
                <a:defRPr/>
              </a:pPr>
              <a:t>17</a:t>
            </a:fld>
            <a:endParaRPr lang="de-CH"/>
          </a:p>
        </p:txBody>
      </p:sp>
    </p:spTree>
    <p:extLst>
      <p:ext uri="{BB962C8B-B14F-4D97-AF65-F5344CB8AC3E}">
        <p14:creationId xmlns:p14="http://schemas.microsoft.com/office/powerpoint/2010/main" val="30797836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Das </a:t>
            </a:r>
            <a:r>
              <a:rPr lang="de-DE" dirty="0" err="1" smtClean="0"/>
              <a:t>Aufspiessen</a:t>
            </a:r>
            <a:r>
              <a:rPr lang="de-DE" dirty="0" smtClean="0"/>
              <a:t> der Beute gab</a:t>
            </a:r>
            <a:r>
              <a:rPr lang="de-DE" baseline="0" dirty="0" smtClean="0"/>
              <a:t> dem Neuntöter den Namen. Einerseits wird die Beute als Vorrat gelagert, da gerade Insekten bei schlechtem Wetter nicht sehr aktiv sind, andererseits kann die Beute so auch besser zerteilt werden. Bei Hummeln, Wespen und Bienen wird der Giftstachel oftmals vor dem Fressen entfernt.</a:t>
            </a:r>
          </a:p>
          <a:p>
            <a:endParaRPr lang="de-DE" baseline="0" dirty="0" smtClean="0"/>
          </a:p>
          <a:p>
            <a:r>
              <a:rPr lang="de-DE" baseline="0" dirty="0" smtClean="0"/>
              <a:t>Bild Mathias </a:t>
            </a:r>
            <a:r>
              <a:rPr lang="de-DE" baseline="0" dirty="0" err="1" smtClean="0"/>
              <a:t>Schäf</a:t>
            </a:r>
            <a:endParaRPr lang="de-DE" dirty="0"/>
          </a:p>
        </p:txBody>
      </p:sp>
      <p:sp>
        <p:nvSpPr>
          <p:cNvPr id="4" name="Foliennummernplatzhalter 3"/>
          <p:cNvSpPr>
            <a:spLocks noGrp="1"/>
          </p:cNvSpPr>
          <p:nvPr>
            <p:ph type="sldNum" sz="quarter" idx="10"/>
          </p:nvPr>
        </p:nvSpPr>
        <p:spPr/>
        <p:txBody>
          <a:bodyPr/>
          <a:lstStyle/>
          <a:p>
            <a:pPr>
              <a:defRPr/>
            </a:pPr>
            <a:fld id="{65E7298C-F7DE-B04F-813C-5130DE159F24}" type="slidenum">
              <a:rPr lang="de-CH" smtClean="0"/>
              <a:pPr>
                <a:defRPr/>
              </a:pPr>
              <a:t>18</a:t>
            </a:fld>
            <a:endParaRPr lang="de-CH"/>
          </a:p>
        </p:txBody>
      </p:sp>
    </p:spTree>
    <p:extLst>
      <p:ext uri="{BB962C8B-B14F-4D97-AF65-F5344CB8AC3E}">
        <p14:creationId xmlns:p14="http://schemas.microsoft.com/office/powerpoint/2010/main" val="21931431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Die Resultate der Bachelor</a:t>
            </a:r>
            <a:r>
              <a:rPr lang="de-DE" baseline="0" dirty="0" smtClean="0"/>
              <a:t>-Arbeit von Tom Bischof (2010) am </a:t>
            </a:r>
            <a:r>
              <a:rPr lang="de-DE" baseline="0" dirty="0" err="1" smtClean="0"/>
              <a:t>Farnsberg</a:t>
            </a:r>
            <a:r>
              <a:rPr lang="de-DE" baseline="0" dirty="0" smtClean="0"/>
              <a:t> zeigen deutlich, dass Neuntöter zur Nahrungssuche, falls vorhanden, offene Bodenstellen bevorzugen, oder sonst zumindest niedrige Vegetation in extensiv genutzten Weiden. Die Nahrungssuche in der Hecke selber und die </a:t>
            </a:r>
            <a:r>
              <a:rPr lang="de-DE" baseline="0" dirty="0" err="1" smtClean="0"/>
              <a:t>Luftjagd</a:t>
            </a:r>
            <a:r>
              <a:rPr lang="de-DE" baseline="0" dirty="0" smtClean="0"/>
              <a:t> ergänzen die Jagd am Boden. Höhere und dichtere Vegetation wie Krautsäume, Mähwiesen werden bei der Bodenjagd eher gemieden. </a:t>
            </a:r>
            <a:endParaRPr lang="de-DE" dirty="0"/>
          </a:p>
        </p:txBody>
      </p:sp>
      <p:sp>
        <p:nvSpPr>
          <p:cNvPr id="4" name="Foliennummernplatzhalter 3"/>
          <p:cNvSpPr>
            <a:spLocks noGrp="1"/>
          </p:cNvSpPr>
          <p:nvPr>
            <p:ph type="sldNum" sz="quarter" idx="10"/>
          </p:nvPr>
        </p:nvSpPr>
        <p:spPr/>
        <p:txBody>
          <a:bodyPr/>
          <a:lstStyle/>
          <a:p>
            <a:pPr>
              <a:defRPr/>
            </a:pPr>
            <a:fld id="{65E7298C-F7DE-B04F-813C-5130DE159F24}" type="slidenum">
              <a:rPr lang="de-CH" smtClean="0"/>
              <a:pPr>
                <a:defRPr/>
              </a:pPr>
              <a:t>19</a:t>
            </a:fld>
            <a:endParaRPr lang="de-CH"/>
          </a:p>
        </p:txBody>
      </p:sp>
    </p:spTree>
    <p:extLst>
      <p:ext uri="{BB962C8B-B14F-4D97-AF65-F5344CB8AC3E}">
        <p14:creationId xmlns:p14="http://schemas.microsoft.com/office/powerpoint/2010/main" val="34114416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65E7298C-F7DE-B04F-813C-5130DE159F24}" type="slidenum">
              <a:rPr lang="de-CH" smtClean="0"/>
              <a:pPr>
                <a:defRPr/>
              </a:pPr>
              <a:t>2</a:t>
            </a:fld>
            <a:endParaRPr lang="de-CH"/>
          </a:p>
        </p:txBody>
      </p:sp>
    </p:spTree>
    <p:extLst>
      <p:ext uri="{BB962C8B-B14F-4D97-AF65-F5344CB8AC3E}">
        <p14:creationId xmlns:p14="http://schemas.microsoft.com/office/powerpoint/2010/main" val="16468791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Nicht verwertbare Teile der Beute</a:t>
            </a:r>
            <a:r>
              <a:rPr lang="de-DE" baseline="0" dirty="0" smtClean="0"/>
              <a:t> werden </a:t>
            </a:r>
            <a:r>
              <a:rPr lang="de-DE" baseline="0" dirty="0" err="1" smtClean="0"/>
              <a:t>regelmässig</a:t>
            </a:r>
            <a:r>
              <a:rPr lang="de-DE" baseline="0" dirty="0" smtClean="0"/>
              <a:t> in kleinen Speiballen wieder ausgewürgt. </a:t>
            </a:r>
          </a:p>
          <a:p>
            <a:endParaRPr lang="de-DE" baseline="0" dirty="0" smtClean="0"/>
          </a:p>
          <a:p>
            <a:r>
              <a:rPr lang="de-DE" baseline="0" dirty="0" smtClean="0"/>
              <a:t>Bild Michael Gerber </a:t>
            </a:r>
            <a:endParaRPr lang="de-DE" dirty="0"/>
          </a:p>
        </p:txBody>
      </p:sp>
      <p:sp>
        <p:nvSpPr>
          <p:cNvPr id="4" name="Foliennummernplatzhalter 3"/>
          <p:cNvSpPr>
            <a:spLocks noGrp="1"/>
          </p:cNvSpPr>
          <p:nvPr>
            <p:ph type="sldNum" sz="quarter" idx="10"/>
          </p:nvPr>
        </p:nvSpPr>
        <p:spPr/>
        <p:txBody>
          <a:bodyPr/>
          <a:lstStyle/>
          <a:p>
            <a:pPr>
              <a:defRPr/>
            </a:pPr>
            <a:fld id="{65E7298C-F7DE-B04F-813C-5130DE159F24}" type="slidenum">
              <a:rPr lang="de-CH" smtClean="0"/>
              <a:pPr>
                <a:defRPr/>
              </a:pPr>
              <a:t>20</a:t>
            </a:fld>
            <a:endParaRPr lang="de-CH"/>
          </a:p>
        </p:txBody>
      </p:sp>
    </p:spTree>
    <p:extLst>
      <p:ext uri="{BB962C8B-B14F-4D97-AF65-F5344CB8AC3E}">
        <p14:creationId xmlns:p14="http://schemas.microsoft.com/office/powerpoint/2010/main" val="21237585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Ab Anfang Mai sind die ersten Neuntöter</a:t>
            </a:r>
            <a:r>
              <a:rPr lang="de-DE" baseline="0" dirty="0" smtClean="0"/>
              <a:t> zu beobachten. Ein </a:t>
            </a:r>
            <a:r>
              <a:rPr lang="de-DE" baseline="0" dirty="0" err="1" smtClean="0"/>
              <a:t>Grossteil</a:t>
            </a:r>
            <a:r>
              <a:rPr lang="de-DE" baseline="0" dirty="0" smtClean="0"/>
              <a:t> der Population kehrt </a:t>
            </a:r>
            <a:r>
              <a:rPr lang="de-DE" dirty="0" smtClean="0"/>
              <a:t>Mitte Mai zurück. Zuerst kommen </a:t>
            </a:r>
            <a:r>
              <a:rPr lang="de-DE" baseline="0" dirty="0" smtClean="0"/>
              <a:t>die Männchen, circa 5 Tage später die Weibchen aus Afrika zurück. Das Männchen besetzt sofort ein Revier und beginnt zu singen. Der Gesang ist melodiös und enthält auch Imitationen von Gesängen anderer Arten. </a:t>
            </a:r>
          </a:p>
          <a:p>
            <a:endParaRPr lang="de-DE" baseline="0" dirty="0" smtClean="0"/>
          </a:p>
          <a:p>
            <a:r>
              <a:rPr lang="de-DE" baseline="0" dirty="0" smtClean="0"/>
              <a:t>Rund die Hälfte aller Männchen besetzt alte Reviere wieder, bei den Weibchen kommen nur ein Viertel wieder ins alte Revier zurück.</a:t>
            </a:r>
          </a:p>
          <a:p>
            <a:r>
              <a:rPr lang="de-DE" baseline="0" dirty="0" smtClean="0"/>
              <a:t>Weibchen halten sich nur wenige Stunden in einem Revier auf, wenn sie kein Männchen antreffen und suchen rasch neue mögliche Reviere auf. </a:t>
            </a:r>
          </a:p>
          <a:p>
            <a:r>
              <a:rPr lang="de-DE" baseline="0" dirty="0" smtClean="0"/>
              <a:t>Während der Brutzeit verteidigen Neuntöter ihr Revier auch gegen andere Vogelarten wie Goldammern oder Rabenkrähen. </a:t>
            </a:r>
          </a:p>
          <a:p>
            <a:endParaRPr lang="de-DE" baseline="0" dirty="0" smtClean="0"/>
          </a:p>
        </p:txBody>
      </p:sp>
      <p:sp>
        <p:nvSpPr>
          <p:cNvPr id="4" name="Foliennummernplatzhalter 3"/>
          <p:cNvSpPr>
            <a:spLocks noGrp="1"/>
          </p:cNvSpPr>
          <p:nvPr>
            <p:ph type="sldNum" sz="quarter" idx="10"/>
          </p:nvPr>
        </p:nvSpPr>
        <p:spPr/>
        <p:txBody>
          <a:bodyPr/>
          <a:lstStyle/>
          <a:p>
            <a:pPr>
              <a:defRPr/>
            </a:pPr>
            <a:fld id="{65E7298C-F7DE-B04F-813C-5130DE159F24}" type="slidenum">
              <a:rPr lang="de-CH" smtClean="0"/>
              <a:pPr>
                <a:defRPr/>
              </a:pPr>
              <a:t>21</a:t>
            </a:fld>
            <a:endParaRPr lang="de-CH"/>
          </a:p>
        </p:txBody>
      </p:sp>
    </p:spTree>
    <p:extLst>
      <p:ext uri="{BB962C8B-B14F-4D97-AF65-F5344CB8AC3E}">
        <p14:creationId xmlns:p14="http://schemas.microsoft.com/office/powerpoint/2010/main" val="33434574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Zuerst versucht ein Männchen ein</a:t>
            </a:r>
            <a:r>
              <a:rPr lang="de-DE" baseline="0" dirty="0" smtClean="0"/>
              <a:t> Weibchen durch Gesang anzulocken. Bei Interesse des Weibchens folgen gemeinsame Flüge und die Übergabe von Beutetieren. </a:t>
            </a:r>
            <a:r>
              <a:rPr lang="de-DE" dirty="0" smtClean="0"/>
              <a:t>Bei der Balz verneigt sich das Männchen vor dem Weibchen und streckt Hals</a:t>
            </a:r>
            <a:r>
              <a:rPr lang="de-DE" baseline="0" dirty="0" smtClean="0"/>
              <a:t> und Kopf senkrecht in die Höhe, es kann den Kopf auch seitlich von ihr weg bzw. ihr zuwenden. Das ganze wird mit Gesang untermahlt. </a:t>
            </a:r>
          </a:p>
          <a:p>
            <a:endParaRPr lang="de-DE" baseline="0" dirty="0" smtClean="0"/>
          </a:p>
          <a:p>
            <a:r>
              <a:rPr lang="de-DE" baseline="0" dirty="0" smtClean="0"/>
              <a:t>Bild: Lanius_collurio_</a:t>
            </a:r>
            <a:r>
              <a:rPr lang="de-DE" baseline="0" dirty="0" err="1" smtClean="0"/>
              <a:t>courtship</a:t>
            </a:r>
            <a:r>
              <a:rPr lang="de-DE" baseline="0" dirty="0" smtClean="0"/>
              <a:t>,.jpg, CC BY 3.0 Wikipedia </a:t>
            </a:r>
            <a:r>
              <a:rPr lang="de-DE" baseline="0" dirty="0" err="1" smtClean="0"/>
              <a:t>commons</a:t>
            </a:r>
            <a:endParaRPr lang="de-DE" baseline="0" dirty="0" smtClean="0"/>
          </a:p>
        </p:txBody>
      </p:sp>
      <p:sp>
        <p:nvSpPr>
          <p:cNvPr id="4" name="Foliennummernplatzhalter 3"/>
          <p:cNvSpPr>
            <a:spLocks noGrp="1"/>
          </p:cNvSpPr>
          <p:nvPr>
            <p:ph type="sldNum" sz="quarter" idx="10"/>
          </p:nvPr>
        </p:nvSpPr>
        <p:spPr/>
        <p:txBody>
          <a:bodyPr/>
          <a:lstStyle/>
          <a:p>
            <a:pPr>
              <a:defRPr/>
            </a:pPr>
            <a:fld id="{65E7298C-F7DE-B04F-813C-5130DE159F24}" type="slidenum">
              <a:rPr lang="de-CH" smtClean="0"/>
              <a:pPr>
                <a:defRPr/>
              </a:pPr>
              <a:t>22</a:t>
            </a:fld>
            <a:endParaRPr lang="de-CH"/>
          </a:p>
        </p:txBody>
      </p:sp>
    </p:spTree>
    <p:extLst>
      <p:ext uri="{BB962C8B-B14F-4D97-AF65-F5344CB8AC3E}">
        <p14:creationId xmlns:p14="http://schemas.microsoft.com/office/powerpoint/2010/main" val="21890167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Beide</a:t>
            </a:r>
            <a:r>
              <a:rPr lang="de-DE" baseline="0" dirty="0" smtClean="0"/>
              <a:t> Partner zusammen besichtigen mögliche Neststandorte. Die Wahl des definitiven Standortes liegt beim Weibchen. Der Niststandort liegt in zwei Drittel aller Fälle in einem Dornstrauch, aber auch Obstbäume, andere Buscharten und Fichten werden genutzt. Das Nest liegt in der Regel 50 cm bis 1,5 Meter über dem Boden. Nach dem Nestbau legt das Weibchen meist Ende Mai Anfang Juni 4-7 Eier, welche </a:t>
            </a:r>
            <a:r>
              <a:rPr lang="de-DE" baseline="0" dirty="0" err="1" smtClean="0"/>
              <a:t>weiss</a:t>
            </a:r>
            <a:r>
              <a:rPr lang="de-DE" baseline="0" dirty="0" smtClean="0"/>
              <a:t> oder gelblich sind mit einem bräunlichen gewölktem Teil am stumpfen Ende des Eis. Das Weibchen bebrütet die Eier 13-16 Tage und wird vom Männchen gefüttert. In dieser Zeit sind die Neuntöter sehr heimlich. </a:t>
            </a:r>
          </a:p>
          <a:p>
            <a:endParaRPr lang="de-DE" baseline="0" dirty="0" smtClean="0"/>
          </a:p>
          <a:p>
            <a:r>
              <a:rPr lang="de-DE" baseline="0" dirty="0" smtClean="0"/>
              <a:t>Bild links:  Martin Gerber </a:t>
            </a:r>
          </a:p>
          <a:p>
            <a:r>
              <a:rPr lang="de-DE" baseline="0" dirty="0" smtClean="0"/>
              <a:t>Bild rechts: Lanius_collurio_MHNT.ZOO.2010.11.214.Le_Monêtier-les-Bains.jpg, Wikipedia </a:t>
            </a:r>
            <a:r>
              <a:rPr lang="de-DE" baseline="0" dirty="0" err="1" smtClean="0"/>
              <a:t>commons</a:t>
            </a:r>
            <a:endParaRPr lang="de-DE" dirty="0"/>
          </a:p>
        </p:txBody>
      </p:sp>
      <p:sp>
        <p:nvSpPr>
          <p:cNvPr id="4" name="Foliennummernplatzhalter 3"/>
          <p:cNvSpPr>
            <a:spLocks noGrp="1"/>
          </p:cNvSpPr>
          <p:nvPr>
            <p:ph type="sldNum" sz="quarter" idx="10"/>
          </p:nvPr>
        </p:nvSpPr>
        <p:spPr/>
        <p:txBody>
          <a:bodyPr/>
          <a:lstStyle/>
          <a:p>
            <a:pPr>
              <a:defRPr/>
            </a:pPr>
            <a:fld id="{65E7298C-F7DE-B04F-813C-5130DE159F24}" type="slidenum">
              <a:rPr lang="de-CH" smtClean="0"/>
              <a:pPr>
                <a:defRPr/>
              </a:pPr>
              <a:t>23</a:t>
            </a:fld>
            <a:endParaRPr lang="de-CH"/>
          </a:p>
        </p:txBody>
      </p:sp>
    </p:spTree>
    <p:extLst>
      <p:ext uri="{BB962C8B-B14F-4D97-AF65-F5344CB8AC3E}">
        <p14:creationId xmlns:p14="http://schemas.microsoft.com/office/powerpoint/2010/main" val="13938349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Die Jungen werden</a:t>
            </a:r>
            <a:r>
              <a:rPr lang="de-DE" baseline="0" dirty="0" smtClean="0"/>
              <a:t> in den ersten Tagen vom Weibchen gehudert, danach füttern beide Elternteile. Nach 13-16 Tagen verlassen die Jungvögel das Nest und werden noch rund 3-4 Wochen von den Eltern gefüttert und geführt. Für einen nachhaltigen Bruterfolg müssen rund 2.7 Junge flügge werden. Nach dem Verlassen des Reviers machen die Jungen oftmals einen </a:t>
            </a:r>
            <a:r>
              <a:rPr lang="de-DE" baseline="0" dirty="0" err="1" smtClean="0"/>
              <a:t>ungerichteten</a:t>
            </a:r>
            <a:r>
              <a:rPr lang="de-DE" baseline="0" dirty="0" smtClean="0"/>
              <a:t> Zwischenzug, bevor es nach Afrika geht. </a:t>
            </a:r>
          </a:p>
          <a:p>
            <a:endParaRPr lang="de-DE" baseline="0" dirty="0" smtClean="0"/>
          </a:p>
          <a:p>
            <a:r>
              <a:rPr lang="de-DE" baseline="0" dirty="0" smtClean="0"/>
              <a:t>Bild Links: Marcel Ruppen, Zürich </a:t>
            </a:r>
            <a:endParaRPr lang="de-DE" dirty="0"/>
          </a:p>
        </p:txBody>
      </p:sp>
      <p:sp>
        <p:nvSpPr>
          <p:cNvPr id="4" name="Foliennummernplatzhalter 3"/>
          <p:cNvSpPr>
            <a:spLocks noGrp="1"/>
          </p:cNvSpPr>
          <p:nvPr>
            <p:ph type="sldNum" sz="quarter" idx="10"/>
          </p:nvPr>
        </p:nvSpPr>
        <p:spPr/>
        <p:txBody>
          <a:bodyPr/>
          <a:lstStyle/>
          <a:p>
            <a:pPr>
              <a:defRPr/>
            </a:pPr>
            <a:fld id="{65E7298C-F7DE-B04F-813C-5130DE159F24}" type="slidenum">
              <a:rPr lang="de-CH" smtClean="0"/>
              <a:pPr>
                <a:defRPr/>
              </a:pPr>
              <a:t>24</a:t>
            </a:fld>
            <a:endParaRPr lang="de-CH"/>
          </a:p>
        </p:txBody>
      </p:sp>
    </p:spTree>
    <p:extLst>
      <p:ext uri="{BB962C8B-B14F-4D97-AF65-F5344CB8AC3E}">
        <p14:creationId xmlns:p14="http://schemas.microsoft.com/office/powerpoint/2010/main" val="31202287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Ab</a:t>
            </a:r>
            <a:r>
              <a:rPr lang="de-DE" baseline="0" dirty="0" smtClean="0"/>
              <a:t> Mitte Juli, vor allem aber im August und Anfang September nehmen die Neuntöter die Rückreise nach Afrika unter die Flügel. Erstaunlicherweise fliegen die Westeuropäischen Populationen noch heute auf der (wohl ursprünglichen ) </a:t>
            </a:r>
            <a:r>
              <a:rPr lang="de-DE" baseline="0" dirty="0" err="1" smtClean="0"/>
              <a:t>Zugroute</a:t>
            </a:r>
            <a:r>
              <a:rPr lang="de-DE" baseline="0" dirty="0" smtClean="0"/>
              <a:t> über das östliche Mittelmeer nach Ostafrika und Südafrika. Der Rückflug findet noch weiter östlich statt, sodass Neuntöter einen typischen Schleifenzug machen. Unterwegs lauern diverse Gefahren wie z.B. die Vogeljagd ums Mittelmeer mit Netzen und Leimruten, wie auch bei frühzeitiger Rückkehr oder auf dem </a:t>
            </a:r>
            <a:r>
              <a:rPr lang="de-DE" baseline="0" dirty="0" err="1" smtClean="0"/>
              <a:t>Zugweg</a:t>
            </a:r>
            <a:r>
              <a:rPr lang="de-DE" baseline="0" dirty="0" smtClean="0"/>
              <a:t> ein später Schneefall. </a:t>
            </a:r>
          </a:p>
          <a:p>
            <a:endParaRPr lang="de-DE" baseline="0" dirty="0" smtClean="0"/>
          </a:p>
          <a:p>
            <a:r>
              <a:rPr lang="de-DE" baseline="0" dirty="0" smtClean="0"/>
              <a:t>Bild unten rechts: 160721-nabu-neuntoeter-basem-rabia.</a:t>
            </a:r>
            <a:endParaRPr lang="de-DE" dirty="0"/>
          </a:p>
        </p:txBody>
      </p:sp>
      <p:sp>
        <p:nvSpPr>
          <p:cNvPr id="4" name="Foliennummernplatzhalter 3"/>
          <p:cNvSpPr>
            <a:spLocks noGrp="1"/>
          </p:cNvSpPr>
          <p:nvPr>
            <p:ph type="sldNum" sz="quarter" idx="10"/>
          </p:nvPr>
        </p:nvSpPr>
        <p:spPr/>
        <p:txBody>
          <a:bodyPr/>
          <a:lstStyle/>
          <a:p>
            <a:pPr>
              <a:defRPr/>
            </a:pPr>
            <a:fld id="{65E7298C-F7DE-B04F-813C-5130DE159F24}" type="slidenum">
              <a:rPr lang="de-CH" smtClean="0"/>
              <a:pPr>
                <a:defRPr/>
              </a:pPr>
              <a:t>25</a:t>
            </a:fld>
            <a:endParaRPr lang="de-CH"/>
          </a:p>
        </p:txBody>
      </p:sp>
    </p:spTree>
    <p:extLst>
      <p:ext uri="{BB962C8B-B14F-4D97-AF65-F5344CB8AC3E}">
        <p14:creationId xmlns:p14="http://schemas.microsoft.com/office/powerpoint/2010/main" val="6662159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Typische</a:t>
            </a:r>
            <a:r>
              <a:rPr lang="de-DE" baseline="0" dirty="0" smtClean="0"/>
              <a:t> Überwinterungsgebiete sind die Trockensavannen, welche analoge Strukturen wie das Brutgebiet aufweisen. </a:t>
            </a:r>
            <a:r>
              <a:rPr lang="de-DE" baseline="0" dirty="0" err="1" smtClean="0"/>
              <a:t>Gemäss</a:t>
            </a:r>
            <a:r>
              <a:rPr lang="de-DE" baseline="0" dirty="0" smtClean="0"/>
              <a:t> Studien von Bruno </a:t>
            </a:r>
            <a:r>
              <a:rPr lang="de-DE" baseline="0" dirty="0" err="1" smtClean="0"/>
              <a:t>Bruderer</a:t>
            </a:r>
            <a:r>
              <a:rPr lang="de-DE" baseline="0" dirty="0" smtClean="0"/>
              <a:t> teilen die Neuntöter diesen Lebensraum mit rund einem Dutzend anderer Würger, was nur dank einer feinen Verteilung der ökologischen Nischen funktioniert. Im Wintergebiet begnügen sich die Neuntöter mit einer morgendlichen Jagd von circa 2 Stunden und sitzen dann in der </a:t>
            </a:r>
            <a:r>
              <a:rPr lang="de-DE" baseline="0" dirty="0" err="1" smtClean="0"/>
              <a:t>heissen</a:t>
            </a:r>
            <a:r>
              <a:rPr lang="de-DE" baseline="0" dirty="0" smtClean="0"/>
              <a:t> Tageszeit in einem kühleren Busch, am Abend </a:t>
            </a:r>
            <a:r>
              <a:rPr lang="de-DE" baseline="0" dirty="0" err="1" smtClean="0"/>
              <a:t>schliesst</a:t>
            </a:r>
            <a:r>
              <a:rPr lang="de-DE" baseline="0" dirty="0" smtClean="0"/>
              <a:t> nochmals eine kurze Jagdzeit an. </a:t>
            </a:r>
          </a:p>
          <a:p>
            <a:endParaRPr lang="de-DE" baseline="0" dirty="0" smtClean="0"/>
          </a:p>
          <a:p>
            <a:r>
              <a:rPr lang="de-DE" baseline="0" dirty="0" smtClean="0"/>
              <a:t>Bild Links: Ausschnitt aus Ornis, Bild rechts Wikipedia </a:t>
            </a:r>
            <a:r>
              <a:rPr lang="de-DE" baseline="0" dirty="0" err="1" smtClean="0"/>
              <a:t>commons</a:t>
            </a:r>
            <a:endParaRPr lang="de-DE" dirty="0"/>
          </a:p>
        </p:txBody>
      </p:sp>
      <p:sp>
        <p:nvSpPr>
          <p:cNvPr id="4" name="Foliennummernplatzhalter 3"/>
          <p:cNvSpPr>
            <a:spLocks noGrp="1"/>
          </p:cNvSpPr>
          <p:nvPr>
            <p:ph type="sldNum" sz="quarter" idx="10"/>
          </p:nvPr>
        </p:nvSpPr>
        <p:spPr/>
        <p:txBody>
          <a:bodyPr/>
          <a:lstStyle/>
          <a:p>
            <a:pPr>
              <a:defRPr/>
            </a:pPr>
            <a:fld id="{65E7298C-F7DE-B04F-813C-5130DE159F24}" type="slidenum">
              <a:rPr lang="de-CH" smtClean="0"/>
              <a:pPr>
                <a:defRPr/>
              </a:pPr>
              <a:t>26</a:t>
            </a:fld>
            <a:endParaRPr lang="de-CH"/>
          </a:p>
        </p:txBody>
      </p:sp>
    </p:spTree>
    <p:extLst>
      <p:ext uri="{BB962C8B-B14F-4D97-AF65-F5344CB8AC3E}">
        <p14:creationId xmlns:p14="http://schemas.microsoft.com/office/powerpoint/2010/main" val="33823734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Die Karte der Vogelwarte </a:t>
            </a:r>
            <a:r>
              <a:rPr lang="de-DE" dirty="0" err="1" smtClean="0"/>
              <a:t>Sempach</a:t>
            </a:r>
            <a:r>
              <a:rPr lang="de-DE" dirty="0" smtClean="0"/>
              <a:t> aus dem letzten Atlas</a:t>
            </a:r>
            <a:r>
              <a:rPr lang="de-DE" baseline="0" dirty="0" smtClean="0"/>
              <a:t> zeigt die starken Rückgänge in den letzten10 Jahren. Massiv sind die Rückgänge in den Haupttälern der Berggebiete, im </a:t>
            </a:r>
            <a:r>
              <a:rPr lang="de-DE" baseline="0" dirty="0" err="1" smtClean="0"/>
              <a:t>Wadtland</a:t>
            </a:r>
            <a:r>
              <a:rPr lang="de-DE" baseline="0" dirty="0" smtClean="0"/>
              <a:t> und im Berner Jura.</a:t>
            </a:r>
          </a:p>
          <a:p>
            <a:r>
              <a:rPr lang="de-DE" baseline="0" dirty="0" smtClean="0"/>
              <a:t>Im Mittelland und z.B. im Kanton Genf erfolgten die Rückgänge bereits viel früher. Dort haben sich die </a:t>
            </a:r>
            <a:r>
              <a:rPr lang="de-DE" baseline="0" dirty="0" err="1" smtClean="0"/>
              <a:t>Neuntöterbestände</a:t>
            </a:r>
            <a:r>
              <a:rPr lang="de-DE" baseline="0" dirty="0" smtClean="0"/>
              <a:t> seit den 60er Jahren halbiert. Bis Mitte der 80er Jahre waren die Bestände des Neuntöters unter 600m verschwunden oder auf Flächen wie Schutzgebiete und Kiesgruben beschränkt. In der </a:t>
            </a:r>
            <a:r>
              <a:rPr lang="de-DE" baseline="0" dirty="0" err="1" smtClean="0"/>
              <a:t>Aareebene</a:t>
            </a:r>
            <a:r>
              <a:rPr lang="de-DE" baseline="0" dirty="0" smtClean="0"/>
              <a:t> BE/SO lag der Bestand um 1900 bei circa 40 Brutpaaren, zwischen 1975 und 1985 gab es keine mehr. Seit 1986 gibt es aufgrund von </a:t>
            </a:r>
            <a:r>
              <a:rPr lang="de-DE" baseline="0" dirty="0" err="1" smtClean="0"/>
              <a:t>Massnahmen</a:t>
            </a:r>
            <a:r>
              <a:rPr lang="de-DE" baseline="0" dirty="0" smtClean="0"/>
              <a:t> wieder wenige Paare. Im Kanton Genf fand eine ähnliche Entwicklung statt. Im Thurgau fanden sich 1988 noch 33 Reviere, 1999 noch 16.  Heute gibt es noch rund 10‘0000 </a:t>
            </a:r>
            <a:r>
              <a:rPr lang="de-DE" baseline="0" dirty="0" err="1" smtClean="0"/>
              <a:t>Neuntöterpaare</a:t>
            </a:r>
            <a:r>
              <a:rPr lang="de-DE" baseline="0" dirty="0" smtClean="0"/>
              <a:t> in der Schweiz. Damit schafft es der Neuntöter mit </a:t>
            </a:r>
            <a:r>
              <a:rPr lang="de-DE" baseline="0" dirty="0" err="1" smtClean="0"/>
              <a:t>grosser</a:t>
            </a:r>
            <a:r>
              <a:rPr lang="de-DE" baseline="0" dirty="0" smtClean="0"/>
              <a:t> Wahrscheinlichkeit auf die Vorwarnliste der Roten Liste. </a:t>
            </a:r>
            <a:endParaRPr lang="de-DE" dirty="0" smtClean="0"/>
          </a:p>
          <a:p>
            <a:endParaRPr lang="de-DE" dirty="0" smtClean="0"/>
          </a:p>
          <a:p>
            <a:r>
              <a:rPr lang="de-DE" dirty="0" smtClean="0"/>
              <a:t>Karte Schweizer Brutvogelatlas 2013-2016, Vo</a:t>
            </a:r>
            <a:r>
              <a:rPr lang="de-DE" baseline="0" dirty="0" smtClean="0"/>
              <a:t>gelwarte </a:t>
            </a:r>
            <a:r>
              <a:rPr lang="de-DE" baseline="0" dirty="0" err="1" smtClean="0"/>
              <a:t>Sempach</a:t>
            </a:r>
            <a:r>
              <a:rPr lang="de-DE" baseline="0" dirty="0" smtClean="0"/>
              <a:t>, ergänzt durch BirdLife Schweiz. </a:t>
            </a:r>
          </a:p>
          <a:p>
            <a:endParaRPr lang="de-DE" baseline="0" dirty="0" smtClean="0"/>
          </a:p>
          <a:p>
            <a:endParaRPr lang="de-DE" dirty="0"/>
          </a:p>
        </p:txBody>
      </p:sp>
      <p:sp>
        <p:nvSpPr>
          <p:cNvPr id="4" name="Foliennummernplatzhalter 3"/>
          <p:cNvSpPr>
            <a:spLocks noGrp="1"/>
          </p:cNvSpPr>
          <p:nvPr>
            <p:ph type="sldNum" sz="quarter" idx="10"/>
          </p:nvPr>
        </p:nvSpPr>
        <p:spPr/>
        <p:txBody>
          <a:bodyPr/>
          <a:lstStyle/>
          <a:p>
            <a:pPr>
              <a:defRPr/>
            </a:pPr>
            <a:fld id="{65E7298C-F7DE-B04F-813C-5130DE159F24}" type="slidenum">
              <a:rPr lang="de-CH" smtClean="0"/>
              <a:pPr>
                <a:defRPr/>
              </a:pPr>
              <a:t>27</a:t>
            </a:fld>
            <a:endParaRPr lang="de-CH"/>
          </a:p>
        </p:txBody>
      </p:sp>
    </p:spTree>
    <p:extLst>
      <p:ext uri="{BB962C8B-B14F-4D97-AF65-F5344CB8AC3E}">
        <p14:creationId xmlns:p14="http://schemas.microsoft.com/office/powerpoint/2010/main" val="4711468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Nach dem zweiten Weltkrieg</a:t>
            </a:r>
            <a:r>
              <a:rPr lang="de-DE" baseline="0" dirty="0" smtClean="0"/>
              <a:t> und vor allem ab den 60er Jahren begann die Zeit der Meliorationen. Deren „Verbesserungen“ gingen leider primär in eine Richtung: Optimierung für die Bewirtschaftung. Alles was den Ertrag minderte bzw. die Bewirtschaftung erschwert hätte, wurde aus der Landschaft entfernt. Dazu zählten unzählige Hecken, feuchte Senken, Feldgehölze, Gräben und Bäche mit ihren Uferbereichen, Feldwege wurden geteert etc. Aus der kleinparzellierten Landwirtschaft wurde eine </a:t>
            </a:r>
            <a:r>
              <a:rPr lang="de-DE" baseline="0" dirty="0" err="1" smtClean="0"/>
              <a:t>grossparzellige</a:t>
            </a:r>
            <a:r>
              <a:rPr lang="de-DE" baseline="0" dirty="0" smtClean="0"/>
              <a:t>, einfach mit Maschinen befahrbare Landschaft ohne Strukturen. Erst ab den 70er Jahren wurden Anliegen des Naturschutzes bei Meliorationen zu einem Thema. Das 1993 erarbeitete Meliorationsleitbild des Bundes sieht eine Koordination von Raumplanung, Landwirtschaft und Naturschutz vor, was in der Praxis jedoch nur mit starkem Druck von den </a:t>
            </a:r>
            <a:r>
              <a:rPr lang="de-DE" baseline="0" dirty="0" err="1" smtClean="0"/>
              <a:t>NGO‘s</a:t>
            </a:r>
            <a:r>
              <a:rPr lang="de-DE" baseline="0" dirty="0" smtClean="0"/>
              <a:t> umgesetzt wird. </a:t>
            </a:r>
          </a:p>
        </p:txBody>
      </p:sp>
      <p:sp>
        <p:nvSpPr>
          <p:cNvPr id="4" name="Foliennummernplatzhalter 3"/>
          <p:cNvSpPr>
            <a:spLocks noGrp="1"/>
          </p:cNvSpPr>
          <p:nvPr>
            <p:ph type="sldNum" sz="quarter" idx="10"/>
          </p:nvPr>
        </p:nvSpPr>
        <p:spPr/>
        <p:txBody>
          <a:bodyPr/>
          <a:lstStyle/>
          <a:p>
            <a:pPr>
              <a:defRPr/>
            </a:pPr>
            <a:fld id="{65E7298C-F7DE-B04F-813C-5130DE159F24}" type="slidenum">
              <a:rPr lang="de-CH" smtClean="0"/>
              <a:pPr>
                <a:defRPr/>
              </a:pPr>
              <a:t>28</a:t>
            </a:fld>
            <a:endParaRPr lang="de-CH"/>
          </a:p>
        </p:txBody>
      </p:sp>
    </p:spTree>
    <p:extLst>
      <p:ext uri="{BB962C8B-B14F-4D97-AF65-F5344CB8AC3E}">
        <p14:creationId xmlns:p14="http://schemas.microsoft.com/office/powerpoint/2010/main" val="22045203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Je weniger Strukturen im</a:t>
            </a:r>
            <a:r>
              <a:rPr lang="de-DE" baseline="0" dirty="0" smtClean="0"/>
              <a:t> </a:t>
            </a:r>
            <a:r>
              <a:rPr lang="de-DE" baseline="0" dirty="0" err="1" smtClean="0"/>
              <a:t>Kutlurland</a:t>
            </a:r>
            <a:r>
              <a:rPr lang="de-DE" baseline="0" dirty="0" smtClean="0"/>
              <a:t> vorhanden sind, umso weniger Arten finden darin Lebensraum. Im </a:t>
            </a:r>
            <a:r>
              <a:rPr lang="de-DE" baseline="0" dirty="0" err="1" smtClean="0"/>
              <a:t>grossparzellierten</a:t>
            </a:r>
            <a:r>
              <a:rPr lang="de-DE" baseline="0" dirty="0" smtClean="0"/>
              <a:t> Kulturland ohne Strukturen sind es nur noch sehr wenige Arten, welche noch überleben. In vielen Gebieten sind heute auch Arten wie der Feldhase oder die einstmals häufige Feldlerche ausgestorben. </a:t>
            </a:r>
            <a:endParaRPr lang="de-DE" dirty="0"/>
          </a:p>
        </p:txBody>
      </p:sp>
      <p:sp>
        <p:nvSpPr>
          <p:cNvPr id="4" name="Foliennummernplatzhalter 3"/>
          <p:cNvSpPr>
            <a:spLocks noGrp="1"/>
          </p:cNvSpPr>
          <p:nvPr>
            <p:ph type="sldNum" sz="quarter" idx="10"/>
          </p:nvPr>
        </p:nvSpPr>
        <p:spPr/>
        <p:txBody>
          <a:bodyPr/>
          <a:lstStyle/>
          <a:p>
            <a:pPr>
              <a:defRPr/>
            </a:pPr>
            <a:fld id="{65E7298C-F7DE-B04F-813C-5130DE159F24}" type="slidenum">
              <a:rPr lang="de-CH" smtClean="0"/>
              <a:pPr>
                <a:defRPr/>
              </a:pPr>
              <a:t>29</a:t>
            </a:fld>
            <a:endParaRPr lang="de-CH"/>
          </a:p>
        </p:txBody>
      </p:sp>
    </p:spTree>
    <p:extLst>
      <p:ext uri="{BB962C8B-B14F-4D97-AF65-F5344CB8AC3E}">
        <p14:creationId xmlns:p14="http://schemas.microsoft.com/office/powerpoint/2010/main" val="22675636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Bereits die alten Namen</a:t>
            </a:r>
            <a:r>
              <a:rPr lang="de-DE" baseline="0" dirty="0" smtClean="0"/>
              <a:t> sagen sehr viel über die Lebensweise des Neuntöters aus. Neunmörder: früher glaubte man, dass der Neuntöter immer neun Beutetiere töte und </a:t>
            </a:r>
            <a:r>
              <a:rPr lang="de-DE" baseline="0" dirty="0" err="1" smtClean="0"/>
              <a:t>aufspiesse</a:t>
            </a:r>
            <a:r>
              <a:rPr lang="de-DE" baseline="0" dirty="0" smtClean="0"/>
              <a:t> bevor er mit Fressen beginne.  </a:t>
            </a:r>
            <a:r>
              <a:rPr lang="de-DE" baseline="0" dirty="0" err="1" smtClean="0"/>
              <a:t>Dornträher</a:t>
            </a:r>
            <a:r>
              <a:rPr lang="de-DE" baseline="0" dirty="0" smtClean="0"/>
              <a:t> kommt vom </a:t>
            </a:r>
            <a:r>
              <a:rPr lang="de-DE" baseline="0" dirty="0" err="1" smtClean="0"/>
              <a:t>Aufspiessen</a:t>
            </a:r>
            <a:r>
              <a:rPr lang="de-DE" baseline="0" dirty="0" smtClean="0"/>
              <a:t> seiner Beute auf Dornen, </a:t>
            </a:r>
            <a:r>
              <a:rPr lang="de-DE" baseline="0" dirty="0" err="1" smtClean="0"/>
              <a:t>Hagägerst</a:t>
            </a:r>
            <a:r>
              <a:rPr lang="de-DE" baseline="0" dirty="0" smtClean="0"/>
              <a:t>  </a:t>
            </a:r>
            <a:r>
              <a:rPr lang="de-DE" baseline="0" dirty="0" err="1" smtClean="0"/>
              <a:t>heisst</a:t>
            </a:r>
            <a:r>
              <a:rPr lang="de-DE" baseline="0" dirty="0" smtClean="0"/>
              <a:t> auf Neudeutsch Heckenelster und beschreibt den Lebensraum, </a:t>
            </a:r>
            <a:r>
              <a:rPr lang="de-DE" baseline="0" dirty="0" err="1" smtClean="0"/>
              <a:t>Dickkopp</a:t>
            </a:r>
            <a:r>
              <a:rPr lang="de-DE" baseline="0" dirty="0" smtClean="0"/>
              <a:t> weist auf den eher </a:t>
            </a:r>
            <a:r>
              <a:rPr lang="de-DE" baseline="0" dirty="0" err="1" smtClean="0"/>
              <a:t>grossen</a:t>
            </a:r>
            <a:r>
              <a:rPr lang="de-DE" baseline="0" dirty="0" smtClean="0"/>
              <a:t> Kopf des Neuntöters hin. </a:t>
            </a:r>
          </a:p>
          <a:p>
            <a:endParaRPr lang="de-DE" baseline="0" dirty="0" smtClean="0"/>
          </a:p>
          <a:p>
            <a:r>
              <a:rPr lang="de-DE" baseline="0" dirty="0" smtClean="0"/>
              <a:t>Auch die Nahrung des Neuntöters war damals bereits bekannt. </a:t>
            </a:r>
            <a:r>
              <a:rPr lang="de-DE" baseline="0" dirty="0" err="1" smtClean="0"/>
              <a:t>Pfeiffholtern</a:t>
            </a:r>
            <a:r>
              <a:rPr lang="de-DE" baseline="0" dirty="0" smtClean="0"/>
              <a:t> sind Schmetterlinge, der Begriff ist so heute nur noch im Wallis bekannt. </a:t>
            </a:r>
            <a:endParaRPr lang="de-DE" dirty="0"/>
          </a:p>
        </p:txBody>
      </p:sp>
      <p:sp>
        <p:nvSpPr>
          <p:cNvPr id="4" name="Foliennummernplatzhalter 3"/>
          <p:cNvSpPr>
            <a:spLocks noGrp="1"/>
          </p:cNvSpPr>
          <p:nvPr>
            <p:ph type="sldNum" sz="quarter" idx="10"/>
          </p:nvPr>
        </p:nvSpPr>
        <p:spPr/>
        <p:txBody>
          <a:bodyPr/>
          <a:lstStyle/>
          <a:p>
            <a:pPr>
              <a:defRPr/>
            </a:pPr>
            <a:fld id="{65E7298C-F7DE-B04F-813C-5130DE159F24}" type="slidenum">
              <a:rPr lang="de-CH" smtClean="0"/>
              <a:pPr>
                <a:defRPr/>
              </a:pPr>
              <a:t>3</a:t>
            </a:fld>
            <a:endParaRPr lang="de-CH"/>
          </a:p>
        </p:txBody>
      </p:sp>
    </p:spTree>
    <p:extLst>
      <p:ext uri="{BB962C8B-B14F-4D97-AF65-F5344CB8AC3E}">
        <p14:creationId xmlns:p14="http://schemas.microsoft.com/office/powerpoint/2010/main" val="23140184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de-DE" sz="1200" baseline="0" dirty="0" smtClean="0"/>
              <a:t>23 Mio. Tonnen Mist und Gülle fallen heute in der Schweiz jährlich an. Wer viele Tiere hat, aber wenig Land, kann diese Nährstoffe nicht selber verwenden. Vor allem in der Ost- und Zentralschweiz produzieren die Landwirte in Milch und Schweinewirtschaft massive Überschüsse. Hofdünger wird daher in der Schweiz verteilt, z.B. aus dem Kanton Luzern 84‘000m3 in den Kanton Aargau und 63‘000 m3 in den Kanton Bern, Aus dem Kanton St. Gallen gehen 48‘000 m3 in den Thurgau und 43‘000m3 in den Kanton Zürich. Das Ausbringen von Gülle und Mist führt zudem zu einer hohen Nitratbelastung in der Luft, die auch in extensiv bewirtschafteten Gebieten und Schutzgebieten zu einer Volldüngung pro Jahr führt. Zudem werden noch  Tausende von Tonnen Kunstdünger eingesetzt.  Nährstoffe führen dazu, dass die Pflanzenvielfalt auf wenige Arten zusammenschrumpft, da die meisten Arten dieses </a:t>
            </a:r>
            <a:r>
              <a:rPr lang="de-DE" sz="1200" baseline="0" dirty="0" err="1" smtClean="0"/>
              <a:t>Ausmass</a:t>
            </a:r>
            <a:r>
              <a:rPr lang="de-DE" sz="1200" baseline="0" dirty="0" smtClean="0"/>
              <a:t> und den daraus resultierenden dichten Pflanzenwuchs nicht goutieren. Je weniger Pflanzenarten umso weniger Insektenarten sind vorhanden. </a:t>
            </a:r>
            <a:endParaRPr lang="de-DE" sz="1200" baseline="0" dirty="0"/>
          </a:p>
        </p:txBody>
      </p:sp>
      <p:sp>
        <p:nvSpPr>
          <p:cNvPr id="4" name="Foliennummernplatzhalter 3"/>
          <p:cNvSpPr>
            <a:spLocks noGrp="1"/>
          </p:cNvSpPr>
          <p:nvPr>
            <p:ph type="sldNum" sz="quarter" idx="10"/>
          </p:nvPr>
        </p:nvSpPr>
        <p:spPr/>
        <p:txBody>
          <a:bodyPr/>
          <a:lstStyle/>
          <a:p>
            <a:pPr>
              <a:defRPr/>
            </a:pPr>
            <a:fld id="{65E7298C-F7DE-B04F-813C-5130DE159F24}" type="slidenum">
              <a:rPr lang="de-CH" smtClean="0"/>
              <a:pPr>
                <a:defRPr/>
              </a:pPr>
              <a:t>30</a:t>
            </a:fld>
            <a:endParaRPr lang="de-CH"/>
          </a:p>
        </p:txBody>
      </p:sp>
    </p:spTree>
    <p:extLst>
      <p:ext uri="{BB962C8B-B14F-4D97-AF65-F5344CB8AC3E}">
        <p14:creationId xmlns:p14="http://schemas.microsoft.com/office/powerpoint/2010/main" val="38689563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Die verstärkte Anwendung von Herbiziden und Pestiziden</a:t>
            </a:r>
            <a:r>
              <a:rPr lang="de-DE" baseline="0" dirty="0" smtClean="0"/>
              <a:t> führt dazu, dass nicht gewünschte </a:t>
            </a:r>
            <a:r>
              <a:rPr lang="de-DE" baseline="0" dirty="0" err="1" smtClean="0"/>
              <a:t>Beikräuter</a:t>
            </a:r>
            <a:r>
              <a:rPr lang="de-DE" baseline="0" dirty="0" smtClean="0"/>
              <a:t> im Ackerbau verschwinden. Von der einstmals vielfältigen und speziellen </a:t>
            </a:r>
            <a:r>
              <a:rPr lang="de-DE" baseline="0" dirty="0" err="1" smtClean="0"/>
              <a:t>Ackerflora</a:t>
            </a:r>
            <a:r>
              <a:rPr lang="de-DE" baseline="0" dirty="0" smtClean="0"/>
              <a:t> sind nur wenige bis gar keine Pflanzen mehr übrig geblieben. Somit gibt es auch im Ackerbau kaum mehr Insekten. </a:t>
            </a:r>
            <a:endParaRPr lang="de-DE" dirty="0"/>
          </a:p>
        </p:txBody>
      </p:sp>
      <p:sp>
        <p:nvSpPr>
          <p:cNvPr id="4" name="Foliennummernplatzhalter 3"/>
          <p:cNvSpPr>
            <a:spLocks noGrp="1"/>
          </p:cNvSpPr>
          <p:nvPr>
            <p:ph type="sldNum" sz="quarter" idx="10"/>
          </p:nvPr>
        </p:nvSpPr>
        <p:spPr/>
        <p:txBody>
          <a:bodyPr/>
          <a:lstStyle/>
          <a:p>
            <a:pPr>
              <a:defRPr/>
            </a:pPr>
            <a:fld id="{65E7298C-F7DE-B04F-813C-5130DE159F24}" type="slidenum">
              <a:rPr lang="de-CH" smtClean="0"/>
              <a:pPr>
                <a:defRPr/>
              </a:pPr>
              <a:t>31</a:t>
            </a:fld>
            <a:endParaRPr lang="de-CH"/>
          </a:p>
        </p:txBody>
      </p:sp>
    </p:spTree>
    <p:extLst>
      <p:ext uri="{BB962C8B-B14F-4D97-AF65-F5344CB8AC3E}">
        <p14:creationId xmlns:p14="http://schemas.microsoft.com/office/powerpoint/2010/main" val="8425847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Der</a:t>
            </a:r>
            <a:r>
              <a:rPr lang="de-DE" baseline="0" dirty="0" smtClean="0"/>
              <a:t> massive Rückgang von Flächen auf denen Insekten leben können, welche wiederum den Hauptteil der Nahrung des Neuntöters ausmachen, führte zu dessen starkem Rückgang. </a:t>
            </a:r>
            <a:endParaRPr lang="de-DE" dirty="0"/>
          </a:p>
        </p:txBody>
      </p:sp>
      <p:sp>
        <p:nvSpPr>
          <p:cNvPr id="4" name="Foliennummernplatzhalter 3"/>
          <p:cNvSpPr>
            <a:spLocks noGrp="1"/>
          </p:cNvSpPr>
          <p:nvPr>
            <p:ph type="sldNum" sz="quarter" idx="10"/>
          </p:nvPr>
        </p:nvSpPr>
        <p:spPr/>
        <p:txBody>
          <a:bodyPr/>
          <a:lstStyle/>
          <a:p>
            <a:pPr>
              <a:defRPr/>
            </a:pPr>
            <a:fld id="{65E7298C-F7DE-B04F-813C-5130DE159F24}" type="slidenum">
              <a:rPr lang="de-CH" smtClean="0"/>
              <a:pPr>
                <a:defRPr/>
              </a:pPr>
              <a:t>32</a:t>
            </a:fld>
            <a:endParaRPr lang="de-CH"/>
          </a:p>
        </p:txBody>
      </p:sp>
    </p:spTree>
    <p:extLst>
      <p:ext uri="{BB962C8B-B14F-4D97-AF65-F5344CB8AC3E}">
        <p14:creationId xmlns:p14="http://schemas.microsoft.com/office/powerpoint/2010/main" val="14561266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90600" y="731838"/>
            <a:ext cx="4870450" cy="3654425"/>
          </a:xfrm>
        </p:spPr>
      </p:sp>
      <p:sp>
        <p:nvSpPr>
          <p:cNvPr id="3" name="Notizenplatzhalter 2"/>
          <p:cNvSpPr>
            <a:spLocks noGrp="1"/>
          </p:cNvSpPr>
          <p:nvPr>
            <p:ph type="body" idx="1"/>
          </p:nvPr>
        </p:nvSpPr>
        <p:spPr/>
        <p:txBody>
          <a:bodyPr/>
          <a:lstStyle/>
          <a:p>
            <a:r>
              <a:rPr lang="de-DE" baseline="0" dirty="0" smtClean="0"/>
              <a:t>Wie viele Blütenpflanzen sehen sie?</a:t>
            </a:r>
          </a:p>
          <a:p>
            <a:endParaRPr lang="de-DE"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de-DE" baseline="0" dirty="0" smtClean="0"/>
              <a:t>Bild unten Mitte: </a:t>
            </a:r>
            <a:r>
              <a:rPr lang="de-DE" sz="1200" dirty="0" err="1" smtClean="0">
                <a:solidFill>
                  <a:schemeClr val="bg1"/>
                </a:solidFill>
              </a:rPr>
              <a:t>pixabay.com</a:t>
            </a:r>
            <a:endParaRPr lang="de-DE" sz="1200" dirty="0" smtClean="0">
              <a:solidFill>
                <a:schemeClr val="bg1"/>
              </a:solidFill>
            </a:endParaRPr>
          </a:p>
          <a:p>
            <a:endParaRPr lang="de-DE" baseline="0" dirty="0" smtClean="0"/>
          </a:p>
        </p:txBody>
      </p:sp>
      <p:sp>
        <p:nvSpPr>
          <p:cNvPr id="4" name="Foliennummernplatzhalter 3"/>
          <p:cNvSpPr>
            <a:spLocks noGrp="1"/>
          </p:cNvSpPr>
          <p:nvPr>
            <p:ph type="sldNum" sz="quarter" idx="10"/>
          </p:nvPr>
        </p:nvSpPr>
        <p:spPr/>
        <p:txBody>
          <a:bodyPr/>
          <a:lstStyle/>
          <a:p>
            <a:fld id="{677F45CB-4BFB-B44F-A37E-F2ED534325CD}" type="slidenum">
              <a:rPr lang="de-DE" smtClean="0"/>
              <a:t>33</a:t>
            </a:fld>
            <a:endParaRPr lang="de-DE"/>
          </a:p>
        </p:txBody>
      </p:sp>
    </p:spTree>
    <p:extLst>
      <p:ext uri="{BB962C8B-B14F-4D97-AF65-F5344CB8AC3E}">
        <p14:creationId xmlns:p14="http://schemas.microsoft.com/office/powerpoint/2010/main" val="36407337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In den letzten 15-20 Jahren macht die Berglandwirtschaft</a:t>
            </a:r>
            <a:r>
              <a:rPr lang="de-DE" baseline="0" dirty="0" smtClean="0"/>
              <a:t> dieselbe Entwicklung durch wie sie zuvor im Mitteilland stattgefunden hat. Der Ausbau der </a:t>
            </a:r>
            <a:r>
              <a:rPr lang="de-DE" baseline="0" dirty="0" err="1" smtClean="0"/>
              <a:t>Strasseninfrastruktur</a:t>
            </a:r>
            <a:r>
              <a:rPr lang="de-DE" baseline="0" dirty="0" smtClean="0"/>
              <a:t> führt zur vermehrten Düngung, Meliorationen und Bewässerung bringen einen Verlust an Strukturen und eine Intensivierung der Bewirtschaftung. Wenig nutzbare Flächen </a:t>
            </a:r>
            <a:r>
              <a:rPr lang="de-DE" baseline="0" dirty="0" err="1" smtClean="0"/>
              <a:t>verbuschen</a:t>
            </a:r>
            <a:r>
              <a:rPr lang="de-DE" baseline="0" dirty="0" smtClean="0"/>
              <a:t> und </a:t>
            </a:r>
            <a:r>
              <a:rPr lang="de-DE" baseline="0" dirty="0" err="1" smtClean="0"/>
              <a:t>verwalden</a:t>
            </a:r>
            <a:r>
              <a:rPr lang="de-DE" baseline="0" dirty="0" smtClean="0"/>
              <a:t>. Dies nicht nur in den Talböden der </a:t>
            </a:r>
            <a:r>
              <a:rPr lang="de-DE" baseline="0" dirty="0" err="1" smtClean="0"/>
              <a:t>grossen</a:t>
            </a:r>
            <a:r>
              <a:rPr lang="de-DE" baseline="0" dirty="0" smtClean="0"/>
              <a:t> Haupttäler sondern mittlerweile bis in Höhen von 1800 Meter hinauf. Dementsprechend ist der Rückgang der </a:t>
            </a:r>
            <a:r>
              <a:rPr lang="de-DE" baseline="0" dirty="0" err="1" smtClean="0"/>
              <a:t>Neuntöterpaare</a:t>
            </a:r>
            <a:r>
              <a:rPr lang="de-DE" baseline="0" dirty="0" smtClean="0"/>
              <a:t> vor allem in den Alpenhaupttälern in den letzten Jahren massiv. </a:t>
            </a:r>
            <a:endParaRPr lang="de-DE" dirty="0"/>
          </a:p>
        </p:txBody>
      </p:sp>
      <p:sp>
        <p:nvSpPr>
          <p:cNvPr id="4" name="Foliennummernplatzhalter 3"/>
          <p:cNvSpPr>
            <a:spLocks noGrp="1"/>
          </p:cNvSpPr>
          <p:nvPr>
            <p:ph type="sldNum" sz="quarter" idx="10"/>
          </p:nvPr>
        </p:nvSpPr>
        <p:spPr/>
        <p:txBody>
          <a:bodyPr/>
          <a:lstStyle/>
          <a:p>
            <a:pPr>
              <a:defRPr/>
            </a:pPr>
            <a:fld id="{65E7298C-F7DE-B04F-813C-5130DE159F24}" type="slidenum">
              <a:rPr lang="de-CH" smtClean="0"/>
              <a:pPr>
                <a:defRPr/>
              </a:pPr>
              <a:t>34</a:t>
            </a:fld>
            <a:endParaRPr lang="de-CH"/>
          </a:p>
        </p:txBody>
      </p:sp>
    </p:spTree>
    <p:extLst>
      <p:ext uri="{BB962C8B-B14F-4D97-AF65-F5344CB8AC3E}">
        <p14:creationId xmlns:p14="http://schemas.microsoft.com/office/powerpoint/2010/main" val="29410856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65E7298C-F7DE-B04F-813C-5130DE159F24}" type="slidenum">
              <a:rPr lang="de-CH" smtClean="0"/>
              <a:pPr>
                <a:defRPr/>
              </a:pPr>
              <a:t>35</a:t>
            </a:fld>
            <a:endParaRPr lang="de-CH"/>
          </a:p>
        </p:txBody>
      </p:sp>
    </p:spTree>
    <p:extLst>
      <p:ext uri="{BB962C8B-B14F-4D97-AF65-F5344CB8AC3E}">
        <p14:creationId xmlns:p14="http://schemas.microsoft.com/office/powerpoint/2010/main" val="1171503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BirdLife Schweiz sowie weitere </a:t>
            </a:r>
            <a:r>
              <a:rPr lang="de-DE" dirty="0" err="1" smtClean="0"/>
              <a:t>NGO‘s</a:t>
            </a:r>
            <a:r>
              <a:rPr lang="de-DE" dirty="0" smtClean="0"/>
              <a:t> engagieren</a:t>
            </a:r>
            <a:r>
              <a:rPr lang="de-DE" baseline="0" dirty="0" smtClean="0"/>
              <a:t> sich in der Landwirtschaftspolitik. Die AP 22+ hätte ursprünglich den Landwirten erlaubt, noch weniger auf die Natur Rücksicht zu nehmen. Dies konnte gestoppt werden. Allerdings braucht es noch gewaltigen Einsatz um alle die Subventionen und Gelder des Bundes, welche negative Auswirkungen auf die </a:t>
            </a:r>
            <a:r>
              <a:rPr lang="de-DE" baseline="0" dirty="0" err="1" smtClean="0"/>
              <a:t>Biodiversität</a:t>
            </a:r>
            <a:r>
              <a:rPr lang="de-DE" baseline="0" dirty="0" smtClean="0"/>
              <a:t> haben ausmerzen zu können. </a:t>
            </a:r>
            <a:endParaRPr lang="de-DE" dirty="0"/>
          </a:p>
        </p:txBody>
      </p:sp>
      <p:sp>
        <p:nvSpPr>
          <p:cNvPr id="4" name="Foliennummernplatzhalter 3"/>
          <p:cNvSpPr>
            <a:spLocks noGrp="1"/>
          </p:cNvSpPr>
          <p:nvPr>
            <p:ph type="sldNum" sz="quarter" idx="10"/>
          </p:nvPr>
        </p:nvSpPr>
        <p:spPr/>
        <p:txBody>
          <a:bodyPr/>
          <a:lstStyle/>
          <a:p>
            <a:pPr>
              <a:defRPr/>
            </a:pPr>
            <a:fld id="{65E7298C-F7DE-B04F-813C-5130DE159F24}" type="slidenum">
              <a:rPr lang="de-CH" smtClean="0"/>
              <a:pPr>
                <a:defRPr/>
              </a:pPr>
              <a:t>36</a:t>
            </a:fld>
            <a:endParaRPr lang="de-CH"/>
          </a:p>
        </p:txBody>
      </p:sp>
    </p:spTree>
    <p:extLst>
      <p:ext uri="{BB962C8B-B14F-4D97-AF65-F5344CB8AC3E}">
        <p14:creationId xmlns:p14="http://schemas.microsoft.com/office/powerpoint/2010/main" val="13453100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Die Meliorationen</a:t>
            </a:r>
            <a:r>
              <a:rPr lang="de-DE" baseline="0" dirty="0" smtClean="0"/>
              <a:t> und damit das Verschwinden von Hecken ab den 60er Jahren löste die erste feste Stelle bei der Vorgängerorganisation von BirdLife Schweiz aus. Ab 1979 lief und läuft heute noch, die Heckenkampagne mit dem Neuntöter als Indikatorart. Zahlreiche Sektionen von BirdLife Schweiz setzen auch heute noch Hecken. Mittlerweile ist deren Schutz auch auf gesetzlicher Ebene festgehalten. </a:t>
            </a:r>
          </a:p>
          <a:p>
            <a:r>
              <a:rPr lang="de-DE" baseline="0" dirty="0" smtClean="0"/>
              <a:t>NHG Art. 18, Abs. 1: </a:t>
            </a:r>
          </a:p>
          <a:p>
            <a:endParaRPr lang="de-DE" baseline="0" dirty="0" smtClean="0"/>
          </a:p>
          <a:p>
            <a:r>
              <a:rPr lang="de-DE" sz="1200" kern="1200" dirty="0" smtClean="0">
                <a:solidFill>
                  <a:schemeClr val="tx1"/>
                </a:solidFill>
                <a:effectLst/>
                <a:latin typeface="Times New Roman" charset="0"/>
                <a:ea typeface="MS PGothic" panose="020B0600070205080204" pitchFamily="34" charset="-128"/>
                <a:cs typeface="MS PGothic" charset="0"/>
              </a:rPr>
              <a:t>Dem Aussterben einheimischer Tier- und Pflanzenarten ist durch die Erhaltung genügend </a:t>
            </a:r>
            <a:r>
              <a:rPr lang="de-DE" sz="1200" kern="1200" dirty="0" err="1" smtClean="0">
                <a:solidFill>
                  <a:schemeClr val="tx1"/>
                </a:solidFill>
                <a:effectLst/>
                <a:latin typeface="Times New Roman" charset="0"/>
                <a:ea typeface="MS PGothic" panose="020B0600070205080204" pitchFamily="34" charset="-128"/>
                <a:cs typeface="MS PGothic" charset="0"/>
              </a:rPr>
              <a:t>grosser</a:t>
            </a:r>
            <a:r>
              <a:rPr lang="de-DE" sz="1200" kern="1200" dirty="0" smtClean="0">
                <a:solidFill>
                  <a:schemeClr val="tx1"/>
                </a:solidFill>
                <a:effectLst/>
                <a:latin typeface="Times New Roman" charset="0"/>
                <a:ea typeface="MS PGothic" panose="020B0600070205080204" pitchFamily="34" charset="-128"/>
                <a:cs typeface="MS PGothic" charset="0"/>
              </a:rPr>
              <a:t> Lebensräume (Biotope) und andere geeignete </a:t>
            </a:r>
            <a:r>
              <a:rPr lang="de-DE" sz="1200" kern="1200" dirty="0" err="1" smtClean="0">
                <a:solidFill>
                  <a:schemeClr val="tx1"/>
                </a:solidFill>
                <a:effectLst/>
                <a:latin typeface="Times New Roman" charset="0"/>
                <a:ea typeface="MS PGothic" panose="020B0600070205080204" pitchFamily="34" charset="-128"/>
                <a:cs typeface="MS PGothic" charset="0"/>
              </a:rPr>
              <a:t>Massnahmen</a:t>
            </a:r>
            <a:r>
              <a:rPr lang="de-DE" sz="1200" kern="1200" dirty="0" smtClean="0">
                <a:solidFill>
                  <a:schemeClr val="tx1"/>
                </a:solidFill>
                <a:effectLst/>
                <a:latin typeface="Times New Roman" charset="0"/>
                <a:ea typeface="MS PGothic" panose="020B0600070205080204" pitchFamily="34" charset="-128"/>
                <a:cs typeface="MS PGothic" charset="0"/>
              </a:rPr>
              <a:t> entgegenzuwirken. Bei diesen </a:t>
            </a:r>
            <a:r>
              <a:rPr lang="de-DE" sz="1200" kern="1200" dirty="0" err="1" smtClean="0">
                <a:solidFill>
                  <a:schemeClr val="tx1"/>
                </a:solidFill>
                <a:effectLst/>
                <a:latin typeface="Times New Roman" charset="0"/>
                <a:ea typeface="MS PGothic" panose="020B0600070205080204" pitchFamily="34" charset="-128"/>
                <a:cs typeface="MS PGothic" charset="0"/>
              </a:rPr>
              <a:t>Massnahmen</a:t>
            </a:r>
            <a:r>
              <a:rPr lang="de-DE" sz="1200" kern="1200" dirty="0" smtClean="0">
                <a:solidFill>
                  <a:schemeClr val="tx1"/>
                </a:solidFill>
                <a:effectLst/>
                <a:latin typeface="Times New Roman" charset="0"/>
                <a:ea typeface="MS PGothic" panose="020B0600070205080204" pitchFamily="34" charset="-128"/>
                <a:cs typeface="MS PGothic" charset="0"/>
              </a:rPr>
              <a:t> ist </a:t>
            </a:r>
            <a:r>
              <a:rPr lang="de-DE" sz="1200" kern="1200" dirty="0" err="1" smtClean="0">
                <a:solidFill>
                  <a:schemeClr val="tx1"/>
                </a:solidFill>
                <a:effectLst/>
                <a:latin typeface="Times New Roman" charset="0"/>
                <a:ea typeface="MS PGothic" panose="020B0600070205080204" pitchFamily="34" charset="-128"/>
                <a:cs typeface="MS PGothic" charset="0"/>
              </a:rPr>
              <a:t>schutzwürdigen</a:t>
            </a:r>
            <a:r>
              <a:rPr lang="de-DE" sz="1200" kern="1200" dirty="0" smtClean="0">
                <a:solidFill>
                  <a:schemeClr val="tx1"/>
                </a:solidFill>
                <a:effectLst/>
                <a:latin typeface="Times New Roman" charset="0"/>
                <a:ea typeface="MS PGothic" panose="020B0600070205080204" pitchFamily="34" charset="-128"/>
                <a:cs typeface="MS PGothic" charset="0"/>
              </a:rPr>
              <a:t> land- und forstwirtschaftlichen Interessen Rechnung zu tragen. Besonders zu schützen sind Uferbereiche, Riedgebiete und Moore, seltene Waldgesellschaften, Hecken, Feldgehölze, Trockenrasen und weitere Standorte, die eine ausgleichende Funktion im Naturhaushalt erfüllen oder besonders günstige Voraussetzungen für Lebensgemeinschaften aufweisen.</a:t>
            </a:r>
          </a:p>
          <a:p>
            <a:endParaRPr lang="de-DE" sz="1200" kern="1200" dirty="0" smtClean="0">
              <a:solidFill>
                <a:schemeClr val="tx1"/>
              </a:solidFill>
              <a:effectLst/>
              <a:latin typeface="Times New Roman" charset="0"/>
              <a:ea typeface="MS PGothic" panose="020B0600070205080204" pitchFamily="34" charset="-128"/>
              <a:cs typeface="MS PGothic" charset="0"/>
            </a:endParaRPr>
          </a:p>
          <a:p>
            <a:r>
              <a:rPr lang="de-DE" sz="1200" kern="1200" dirty="0" smtClean="0">
                <a:solidFill>
                  <a:schemeClr val="tx1"/>
                </a:solidFill>
                <a:effectLst/>
                <a:latin typeface="Times New Roman" charset="0"/>
                <a:ea typeface="MS PGothic" panose="020B0600070205080204" pitchFamily="34" charset="-128"/>
                <a:cs typeface="MS PGothic" charset="0"/>
              </a:rPr>
              <a:t>Art. 18b57</a:t>
            </a:r>
            <a:br>
              <a:rPr lang="de-DE" sz="1200" kern="1200" dirty="0" smtClean="0">
                <a:solidFill>
                  <a:schemeClr val="tx1"/>
                </a:solidFill>
                <a:effectLst/>
                <a:latin typeface="Times New Roman" charset="0"/>
                <a:ea typeface="MS PGothic" panose="020B0600070205080204" pitchFamily="34" charset="-128"/>
                <a:cs typeface="MS PGothic" charset="0"/>
              </a:rPr>
            </a:br>
            <a:r>
              <a:rPr lang="de-DE" sz="1200" kern="1200" dirty="0" smtClean="0">
                <a:solidFill>
                  <a:schemeClr val="tx1"/>
                </a:solidFill>
                <a:effectLst/>
                <a:latin typeface="Times New Roman" charset="0"/>
                <a:ea typeface="MS PGothic" panose="020B0600070205080204" pitchFamily="34" charset="-128"/>
                <a:cs typeface="MS PGothic" charset="0"/>
              </a:rPr>
              <a:t>1 Die Kantone sorgen für Schutz und Unterhalt der Biotope von regionaler und lokaler Bedeutung. </a:t>
            </a:r>
            <a:endParaRPr lang="de-DE" dirty="0" smtClean="0"/>
          </a:p>
          <a:p>
            <a:r>
              <a:rPr lang="de-DE" sz="1200" kern="1200" dirty="0" smtClean="0">
                <a:solidFill>
                  <a:schemeClr val="tx1"/>
                </a:solidFill>
                <a:effectLst/>
                <a:latin typeface="Times New Roman" charset="0"/>
                <a:ea typeface="MS PGothic" panose="020B0600070205080204" pitchFamily="34" charset="-128"/>
                <a:cs typeface="MS PGothic" charset="0"/>
              </a:rPr>
              <a:t>2 In intensiv genutzten Gebieten inner- und </a:t>
            </a:r>
            <a:r>
              <a:rPr lang="de-DE" sz="1200" kern="1200" dirty="0" err="1" smtClean="0">
                <a:solidFill>
                  <a:schemeClr val="tx1"/>
                </a:solidFill>
                <a:effectLst/>
                <a:latin typeface="Times New Roman" charset="0"/>
                <a:ea typeface="MS PGothic" panose="020B0600070205080204" pitchFamily="34" charset="-128"/>
                <a:cs typeface="MS PGothic" charset="0"/>
              </a:rPr>
              <a:t>ausserhalb</a:t>
            </a:r>
            <a:r>
              <a:rPr lang="de-DE" sz="1200" kern="1200" dirty="0" smtClean="0">
                <a:solidFill>
                  <a:schemeClr val="tx1"/>
                </a:solidFill>
                <a:effectLst/>
                <a:latin typeface="Times New Roman" charset="0"/>
                <a:ea typeface="MS PGothic" panose="020B0600070205080204" pitchFamily="34" charset="-128"/>
                <a:cs typeface="MS PGothic" charset="0"/>
              </a:rPr>
              <a:t> von Siedlungen sorgen die Kantone für ökologischen Ausgleich mit Feldgehölzen, Hecken, </a:t>
            </a:r>
            <a:r>
              <a:rPr lang="de-DE" sz="1200" kern="1200" dirty="0" err="1" smtClean="0">
                <a:solidFill>
                  <a:schemeClr val="tx1"/>
                </a:solidFill>
                <a:effectLst/>
                <a:latin typeface="Times New Roman" charset="0"/>
                <a:ea typeface="MS PGothic" panose="020B0600070205080204" pitchFamily="34" charset="-128"/>
                <a:cs typeface="MS PGothic" charset="0"/>
              </a:rPr>
              <a:t>Uferbestockungen</a:t>
            </a:r>
            <a:r>
              <a:rPr lang="de-DE" sz="1200" kern="1200" dirty="0" smtClean="0">
                <a:solidFill>
                  <a:schemeClr val="tx1"/>
                </a:solidFill>
                <a:effectLst/>
                <a:latin typeface="Times New Roman" charset="0"/>
                <a:ea typeface="MS PGothic" panose="020B0600070205080204" pitchFamily="34" charset="-128"/>
                <a:cs typeface="MS PGothic" charset="0"/>
              </a:rPr>
              <a:t> oder mit anderer naturnaher und </a:t>
            </a:r>
            <a:r>
              <a:rPr lang="de-DE" sz="1200" kern="1200" dirty="0" err="1" smtClean="0">
                <a:solidFill>
                  <a:schemeClr val="tx1"/>
                </a:solidFill>
                <a:effectLst/>
                <a:latin typeface="Times New Roman" charset="0"/>
                <a:ea typeface="MS PGothic" panose="020B0600070205080204" pitchFamily="34" charset="-128"/>
                <a:cs typeface="MS PGothic" charset="0"/>
              </a:rPr>
              <a:t>standortgemässer</a:t>
            </a:r>
            <a:r>
              <a:rPr lang="de-DE" sz="1200" kern="1200" dirty="0" smtClean="0">
                <a:solidFill>
                  <a:schemeClr val="tx1"/>
                </a:solidFill>
                <a:effectLst/>
                <a:latin typeface="Times New Roman" charset="0"/>
                <a:ea typeface="MS PGothic" panose="020B0600070205080204" pitchFamily="34" charset="-128"/>
                <a:cs typeface="MS PGothic" charset="0"/>
              </a:rPr>
              <a:t> Vegetation. Dabei sind die Interessen der landwirtschaftlichen Nutzung zu berücksichtigen. </a:t>
            </a:r>
          </a:p>
          <a:p>
            <a:endParaRPr lang="de-DE" sz="1200" kern="1200" dirty="0" smtClean="0">
              <a:solidFill>
                <a:schemeClr val="tx1"/>
              </a:solidFill>
              <a:effectLst/>
              <a:latin typeface="Times New Roman" charset="0"/>
              <a:ea typeface="MS PGothic" panose="020B0600070205080204" pitchFamily="34" charset="-128"/>
              <a:cs typeface="MS PGothic" charset="0"/>
            </a:endParaRPr>
          </a:p>
          <a:p>
            <a:r>
              <a:rPr lang="de-DE" sz="1200" kern="1200" dirty="0" smtClean="0">
                <a:solidFill>
                  <a:schemeClr val="tx1"/>
                </a:solidFill>
                <a:effectLst/>
                <a:latin typeface="Times New Roman" charset="0"/>
                <a:ea typeface="MS PGothic" panose="020B0600070205080204" pitchFamily="34" charset="-128"/>
                <a:cs typeface="MS PGothic" charset="0"/>
              </a:rPr>
              <a:t>Art. 18, Abs. 1 </a:t>
            </a:r>
            <a:r>
              <a:rPr lang="de-DE" sz="1200" kern="1200" dirty="0" err="1" smtClean="0">
                <a:solidFill>
                  <a:schemeClr val="tx1"/>
                </a:solidFill>
                <a:effectLst/>
                <a:latin typeface="Times New Roman" charset="0"/>
                <a:ea typeface="MS PGothic" panose="020B0600070205080204" pitchFamily="34" charset="-128"/>
                <a:cs typeface="MS PGothic" charset="0"/>
              </a:rPr>
              <a:t>lit</a:t>
            </a:r>
            <a:r>
              <a:rPr lang="de-DE" sz="1200" kern="1200" dirty="0" smtClean="0">
                <a:solidFill>
                  <a:schemeClr val="tx1"/>
                </a:solidFill>
                <a:effectLst/>
                <a:latin typeface="Times New Roman" charset="0"/>
                <a:ea typeface="MS PGothic" panose="020B0600070205080204" pitchFamily="34" charset="-128"/>
                <a:cs typeface="MS PGothic" charset="0"/>
              </a:rPr>
              <a:t>. G Jagd- und Schutzgesetz: Mit Busse bis zu 20‘000 Franken</a:t>
            </a:r>
            <a:r>
              <a:rPr lang="de-DE" sz="1200" kern="1200" baseline="0" dirty="0" smtClean="0">
                <a:solidFill>
                  <a:schemeClr val="tx1"/>
                </a:solidFill>
                <a:effectLst/>
                <a:latin typeface="Times New Roman" charset="0"/>
                <a:ea typeface="MS PGothic" panose="020B0600070205080204" pitchFamily="34" charset="-128"/>
                <a:cs typeface="MS PGothic" charset="0"/>
              </a:rPr>
              <a:t> wird bestraft, wer vorsätzlich und ohne Berechtigung ... Hecken beseitigt. </a:t>
            </a:r>
            <a:endParaRPr lang="de-DE" sz="1200" kern="1200" dirty="0" smtClean="0">
              <a:solidFill>
                <a:schemeClr val="tx1"/>
              </a:solidFill>
              <a:effectLst/>
              <a:latin typeface="Times New Roman" charset="0"/>
              <a:ea typeface="MS PGothic" panose="020B0600070205080204" pitchFamily="34" charset="-128"/>
              <a:cs typeface="MS PGothic" charset="0"/>
            </a:endParaRPr>
          </a:p>
          <a:p>
            <a:endParaRPr lang="de-DE" sz="1200" kern="1200" dirty="0" smtClean="0">
              <a:solidFill>
                <a:schemeClr val="tx1"/>
              </a:solidFill>
              <a:effectLst/>
              <a:latin typeface="Times New Roman" charset="0"/>
              <a:ea typeface="MS PGothic" panose="020B0600070205080204" pitchFamily="34" charset="-128"/>
              <a:cs typeface="MS PGothic" charset="0"/>
            </a:endParaRPr>
          </a:p>
          <a:p>
            <a:r>
              <a:rPr lang="de-DE" sz="1200" kern="1200" dirty="0" smtClean="0">
                <a:solidFill>
                  <a:schemeClr val="tx1"/>
                </a:solidFill>
                <a:effectLst/>
                <a:latin typeface="Times New Roman" charset="0"/>
                <a:ea typeface="MS PGothic" panose="020B0600070205080204" pitchFamily="34" charset="-128"/>
                <a:cs typeface="MS PGothic" charset="0"/>
              </a:rPr>
              <a:t>Heute sind Hecken</a:t>
            </a:r>
            <a:r>
              <a:rPr lang="de-DE" sz="1200" kern="1200" baseline="0" dirty="0" smtClean="0">
                <a:solidFill>
                  <a:schemeClr val="tx1"/>
                </a:solidFill>
                <a:effectLst/>
                <a:latin typeface="Times New Roman" charset="0"/>
                <a:ea typeface="MS PGothic" panose="020B0600070205080204" pitchFamily="34" charset="-128"/>
                <a:cs typeface="MS PGothic" charset="0"/>
              </a:rPr>
              <a:t> häufig als Naturobjekte in Bau- und Zonenplänen eingetragen oder in Naturschutzinventaren aufgelistet. Diese brauchen auch eine Schutzverordnung, damit der Schutz verbindlich wird. </a:t>
            </a:r>
          </a:p>
          <a:p>
            <a:endParaRPr lang="de-DE" sz="1200" kern="1200" baseline="0" dirty="0" smtClean="0">
              <a:solidFill>
                <a:schemeClr val="tx1"/>
              </a:solidFill>
              <a:effectLst/>
              <a:latin typeface="Times New Roman" charset="0"/>
              <a:ea typeface="MS PGothic" panose="020B0600070205080204" pitchFamily="34" charset="-128"/>
              <a:cs typeface="MS PGothic" charset="0"/>
            </a:endParaRPr>
          </a:p>
          <a:p>
            <a:r>
              <a:rPr lang="de-DE" sz="1200" kern="1200" baseline="0" dirty="0" smtClean="0">
                <a:solidFill>
                  <a:schemeClr val="tx1"/>
                </a:solidFill>
                <a:effectLst/>
                <a:latin typeface="Times New Roman" charset="0"/>
                <a:ea typeface="MS PGothic" panose="020B0600070205080204" pitchFamily="34" charset="-128"/>
                <a:cs typeface="MS PGothic" charset="0"/>
              </a:rPr>
              <a:t>Die Kampagne von BirdLife Schweiz führte dazu, dass Hecken einen gesetzlichen Schutz erhielten und dass heute mehr Hecken gesetzt werden, als entfernt werden. Vorübergehend erholte sich auch der Bestand des Neuntöters wieder, bevor die enorme Intensivierung zu einem Zusammenbruch der Insektenbestände führte. </a:t>
            </a:r>
          </a:p>
          <a:p>
            <a:endParaRPr lang="de-DE" sz="1200" kern="1200" baseline="0" dirty="0" smtClean="0">
              <a:solidFill>
                <a:schemeClr val="tx1"/>
              </a:solidFill>
              <a:effectLst/>
              <a:latin typeface="Times New Roman" charset="0"/>
              <a:ea typeface="MS PGothic" panose="020B0600070205080204" pitchFamily="34" charset="-128"/>
              <a:cs typeface="MS PGothic" charset="0"/>
            </a:endParaRPr>
          </a:p>
          <a:p>
            <a:endParaRPr lang="de-DE" dirty="0" smtClean="0"/>
          </a:p>
          <a:p>
            <a:endParaRPr lang="de-DE" dirty="0" smtClean="0"/>
          </a:p>
          <a:p>
            <a:endParaRPr lang="de-DE" dirty="0"/>
          </a:p>
        </p:txBody>
      </p:sp>
      <p:sp>
        <p:nvSpPr>
          <p:cNvPr id="4" name="Foliennummernplatzhalter 3"/>
          <p:cNvSpPr>
            <a:spLocks noGrp="1"/>
          </p:cNvSpPr>
          <p:nvPr>
            <p:ph type="sldNum" sz="quarter" idx="10"/>
          </p:nvPr>
        </p:nvSpPr>
        <p:spPr/>
        <p:txBody>
          <a:bodyPr/>
          <a:lstStyle/>
          <a:p>
            <a:pPr>
              <a:defRPr/>
            </a:pPr>
            <a:fld id="{65E7298C-F7DE-B04F-813C-5130DE159F24}" type="slidenum">
              <a:rPr lang="de-CH" smtClean="0"/>
              <a:pPr>
                <a:defRPr/>
              </a:pPr>
              <a:t>37</a:t>
            </a:fld>
            <a:endParaRPr lang="de-CH"/>
          </a:p>
        </p:txBody>
      </p:sp>
    </p:spTree>
    <p:extLst>
      <p:ext uri="{BB962C8B-B14F-4D97-AF65-F5344CB8AC3E}">
        <p14:creationId xmlns:p14="http://schemas.microsoft.com/office/powerpoint/2010/main" val="25979591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Wo immer noch gute</a:t>
            </a:r>
            <a:r>
              <a:rPr lang="de-DE" baseline="0" dirty="0" smtClean="0"/>
              <a:t> </a:t>
            </a:r>
            <a:r>
              <a:rPr lang="de-DE" baseline="0" dirty="0" err="1" smtClean="0"/>
              <a:t>Neuntöterlebensräume</a:t>
            </a:r>
            <a:r>
              <a:rPr lang="de-DE" baseline="0" dirty="0" smtClean="0"/>
              <a:t> vorhanden sind, sollen diese erhalten werden. </a:t>
            </a:r>
            <a:endParaRPr lang="de-DE" dirty="0"/>
          </a:p>
        </p:txBody>
      </p:sp>
      <p:sp>
        <p:nvSpPr>
          <p:cNvPr id="4" name="Foliennummernplatzhalter 3"/>
          <p:cNvSpPr>
            <a:spLocks noGrp="1"/>
          </p:cNvSpPr>
          <p:nvPr>
            <p:ph type="sldNum" sz="quarter" idx="10"/>
          </p:nvPr>
        </p:nvSpPr>
        <p:spPr/>
        <p:txBody>
          <a:bodyPr/>
          <a:lstStyle/>
          <a:p>
            <a:pPr>
              <a:defRPr/>
            </a:pPr>
            <a:fld id="{65E7298C-F7DE-B04F-813C-5130DE159F24}" type="slidenum">
              <a:rPr lang="de-CH" smtClean="0"/>
              <a:pPr>
                <a:defRPr/>
              </a:pPr>
              <a:t>38</a:t>
            </a:fld>
            <a:endParaRPr lang="de-CH"/>
          </a:p>
        </p:txBody>
      </p:sp>
    </p:spTree>
    <p:extLst>
      <p:ext uri="{BB962C8B-B14F-4D97-AF65-F5344CB8AC3E}">
        <p14:creationId xmlns:p14="http://schemas.microsoft.com/office/powerpoint/2010/main" val="21211981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Dem</a:t>
            </a:r>
            <a:r>
              <a:rPr lang="de-DE" baseline="0" dirty="0" smtClean="0"/>
              <a:t> Neuntöter können mit Heckenpflanzungen, welche auch Dornbüsche enthalten, neue Nistplätze geschaffen werden. Allerdings ist es von Vorteil, dass die Hecken entweder bereits in einem Umfeld mit Magerwiesen, Buntbrachen oder anderen naturnahen Lebensräumen stehen oder dass mit der Heckenpflanzung zusammen, solche Lebensräume angelegt werden können. Das kleine Bild zeigt auch deutlich in welchem Umfang Tiere, welche in der Hecke leben, auch das Umfeld der Hecken nutzen. </a:t>
            </a:r>
          </a:p>
          <a:p>
            <a:endParaRPr lang="de-DE" baseline="0" dirty="0" smtClean="0"/>
          </a:p>
          <a:p>
            <a:r>
              <a:rPr lang="de-DE" baseline="0" dirty="0" smtClean="0"/>
              <a:t>Heckenpflanzungen werden mit  Vorteil im Herbst vorgenommen, da die Pflanzen dann bereits anwachsen können, bevor im nächsten Sommer eine Trockenphase kommt. In den ersten 2 Jahren ist nötig, die Hecken sorgfältig </a:t>
            </a:r>
            <a:r>
              <a:rPr lang="de-DE" baseline="0" dirty="0" err="1" smtClean="0"/>
              <a:t>auszumähen</a:t>
            </a:r>
            <a:r>
              <a:rPr lang="de-DE" baseline="0" dirty="0" smtClean="0"/>
              <a:t> und je nach Witterung auch mit Wassergaben zu versorgen. </a:t>
            </a:r>
            <a:endParaRPr lang="de-DE" dirty="0"/>
          </a:p>
        </p:txBody>
      </p:sp>
      <p:sp>
        <p:nvSpPr>
          <p:cNvPr id="4" name="Foliennummernplatzhalter 3"/>
          <p:cNvSpPr>
            <a:spLocks noGrp="1"/>
          </p:cNvSpPr>
          <p:nvPr>
            <p:ph type="sldNum" sz="quarter" idx="10"/>
          </p:nvPr>
        </p:nvSpPr>
        <p:spPr/>
        <p:txBody>
          <a:bodyPr/>
          <a:lstStyle/>
          <a:p>
            <a:pPr>
              <a:defRPr/>
            </a:pPr>
            <a:fld id="{65E7298C-F7DE-B04F-813C-5130DE159F24}" type="slidenum">
              <a:rPr lang="de-CH" smtClean="0"/>
              <a:pPr>
                <a:defRPr/>
              </a:pPr>
              <a:t>39</a:t>
            </a:fld>
            <a:endParaRPr lang="de-CH"/>
          </a:p>
        </p:txBody>
      </p:sp>
    </p:spTree>
    <p:extLst>
      <p:ext uri="{BB962C8B-B14F-4D97-AF65-F5344CB8AC3E}">
        <p14:creationId xmlns:p14="http://schemas.microsoft.com/office/powerpoint/2010/main" val="29190285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In der Schweiz gab es ursprünglich</a:t>
            </a:r>
            <a:r>
              <a:rPr lang="de-DE" baseline="0" dirty="0" smtClean="0"/>
              <a:t> vier </a:t>
            </a:r>
            <a:r>
              <a:rPr lang="de-DE" baseline="0" dirty="0" err="1" smtClean="0"/>
              <a:t>Würgerarten</a:t>
            </a:r>
            <a:r>
              <a:rPr lang="de-DE" baseline="0" dirty="0" smtClean="0"/>
              <a:t> als Brutvögel</a:t>
            </a:r>
          </a:p>
          <a:p>
            <a:endParaRPr lang="de-DE" baseline="0" dirty="0" smtClean="0"/>
          </a:p>
          <a:p>
            <a:r>
              <a:rPr lang="de-DE" baseline="0" dirty="0" smtClean="0"/>
              <a:t>Bereits in der ersten Hälfte des 20. Jahrhunderts starb der Schwarzstirnwürger aus, Bild unten rechts, Bild Andy </a:t>
            </a:r>
            <a:r>
              <a:rPr lang="de-DE" baseline="0" dirty="0" err="1" smtClean="0"/>
              <a:t>Morffew</a:t>
            </a:r>
            <a:r>
              <a:rPr lang="de-DE" baseline="0" dirty="0" smtClean="0"/>
              <a:t>, Wikipedia </a:t>
            </a:r>
            <a:r>
              <a:rPr lang="de-DE" baseline="0" dirty="0" err="1" smtClean="0"/>
              <a:t>Commens</a:t>
            </a:r>
            <a:r>
              <a:rPr lang="de-DE" baseline="0" dirty="0" smtClean="0"/>
              <a:t>, CC BY 2.0</a:t>
            </a:r>
          </a:p>
          <a:p>
            <a:r>
              <a:rPr lang="de-DE" dirty="0" smtClean="0"/>
              <a:t>Ihm</a:t>
            </a:r>
            <a:r>
              <a:rPr lang="de-DE" baseline="0" dirty="0" smtClean="0"/>
              <a:t> folgte in den 80er Jahren der Raubwürger, der heute nur noch als Wintergast in der Schweiz anzutreffen ist. Bild oben links, Michael Gerber</a:t>
            </a:r>
          </a:p>
          <a:p>
            <a:r>
              <a:rPr lang="de-DE" baseline="0" dirty="0" smtClean="0"/>
              <a:t>Der Rotkopfwürger hat zuletzt in den 00er Jahren gebrütet. Bild oben rechts, Michael Gerber</a:t>
            </a:r>
          </a:p>
          <a:p>
            <a:r>
              <a:rPr lang="de-DE" baseline="0" dirty="0" smtClean="0"/>
              <a:t>Als Brutvogel übrig geblieben ist der Neuntöter, Bild unten links, Stefan Wassmer</a:t>
            </a:r>
            <a:endParaRPr lang="de-DE" dirty="0"/>
          </a:p>
        </p:txBody>
      </p:sp>
      <p:sp>
        <p:nvSpPr>
          <p:cNvPr id="4" name="Foliennummernplatzhalter 3"/>
          <p:cNvSpPr>
            <a:spLocks noGrp="1"/>
          </p:cNvSpPr>
          <p:nvPr>
            <p:ph type="sldNum" sz="quarter" idx="10"/>
          </p:nvPr>
        </p:nvSpPr>
        <p:spPr/>
        <p:txBody>
          <a:bodyPr/>
          <a:lstStyle/>
          <a:p>
            <a:pPr>
              <a:defRPr/>
            </a:pPr>
            <a:fld id="{65E7298C-F7DE-B04F-813C-5130DE159F24}" type="slidenum">
              <a:rPr lang="de-CH" smtClean="0"/>
              <a:pPr>
                <a:defRPr/>
              </a:pPr>
              <a:t>4</a:t>
            </a:fld>
            <a:endParaRPr lang="de-CH"/>
          </a:p>
        </p:txBody>
      </p:sp>
    </p:spTree>
    <p:extLst>
      <p:ext uri="{BB962C8B-B14F-4D97-AF65-F5344CB8AC3E}">
        <p14:creationId xmlns:p14="http://schemas.microsoft.com/office/powerpoint/2010/main" val="21326820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Es muss nicht immer eine ganze Hecke sein.</a:t>
            </a:r>
            <a:r>
              <a:rPr lang="de-DE" baseline="0" dirty="0" smtClean="0"/>
              <a:t> </a:t>
            </a:r>
            <a:r>
              <a:rPr lang="de-DE" dirty="0" smtClean="0"/>
              <a:t>Beide eingezeichneten</a:t>
            </a:r>
            <a:r>
              <a:rPr lang="de-DE" baseline="0" dirty="0" smtClean="0"/>
              <a:t> Lebensräume hätten das Potenzial für einen Neuntöter-Lebensraum, es fehlen jedoch Gruppen von Dornbüschen als Nistplätze. Mit dem Setzen von Wildrosen oder dornigen Straucharten könnten beide Lebensräume aufgewertet und für den Neuntöter nutzbar gemacht werden. </a:t>
            </a:r>
            <a:endParaRPr lang="de-DE" dirty="0"/>
          </a:p>
        </p:txBody>
      </p:sp>
      <p:sp>
        <p:nvSpPr>
          <p:cNvPr id="4" name="Foliennummernplatzhalter 3"/>
          <p:cNvSpPr>
            <a:spLocks noGrp="1"/>
          </p:cNvSpPr>
          <p:nvPr>
            <p:ph type="sldNum" sz="quarter" idx="10"/>
          </p:nvPr>
        </p:nvSpPr>
        <p:spPr/>
        <p:txBody>
          <a:bodyPr/>
          <a:lstStyle/>
          <a:p>
            <a:pPr>
              <a:defRPr/>
            </a:pPr>
            <a:fld id="{65E7298C-F7DE-B04F-813C-5130DE159F24}" type="slidenum">
              <a:rPr lang="de-CH" smtClean="0"/>
              <a:pPr>
                <a:defRPr/>
              </a:pPr>
              <a:t>40</a:t>
            </a:fld>
            <a:endParaRPr lang="de-CH"/>
          </a:p>
        </p:txBody>
      </p:sp>
    </p:spTree>
    <p:extLst>
      <p:ext uri="{BB962C8B-B14F-4D97-AF65-F5344CB8AC3E}">
        <p14:creationId xmlns:p14="http://schemas.microsoft.com/office/powerpoint/2010/main" val="33145522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Bei dichterer Vegetation,</a:t>
            </a:r>
            <a:r>
              <a:rPr lang="de-DE" baseline="0" dirty="0" smtClean="0"/>
              <a:t> z.B. nur schon bei </a:t>
            </a:r>
            <a:r>
              <a:rPr lang="de-DE" baseline="0" dirty="0" err="1" smtClean="0"/>
              <a:t>Fromentalwiesen</a:t>
            </a:r>
            <a:r>
              <a:rPr lang="de-DE" baseline="0" dirty="0" smtClean="0"/>
              <a:t> kann das </a:t>
            </a:r>
            <a:r>
              <a:rPr lang="de-DE" baseline="0" dirty="0" err="1" smtClean="0"/>
              <a:t>Ausmähen</a:t>
            </a:r>
            <a:r>
              <a:rPr lang="de-DE" baseline="0" dirty="0" smtClean="0"/>
              <a:t> von Streifen dem Neuntöter die Aufnahme von Beute wie Käfer oder Heuschrecken deutlich erleichtern.  Ebenso ist es notwendig, beim Mähen im Herbst Altgrasstreifen stehen zu lassen, da darin zahlreiche Insekten entweder als Ei, Raupe oder als erwachsenes Tier überwintern. </a:t>
            </a:r>
            <a:endParaRPr lang="de-DE" dirty="0"/>
          </a:p>
        </p:txBody>
      </p:sp>
      <p:sp>
        <p:nvSpPr>
          <p:cNvPr id="4" name="Foliennummernplatzhalter 3"/>
          <p:cNvSpPr>
            <a:spLocks noGrp="1"/>
          </p:cNvSpPr>
          <p:nvPr>
            <p:ph type="sldNum" sz="quarter" idx="10"/>
          </p:nvPr>
        </p:nvSpPr>
        <p:spPr/>
        <p:txBody>
          <a:bodyPr/>
          <a:lstStyle/>
          <a:p>
            <a:pPr>
              <a:defRPr/>
            </a:pPr>
            <a:fld id="{65E7298C-F7DE-B04F-813C-5130DE159F24}" type="slidenum">
              <a:rPr lang="de-CH" smtClean="0"/>
              <a:pPr>
                <a:defRPr/>
              </a:pPr>
              <a:t>41</a:t>
            </a:fld>
            <a:endParaRPr lang="de-CH"/>
          </a:p>
        </p:txBody>
      </p:sp>
    </p:spTree>
    <p:extLst>
      <p:ext uri="{BB962C8B-B14F-4D97-AF65-F5344CB8AC3E}">
        <p14:creationId xmlns:p14="http://schemas.microsoft.com/office/powerpoint/2010/main" val="56773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Dort wo Hecken in</a:t>
            </a:r>
            <a:r>
              <a:rPr lang="de-DE" baseline="0" dirty="0" smtClean="0"/>
              <a:t> eher nährstoffreichere Böden gesetzt werden, kann angrenzend an den Heckensaum ein Streifen Land in ein bis zwei Maschinenbreiten gefräst werden und während der Brutzeit offen gehalten werden, was 4-5 maliges Fräsen bedeutet. Am </a:t>
            </a:r>
            <a:r>
              <a:rPr lang="de-DE" baseline="0" dirty="0" err="1" smtClean="0"/>
              <a:t>Farnsberg</a:t>
            </a:r>
            <a:r>
              <a:rPr lang="de-DE" baseline="0" dirty="0" smtClean="0"/>
              <a:t> haben die Neuntöter diese Struktur deutlich bevorzugt zur Nahrungssuche, vor der Nahrungssuche in Hecken oder in den höher stehenden Wiesen, insbesondere, wenn sie in der Nähe der Hecke mit dem Nistplatz lag. Sitzwarten im Umfeld der Streifen sind ein Muss. </a:t>
            </a:r>
            <a:endParaRPr lang="de-DE" dirty="0"/>
          </a:p>
        </p:txBody>
      </p:sp>
      <p:sp>
        <p:nvSpPr>
          <p:cNvPr id="4" name="Foliennummernplatzhalter 3"/>
          <p:cNvSpPr>
            <a:spLocks noGrp="1"/>
          </p:cNvSpPr>
          <p:nvPr>
            <p:ph type="sldNum" sz="quarter" idx="10"/>
          </p:nvPr>
        </p:nvSpPr>
        <p:spPr/>
        <p:txBody>
          <a:bodyPr/>
          <a:lstStyle/>
          <a:p>
            <a:pPr>
              <a:defRPr/>
            </a:pPr>
            <a:fld id="{65E7298C-F7DE-B04F-813C-5130DE159F24}" type="slidenum">
              <a:rPr lang="de-CH" smtClean="0"/>
              <a:pPr>
                <a:defRPr/>
              </a:pPr>
              <a:t>42</a:t>
            </a:fld>
            <a:endParaRPr lang="de-CH"/>
          </a:p>
        </p:txBody>
      </p:sp>
    </p:spTree>
    <p:extLst>
      <p:ext uri="{BB962C8B-B14F-4D97-AF65-F5344CB8AC3E}">
        <p14:creationId xmlns:p14="http://schemas.microsoft.com/office/powerpoint/2010/main" val="4178455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Kombination von </a:t>
            </a:r>
            <a:r>
              <a:rPr lang="de-DE" dirty="0" err="1" smtClean="0"/>
              <a:t>Massnahmen</a:t>
            </a:r>
            <a:r>
              <a:rPr lang="de-DE" dirty="0" smtClean="0"/>
              <a:t> wie Hecken, gefräste</a:t>
            </a:r>
            <a:r>
              <a:rPr lang="de-DE" baseline="0" dirty="0" smtClean="0"/>
              <a:t> Streifen, Neupflanzung von Hochstammobstbäumen als Sitzwarten, Anlage von blütenreichen Lebensräumen und Waldrandaufwertungen. </a:t>
            </a:r>
            <a:endParaRPr lang="de-DE" dirty="0"/>
          </a:p>
        </p:txBody>
      </p:sp>
      <p:sp>
        <p:nvSpPr>
          <p:cNvPr id="4" name="Foliennummernplatzhalter 3"/>
          <p:cNvSpPr>
            <a:spLocks noGrp="1"/>
          </p:cNvSpPr>
          <p:nvPr>
            <p:ph type="sldNum" sz="quarter" idx="10"/>
          </p:nvPr>
        </p:nvSpPr>
        <p:spPr/>
        <p:txBody>
          <a:bodyPr/>
          <a:lstStyle/>
          <a:p>
            <a:pPr>
              <a:defRPr/>
            </a:pPr>
            <a:fld id="{65E7298C-F7DE-B04F-813C-5130DE159F24}" type="slidenum">
              <a:rPr lang="de-CH" smtClean="0"/>
              <a:pPr>
                <a:defRPr/>
              </a:pPr>
              <a:t>43</a:t>
            </a:fld>
            <a:endParaRPr lang="de-CH"/>
          </a:p>
        </p:txBody>
      </p:sp>
    </p:spTree>
    <p:extLst>
      <p:ext uri="{BB962C8B-B14F-4D97-AF65-F5344CB8AC3E}">
        <p14:creationId xmlns:p14="http://schemas.microsoft.com/office/powerpoint/2010/main" val="6498135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Kombination von extensiv</a:t>
            </a:r>
            <a:r>
              <a:rPr lang="de-DE" baseline="0" dirty="0" smtClean="0"/>
              <a:t> genutztem Obstgarten, Hecken entlang Graben und offenen Bodenstellen. </a:t>
            </a:r>
            <a:endParaRPr lang="de-DE" dirty="0"/>
          </a:p>
        </p:txBody>
      </p:sp>
      <p:sp>
        <p:nvSpPr>
          <p:cNvPr id="4" name="Foliennummernplatzhalter 3"/>
          <p:cNvSpPr>
            <a:spLocks noGrp="1"/>
          </p:cNvSpPr>
          <p:nvPr>
            <p:ph type="sldNum" sz="quarter" idx="10"/>
          </p:nvPr>
        </p:nvSpPr>
        <p:spPr/>
        <p:txBody>
          <a:bodyPr/>
          <a:lstStyle/>
          <a:p>
            <a:pPr>
              <a:defRPr/>
            </a:pPr>
            <a:fld id="{65E7298C-F7DE-B04F-813C-5130DE159F24}" type="slidenum">
              <a:rPr lang="de-CH" smtClean="0"/>
              <a:pPr>
                <a:defRPr/>
              </a:pPr>
              <a:t>44</a:t>
            </a:fld>
            <a:endParaRPr lang="de-CH"/>
          </a:p>
        </p:txBody>
      </p:sp>
    </p:spTree>
    <p:extLst>
      <p:ext uri="{BB962C8B-B14F-4D97-AF65-F5344CB8AC3E}">
        <p14:creationId xmlns:p14="http://schemas.microsoft.com/office/powerpoint/2010/main" val="169706196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Die Karte</a:t>
            </a:r>
            <a:r>
              <a:rPr lang="de-DE" baseline="0" dirty="0" smtClean="0"/>
              <a:t> der Vertragsflächen vom </a:t>
            </a:r>
            <a:r>
              <a:rPr lang="de-DE" baseline="0" dirty="0" err="1" smtClean="0"/>
              <a:t>Farnsberg</a:t>
            </a:r>
            <a:r>
              <a:rPr lang="de-DE" baseline="0" dirty="0" smtClean="0"/>
              <a:t> zeigt deutlich, dass sich der Neuntöter (rote Punkte) vor allem dort ansiedelte, wo eine Konzentration an Strukturen und extensiver genutzter Elemente angelegt worden ist. </a:t>
            </a:r>
            <a:endParaRPr lang="de-DE" dirty="0"/>
          </a:p>
        </p:txBody>
      </p:sp>
      <p:sp>
        <p:nvSpPr>
          <p:cNvPr id="4" name="Foliennummernplatzhalter 3"/>
          <p:cNvSpPr>
            <a:spLocks noGrp="1"/>
          </p:cNvSpPr>
          <p:nvPr>
            <p:ph type="sldNum" sz="quarter" idx="10"/>
          </p:nvPr>
        </p:nvSpPr>
        <p:spPr/>
        <p:txBody>
          <a:bodyPr/>
          <a:lstStyle/>
          <a:p>
            <a:pPr>
              <a:defRPr/>
            </a:pPr>
            <a:fld id="{65E7298C-F7DE-B04F-813C-5130DE159F24}" type="slidenum">
              <a:rPr lang="de-CH" smtClean="0"/>
              <a:pPr>
                <a:defRPr/>
              </a:pPr>
              <a:t>45</a:t>
            </a:fld>
            <a:endParaRPr lang="de-CH"/>
          </a:p>
        </p:txBody>
      </p:sp>
    </p:spTree>
    <p:extLst>
      <p:ext uri="{BB962C8B-B14F-4D97-AF65-F5344CB8AC3E}">
        <p14:creationId xmlns:p14="http://schemas.microsoft.com/office/powerpoint/2010/main" val="120127107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Wo immer möglich, sollten auch Flächen</a:t>
            </a:r>
            <a:r>
              <a:rPr lang="de-DE" baseline="0" dirty="0" smtClean="0"/>
              <a:t> extensiviert werden. Da das Ausmagern von fetten Wiesen sehr lange dauert, erzielt man rascher bessere Resultate, wenn der nährstoffreiche Oberboden abgetragen wird und an seiner Stelle eine Sand-Wandkiesmischung eingebracht wird.  Ist dies nicht möglich, müssen in den ersten mindestens 5 Jahren Wiesen mehrmals geschnitten werden, ohne dass sie nochmals gedüngt werden. Zusätzlich können offene Streifen </a:t>
            </a:r>
            <a:r>
              <a:rPr lang="de-DE" baseline="0" dirty="0" err="1" smtClean="0"/>
              <a:t>eingefräst</a:t>
            </a:r>
            <a:r>
              <a:rPr lang="de-DE" baseline="0" dirty="0" smtClean="0"/>
              <a:t> werden. </a:t>
            </a:r>
            <a:endParaRPr lang="de-DE" dirty="0"/>
          </a:p>
        </p:txBody>
      </p:sp>
      <p:sp>
        <p:nvSpPr>
          <p:cNvPr id="4" name="Foliennummernplatzhalter 3"/>
          <p:cNvSpPr>
            <a:spLocks noGrp="1"/>
          </p:cNvSpPr>
          <p:nvPr>
            <p:ph type="sldNum" sz="quarter" idx="10"/>
          </p:nvPr>
        </p:nvSpPr>
        <p:spPr/>
        <p:txBody>
          <a:bodyPr/>
          <a:lstStyle/>
          <a:p>
            <a:pPr>
              <a:defRPr/>
            </a:pPr>
            <a:fld id="{65E7298C-F7DE-B04F-813C-5130DE159F24}" type="slidenum">
              <a:rPr lang="de-CH" smtClean="0"/>
              <a:pPr>
                <a:defRPr/>
              </a:pPr>
              <a:t>46</a:t>
            </a:fld>
            <a:endParaRPr lang="de-CH"/>
          </a:p>
        </p:txBody>
      </p:sp>
    </p:spTree>
    <p:extLst>
      <p:ext uri="{BB962C8B-B14F-4D97-AF65-F5344CB8AC3E}">
        <p14:creationId xmlns:p14="http://schemas.microsoft.com/office/powerpoint/2010/main" val="28325024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An</a:t>
            </a:r>
            <a:r>
              <a:rPr lang="de-DE" baseline="0" dirty="0" smtClean="0"/>
              <a:t> verschiedenen Orten wurde festgestellt, dass </a:t>
            </a:r>
            <a:r>
              <a:rPr lang="de-DE" baseline="0" dirty="0" err="1" smtClean="0"/>
              <a:t>grosse</a:t>
            </a:r>
            <a:r>
              <a:rPr lang="de-DE" baseline="0" dirty="0" smtClean="0"/>
              <a:t> Asthaufen für Neuntöter eine hohe Attraktivität als Sitzwarte, wie auch als Versteck für flügge Jungvögel aufweisen. Verbunden mit Dornbüschen oder Brombeeren werden sie auch als Brutplätze genutzt. Als </a:t>
            </a:r>
            <a:r>
              <a:rPr lang="de-DE" baseline="0" dirty="0" err="1" smtClean="0"/>
              <a:t>Grossstrukturen</a:t>
            </a:r>
            <a:r>
              <a:rPr lang="de-DE" baseline="0" dirty="0" smtClean="0"/>
              <a:t> werden hier </a:t>
            </a:r>
            <a:r>
              <a:rPr lang="de-DE" baseline="0" dirty="0" err="1" smtClean="0"/>
              <a:t>grosse</a:t>
            </a:r>
            <a:r>
              <a:rPr lang="de-DE" baseline="0" dirty="0" smtClean="0"/>
              <a:t> Kleinstrukturen verstanden, die von mindestens einer Are Saum umgeben sind und zur Hälfte einmal im Jahr gemäht werden.</a:t>
            </a:r>
            <a:endParaRPr lang="de-DE" dirty="0"/>
          </a:p>
        </p:txBody>
      </p:sp>
      <p:sp>
        <p:nvSpPr>
          <p:cNvPr id="4" name="Foliennummernplatzhalter 3"/>
          <p:cNvSpPr>
            <a:spLocks noGrp="1"/>
          </p:cNvSpPr>
          <p:nvPr>
            <p:ph type="sldNum" sz="quarter" idx="10"/>
          </p:nvPr>
        </p:nvSpPr>
        <p:spPr/>
        <p:txBody>
          <a:bodyPr/>
          <a:lstStyle/>
          <a:p>
            <a:pPr>
              <a:defRPr/>
            </a:pPr>
            <a:fld id="{65E7298C-F7DE-B04F-813C-5130DE159F24}" type="slidenum">
              <a:rPr lang="de-CH" smtClean="0"/>
              <a:pPr>
                <a:defRPr/>
              </a:pPr>
              <a:t>47</a:t>
            </a:fld>
            <a:endParaRPr lang="de-CH"/>
          </a:p>
        </p:txBody>
      </p:sp>
    </p:spTree>
    <p:extLst>
      <p:ext uri="{BB962C8B-B14F-4D97-AF65-F5344CB8AC3E}">
        <p14:creationId xmlns:p14="http://schemas.microsoft.com/office/powerpoint/2010/main" val="27862924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Breitere</a:t>
            </a:r>
            <a:r>
              <a:rPr lang="de-DE" baseline="0" dirty="0" smtClean="0"/>
              <a:t> Feldsäume und Buntbrachen tragen in Ackerbaugebieten dazu bei, die Insektenvielfalt zu steigern. Verbunden mit Dornbüschen in Form von Wildrosen können sie auch für Neuntöter ausreichende Reviere bilden. Allerdings dürfen die Lebensräume nicht entlang von </a:t>
            </a:r>
            <a:r>
              <a:rPr lang="de-DE" baseline="0" dirty="0" err="1" smtClean="0"/>
              <a:t>regelmässig</a:t>
            </a:r>
            <a:r>
              <a:rPr lang="de-DE" baseline="0" dirty="0" smtClean="0"/>
              <a:t> begangenen Wegen liegen, da sonst die Störungen für Vögel und Kleinsäuger zu </a:t>
            </a:r>
            <a:r>
              <a:rPr lang="de-DE" baseline="0" dirty="0" err="1" smtClean="0"/>
              <a:t>gross</a:t>
            </a:r>
            <a:r>
              <a:rPr lang="de-DE" baseline="0" dirty="0" smtClean="0"/>
              <a:t> sind. </a:t>
            </a:r>
            <a:endParaRPr lang="de-DE" dirty="0"/>
          </a:p>
        </p:txBody>
      </p:sp>
      <p:sp>
        <p:nvSpPr>
          <p:cNvPr id="4" name="Foliennummernplatzhalter 3"/>
          <p:cNvSpPr>
            <a:spLocks noGrp="1"/>
          </p:cNvSpPr>
          <p:nvPr>
            <p:ph type="sldNum" sz="quarter" idx="10"/>
          </p:nvPr>
        </p:nvSpPr>
        <p:spPr/>
        <p:txBody>
          <a:bodyPr/>
          <a:lstStyle/>
          <a:p>
            <a:pPr>
              <a:defRPr/>
            </a:pPr>
            <a:fld id="{65E7298C-F7DE-B04F-813C-5130DE159F24}" type="slidenum">
              <a:rPr lang="de-CH" smtClean="0"/>
              <a:pPr>
                <a:defRPr/>
              </a:pPr>
              <a:t>48</a:t>
            </a:fld>
            <a:endParaRPr lang="de-CH"/>
          </a:p>
        </p:txBody>
      </p:sp>
    </p:spTree>
    <p:extLst>
      <p:ext uri="{BB962C8B-B14F-4D97-AF65-F5344CB8AC3E}">
        <p14:creationId xmlns:p14="http://schemas.microsoft.com/office/powerpoint/2010/main" val="189289071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Beiträge</a:t>
            </a:r>
            <a:r>
              <a:rPr lang="de-DE" baseline="0" dirty="0" smtClean="0"/>
              <a:t> und </a:t>
            </a:r>
            <a:r>
              <a:rPr lang="de-DE" baseline="0" dirty="0" err="1" smtClean="0"/>
              <a:t>Subenventionen</a:t>
            </a:r>
            <a:r>
              <a:rPr lang="de-DE" baseline="0" dirty="0" smtClean="0"/>
              <a:t> für die Berglandwirtschaft müssen so gesteuert werden, dass heckenreiche Landschaften mit Magerwiesen erhalten werden können. </a:t>
            </a:r>
            <a:endParaRPr lang="de-DE" dirty="0"/>
          </a:p>
        </p:txBody>
      </p:sp>
      <p:sp>
        <p:nvSpPr>
          <p:cNvPr id="4" name="Foliennummernplatzhalter 3"/>
          <p:cNvSpPr>
            <a:spLocks noGrp="1"/>
          </p:cNvSpPr>
          <p:nvPr>
            <p:ph type="sldNum" sz="quarter" idx="10"/>
          </p:nvPr>
        </p:nvSpPr>
        <p:spPr/>
        <p:txBody>
          <a:bodyPr/>
          <a:lstStyle/>
          <a:p>
            <a:pPr>
              <a:defRPr/>
            </a:pPr>
            <a:fld id="{65E7298C-F7DE-B04F-813C-5130DE159F24}" type="slidenum">
              <a:rPr lang="de-CH" smtClean="0"/>
              <a:pPr>
                <a:defRPr/>
              </a:pPr>
              <a:t>49</a:t>
            </a:fld>
            <a:endParaRPr lang="de-CH"/>
          </a:p>
        </p:txBody>
      </p:sp>
    </p:spTree>
    <p:extLst>
      <p:ext uri="{BB962C8B-B14F-4D97-AF65-F5344CB8AC3E}">
        <p14:creationId xmlns:p14="http://schemas.microsoft.com/office/powerpoint/2010/main" val="2920963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Kennzeichen Männchen: </a:t>
            </a:r>
          </a:p>
          <a:p>
            <a:r>
              <a:rPr lang="de-DE" dirty="0" smtClean="0"/>
              <a:t>Grauer</a:t>
            </a:r>
            <a:r>
              <a:rPr lang="de-DE" baseline="0" dirty="0" smtClean="0"/>
              <a:t> Kopf, schwarze Augenmaske, rostroter Rücken, im Brutkleid fast rosafarbener Bauch, schwarzer Schwanz mit </a:t>
            </a:r>
            <a:r>
              <a:rPr lang="de-DE" baseline="0" dirty="0" err="1" smtClean="0"/>
              <a:t>weissen</a:t>
            </a:r>
            <a:r>
              <a:rPr lang="de-DE" baseline="0" dirty="0" smtClean="0"/>
              <a:t> Schwanzkanten</a:t>
            </a:r>
          </a:p>
          <a:p>
            <a:endParaRPr lang="de-DE" baseline="0" dirty="0" smtClean="0"/>
          </a:p>
          <a:p>
            <a:r>
              <a:rPr lang="de-DE" baseline="0" dirty="0" smtClean="0"/>
              <a:t>Kennzeichen Weibchen: </a:t>
            </a:r>
          </a:p>
          <a:p>
            <a:r>
              <a:rPr lang="de-DE" baseline="0" dirty="0" smtClean="0"/>
              <a:t>Braungrauer Kopf, (alte Weibchen können auch ziemlich grauen Kopf haben)</a:t>
            </a:r>
          </a:p>
          <a:p>
            <a:r>
              <a:rPr lang="de-DE" baseline="0" dirty="0" smtClean="0"/>
              <a:t>Brauner Augenstreif</a:t>
            </a:r>
          </a:p>
          <a:p>
            <a:r>
              <a:rPr lang="de-DE" baseline="0" dirty="0" smtClean="0"/>
              <a:t>Brauner Rücken, beiger Bauch mit braunen Federsäumen </a:t>
            </a:r>
          </a:p>
          <a:p>
            <a:r>
              <a:rPr lang="de-DE" baseline="0" dirty="0" smtClean="0"/>
              <a:t>Bild Wikipedia </a:t>
            </a:r>
            <a:r>
              <a:rPr lang="de-DE" baseline="0" dirty="0" err="1" smtClean="0"/>
              <a:t>Commons</a:t>
            </a:r>
            <a:r>
              <a:rPr lang="de-DE" baseline="0" dirty="0" smtClean="0"/>
              <a:t>, </a:t>
            </a:r>
            <a:r>
              <a:rPr lang="mr-IN" baseline="0" dirty="0" smtClean="0"/>
              <a:t>CC-BY 4.0</a:t>
            </a:r>
            <a:endParaRPr lang="de-DE" dirty="0"/>
          </a:p>
        </p:txBody>
      </p:sp>
      <p:sp>
        <p:nvSpPr>
          <p:cNvPr id="4" name="Foliennummernplatzhalter 3"/>
          <p:cNvSpPr>
            <a:spLocks noGrp="1"/>
          </p:cNvSpPr>
          <p:nvPr>
            <p:ph type="sldNum" sz="quarter" idx="10"/>
          </p:nvPr>
        </p:nvSpPr>
        <p:spPr/>
        <p:txBody>
          <a:bodyPr/>
          <a:lstStyle/>
          <a:p>
            <a:pPr>
              <a:defRPr/>
            </a:pPr>
            <a:fld id="{65E7298C-F7DE-B04F-813C-5130DE159F24}" type="slidenum">
              <a:rPr lang="de-CH" smtClean="0"/>
              <a:pPr>
                <a:defRPr/>
              </a:pPr>
              <a:t>5</a:t>
            </a:fld>
            <a:endParaRPr lang="de-CH"/>
          </a:p>
        </p:txBody>
      </p:sp>
    </p:spTree>
    <p:extLst>
      <p:ext uri="{BB962C8B-B14F-4D97-AF65-F5344CB8AC3E}">
        <p14:creationId xmlns:p14="http://schemas.microsoft.com/office/powerpoint/2010/main" val="401757351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Um </a:t>
            </a:r>
            <a:r>
              <a:rPr lang="de-DE" dirty="0" err="1" smtClean="0"/>
              <a:t>Massnahmen</a:t>
            </a:r>
            <a:r>
              <a:rPr lang="de-DE" baseline="0" dirty="0" smtClean="0"/>
              <a:t> ausführen zu können, braucht es die Bereitschaft des Grundeigentümers zum Mitmachen. Dieser muss von Anfang an </a:t>
            </a:r>
            <a:r>
              <a:rPr lang="de-DE" baseline="0" dirty="0" err="1" smtClean="0"/>
              <a:t>begrüsst</a:t>
            </a:r>
            <a:r>
              <a:rPr lang="de-DE" baseline="0" dirty="0" smtClean="0"/>
              <a:t> werden und in die Planung von </a:t>
            </a:r>
            <a:r>
              <a:rPr lang="de-DE" baseline="0" dirty="0" err="1" smtClean="0"/>
              <a:t>Massnahmen</a:t>
            </a:r>
            <a:r>
              <a:rPr lang="de-DE" baseline="0" dirty="0" smtClean="0"/>
              <a:t> involviert sein. Grundeigentümer sind häufig Landwirte, aber auch Gemeinden. Von Vorteil ist es, wenn die Kontakte nicht erst dann bestehen, wenn man etwas vom Grundeigentümer will. </a:t>
            </a:r>
            <a:r>
              <a:rPr lang="de-DE" baseline="0" dirty="0" err="1" smtClean="0"/>
              <a:t>Massnahmen</a:t>
            </a:r>
            <a:r>
              <a:rPr lang="de-DE" baseline="0" dirty="0" smtClean="0"/>
              <a:t> sollen in die Bewirtschaftung eines Betriebes integriert werden können. In einigen Kantonen kann mit Betriebsberatungen die Möglichkeit der Verbindung von Naturschutzmassanahmen mit betrieblichen Aspekten aufgezeigt werden. </a:t>
            </a:r>
            <a:endParaRPr lang="de-DE" dirty="0"/>
          </a:p>
        </p:txBody>
      </p:sp>
      <p:sp>
        <p:nvSpPr>
          <p:cNvPr id="4" name="Foliennummernplatzhalter 3"/>
          <p:cNvSpPr>
            <a:spLocks noGrp="1"/>
          </p:cNvSpPr>
          <p:nvPr>
            <p:ph type="sldNum" sz="quarter" idx="10"/>
          </p:nvPr>
        </p:nvSpPr>
        <p:spPr/>
        <p:txBody>
          <a:bodyPr/>
          <a:lstStyle/>
          <a:p>
            <a:pPr>
              <a:defRPr/>
            </a:pPr>
            <a:fld id="{65E7298C-F7DE-B04F-813C-5130DE159F24}" type="slidenum">
              <a:rPr lang="de-CH" smtClean="0"/>
              <a:pPr>
                <a:defRPr/>
              </a:pPr>
              <a:t>50</a:t>
            </a:fld>
            <a:endParaRPr lang="de-CH"/>
          </a:p>
        </p:txBody>
      </p:sp>
    </p:spTree>
    <p:extLst>
      <p:ext uri="{BB962C8B-B14F-4D97-AF65-F5344CB8AC3E}">
        <p14:creationId xmlns:p14="http://schemas.microsoft.com/office/powerpoint/2010/main" val="160855513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Mit einer</a:t>
            </a:r>
            <a:r>
              <a:rPr lang="de-DE" baseline="0" dirty="0" smtClean="0"/>
              <a:t> fundierten Betriebsplanung können </a:t>
            </a:r>
            <a:r>
              <a:rPr lang="de-DE" baseline="0" dirty="0" err="1" smtClean="0"/>
              <a:t>Aufwertungsmassnahmen</a:t>
            </a:r>
            <a:r>
              <a:rPr lang="de-DE" baseline="0" dirty="0" smtClean="0"/>
              <a:t> getroffen werden, die in den Betrieb passen und in der Gesamtbilanz von Nährstoffen und Ressourcen  positiv sind. Oftmals ist es so, dass mit Beiträgen für die ökologischen Ausgleichsflächen bei einer sorgfältigen Planung keine finanziellen </a:t>
            </a:r>
            <a:r>
              <a:rPr lang="de-DE" baseline="0" dirty="0" err="1" smtClean="0"/>
              <a:t>Einbussen</a:t>
            </a:r>
            <a:r>
              <a:rPr lang="de-DE" baseline="0" dirty="0" smtClean="0"/>
              <a:t> entstehen.  Auf diesem Hof wurden sowohl extensiv genutzte Wiesen angelegt, als auch neue Hecken. </a:t>
            </a:r>
            <a:endParaRPr lang="de-DE" dirty="0"/>
          </a:p>
        </p:txBody>
      </p:sp>
      <p:sp>
        <p:nvSpPr>
          <p:cNvPr id="4" name="Foliennummernplatzhalter 3"/>
          <p:cNvSpPr>
            <a:spLocks noGrp="1"/>
          </p:cNvSpPr>
          <p:nvPr>
            <p:ph type="sldNum" sz="quarter" idx="10"/>
          </p:nvPr>
        </p:nvSpPr>
        <p:spPr/>
        <p:txBody>
          <a:bodyPr/>
          <a:lstStyle/>
          <a:p>
            <a:pPr>
              <a:defRPr/>
            </a:pPr>
            <a:fld id="{65E7298C-F7DE-B04F-813C-5130DE159F24}" type="slidenum">
              <a:rPr lang="de-CH" smtClean="0"/>
              <a:pPr>
                <a:defRPr/>
              </a:pPr>
              <a:t>51</a:t>
            </a:fld>
            <a:endParaRPr lang="de-CH"/>
          </a:p>
        </p:txBody>
      </p:sp>
    </p:spTree>
    <p:extLst>
      <p:ext uri="{BB962C8B-B14F-4D97-AF65-F5344CB8AC3E}">
        <p14:creationId xmlns:p14="http://schemas.microsoft.com/office/powerpoint/2010/main" val="280814521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Um eine stabile</a:t>
            </a:r>
            <a:r>
              <a:rPr lang="de-DE" baseline="0" dirty="0" smtClean="0"/>
              <a:t> </a:t>
            </a:r>
            <a:r>
              <a:rPr lang="de-DE" baseline="0" dirty="0" err="1" smtClean="0"/>
              <a:t>Neuntöterpopulation</a:t>
            </a:r>
            <a:r>
              <a:rPr lang="de-DE" baseline="0" dirty="0" smtClean="0"/>
              <a:t> aufzubauen, braucht es nicht nur </a:t>
            </a:r>
            <a:r>
              <a:rPr lang="de-DE" baseline="0" dirty="0" err="1" smtClean="0"/>
              <a:t>Massnahmen</a:t>
            </a:r>
            <a:r>
              <a:rPr lang="de-DE" baseline="0" dirty="0" smtClean="0"/>
              <a:t> auf einem Hof, sondern eine Planung über eine ganze Region. Zentral ist dabei, dass auch die Fachstelle Naturschutz wie das Landwirtschaftsamt des Kantons bei solchen Projekten mitmachen und evtl. auch zusätzliche Beiträge sprechen. In den Kantonen Solothurn und Aargau gibt es seit Jahrzehnten Naturschutzprogramme im Kulturland. Im Kanton Baselland macht der Kanton im Projekt </a:t>
            </a:r>
            <a:r>
              <a:rPr lang="de-DE" baseline="0" dirty="0" err="1" smtClean="0"/>
              <a:t>Farnsberg</a:t>
            </a:r>
            <a:r>
              <a:rPr lang="de-DE" baseline="0" dirty="0" smtClean="0"/>
              <a:t> von BirdLife Schweiz mit. </a:t>
            </a:r>
            <a:endParaRPr lang="de-DE" dirty="0"/>
          </a:p>
        </p:txBody>
      </p:sp>
      <p:sp>
        <p:nvSpPr>
          <p:cNvPr id="4" name="Foliennummernplatzhalter 3"/>
          <p:cNvSpPr>
            <a:spLocks noGrp="1"/>
          </p:cNvSpPr>
          <p:nvPr>
            <p:ph type="sldNum" sz="quarter" idx="10"/>
          </p:nvPr>
        </p:nvSpPr>
        <p:spPr/>
        <p:txBody>
          <a:bodyPr/>
          <a:lstStyle/>
          <a:p>
            <a:pPr>
              <a:defRPr/>
            </a:pPr>
            <a:fld id="{65E7298C-F7DE-B04F-813C-5130DE159F24}" type="slidenum">
              <a:rPr lang="de-CH" smtClean="0"/>
              <a:pPr>
                <a:defRPr/>
              </a:pPr>
              <a:t>52</a:t>
            </a:fld>
            <a:endParaRPr lang="de-CH"/>
          </a:p>
        </p:txBody>
      </p:sp>
    </p:spTree>
    <p:extLst>
      <p:ext uri="{BB962C8B-B14F-4D97-AF65-F5344CB8AC3E}">
        <p14:creationId xmlns:p14="http://schemas.microsoft.com/office/powerpoint/2010/main" val="216764776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Mögliche Nahrungs- und Brutplätze einer</a:t>
            </a:r>
            <a:r>
              <a:rPr lang="de-DE" baseline="0" dirty="0" smtClean="0"/>
              <a:t> </a:t>
            </a:r>
            <a:r>
              <a:rPr lang="de-DE" baseline="0" dirty="0" err="1" smtClean="0"/>
              <a:t>Neuntöterpopulation</a:t>
            </a:r>
            <a:r>
              <a:rPr lang="de-DE" baseline="0" dirty="0" smtClean="0"/>
              <a:t>. </a:t>
            </a:r>
            <a:endParaRPr lang="de-DE" dirty="0"/>
          </a:p>
        </p:txBody>
      </p:sp>
      <p:sp>
        <p:nvSpPr>
          <p:cNvPr id="4" name="Foliennummernplatzhalter 3"/>
          <p:cNvSpPr>
            <a:spLocks noGrp="1"/>
          </p:cNvSpPr>
          <p:nvPr>
            <p:ph type="sldNum" sz="quarter" idx="10"/>
          </p:nvPr>
        </p:nvSpPr>
        <p:spPr/>
        <p:txBody>
          <a:bodyPr/>
          <a:lstStyle/>
          <a:p>
            <a:pPr>
              <a:defRPr/>
            </a:pPr>
            <a:fld id="{65E7298C-F7DE-B04F-813C-5130DE159F24}" type="slidenum">
              <a:rPr lang="de-CH" smtClean="0"/>
              <a:pPr>
                <a:defRPr/>
              </a:pPr>
              <a:t>53</a:t>
            </a:fld>
            <a:endParaRPr lang="de-CH"/>
          </a:p>
        </p:txBody>
      </p:sp>
    </p:spTree>
    <p:extLst>
      <p:ext uri="{BB962C8B-B14F-4D97-AF65-F5344CB8AC3E}">
        <p14:creationId xmlns:p14="http://schemas.microsoft.com/office/powerpoint/2010/main" val="288527017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smtClean="0"/>
              <a:t>Davon profitiert nicht nur der Neuntöter sondern eine stattliche Anzahl von Pflanzenarten, Insekten wie Florfliegen, Zikaden, Heuschrecken, Schmetterlinge, Hummeln und Bienenarten, wie auch Spinnen, Schnecken und Käfer und Kleintiere wie Wiesel, Igel, Hase oder Vögel wie Goldammer und Dorngrasmücke, Reptilien wie Zauneidechsen oder Blindschleichen etc. </a:t>
            </a:r>
            <a:endParaRPr lang="de-DE" dirty="0"/>
          </a:p>
        </p:txBody>
      </p:sp>
      <p:sp>
        <p:nvSpPr>
          <p:cNvPr id="4" name="Foliennummernplatzhalter 3"/>
          <p:cNvSpPr>
            <a:spLocks noGrp="1"/>
          </p:cNvSpPr>
          <p:nvPr>
            <p:ph type="sldNum" sz="quarter" idx="10"/>
          </p:nvPr>
        </p:nvSpPr>
        <p:spPr/>
        <p:txBody>
          <a:bodyPr/>
          <a:lstStyle/>
          <a:p>
            <a:pPr>
              <a:defRPr/>
            </a:pPr>
            <a:fld id="{65E7298C-F7DE-B04F-813C-5130DE159F24}" type="slidenum">
              <a:rPr lang="de-CH" smtClean="0"/>
              <a:pPr>
                <a:defRPr/>
              </a:pPr>
              <a:t>54</a:t>
            </a:fld>
            <a:endParaRPr lang="de-CH"/>
          </a:p>
        </p:txBody>
      </p:sp>
    </p:spTree>
    <p:extLst>
      <p:ext uri="{BB962C8B-B14F-4D97-AF65-F5344CB8AC3E}">
        <p14:creationId xmlns:p14="http://schemas.microsoft.com/office/powerpoint/2010/main" val="270981541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bg1"/>
                </a:solidFill>
                <a:latin typeface="Arial" charset="0"/>
                <a:ea typeface="MS PGothic" charset="0"/>
                <a:cs typeface="MS PGothic" charset="0"/>
              </a:defRPr>
            </a:lvl1pPr>
            <a:lvl2pPr marL="742950" indent="-285750">
              <a:defRPr sz="2400" b="1">
                <a:solidFill>
                  <a:schemeClr val="bg1"/>
                </a:solidFill>
                <a:latin typeface="Arial" charset="0"/>
                <a:ea typeface="MS PGothic" charset="0"/>
                <a:cs typeface="MS PGothic" charset="0"/>
              </a:defRPr>
            </a:lvl2pPr>
            <a:lvl3pPr marL="1143000" indent="-228600">
              <a:defRPr sz="2400" b="1">
                <a:solidFill>
                  <a:schemeClr val="bg1"/>
                </a:solidFill>
                <a:latin typeface="Arial" charset="0"/>
                <a:ea typeface="MS PGothic" charset="0"/>
                <a:cs typeface="MS PGothic" charset="0"/>
              </a:defRPr>
            </a:lvl3pPr>
            <a:lvl4pPr marL="1600200" indent="-228600">
              <a:defRPr sz="2400" b="1">
                <a:solidFill>
                  <a:schemeClr val="bg1"/>
                </a:solidFill>
                <a:latin typeface="Arial" charset="0"/>
                <a:ea typeface="MS PGothic" charset="0"/>
                <a:cs typeface="MS PGothic" charset="0"/>
              </a:defRPr>
            </a:lvl4pPr>
            <a:lvl5pPr marL="2057400" indent="-228600">
              <a:defRPr sz="2400" b="1">
                <a:solidFill>
                  <a:schemeClr val="bg1"/>
                </a:solidFill>
                <a:latin typeface="Arial" charset="0"/>
                <a:ea typeface="MS PGothic" charset="0"/>
                <a:cs typeface="MS PGothic" charset="0"/>
              </a:defRPr>
            </a:lvl5pPr>
            <a:lvl6pPr marL="2514600" indent="-228600" eaLnBrk="0" fontAlgn="base" hangingPunct="0">
              <a:spcBef>
                <a:spcPct val="0"/>
              </a:spcBef>
              <a:spcAft>
                <a:spcPct val="0"/>
              </a:spcAft>
              <a:defRPr sz="2400" b="1">
                <a:solidFill>
                  <a:schemeClr val="bg1"/>
                </a:solidFill>
                <a:latin typeface="Arial" charset="0"/>
                <a:ea typeface="MS PGothic" charset="0"/>
                <a:cs typeface="MS PGothic" charset="0"/>
              </a:defRPr>
            </a:lvl6pPr>
            <a:lvl7pPr marL="2971800" indent="-228600" eaLnBrk="0" fontAlgn="base" hangingPunct="0">
              <a:spcBef>
                <a:spcPct val="0"/>
              </a:spcBef>
              <a:spcAft>
                <a:spcPct val="0"/>
              </a:spcAft>
              <a:defRPr sz="2400" b="1">
                <a:solidFill>
                  <a:schemeClr val="bg1"/>
                </a:solidFill>
                <a:latin typeface="Arial" charset="0"/>
                <a:ea typeface="MS PGothic" charset="0"/>
                <a:cs typeface="MS PGothic" charset="0"/>
              </a:defRPr>
            </a:lvl7pPr>
            <a:lvl8pPr marL="3429000" indent="-228600" eaLnBrk="0" fontAlgn="base" hangingPunct="0">
              <a:spcBef>
                <a:spcPct val="0"/>
              </a:spcBef>
              <a:spcAft>
                <a:spcPct val="0"/>
              </a:spcAft>
              <a:defRPr sz="2400" b="1">
                <a:solidFill>
                  <a:schemeClr val="bg1"/>
                </a:solidFill>
                <a:latin typeface="Arial" charset="0"/>
                <a:ea typeface="MS PGothic" charset="0"/>
                <a:cs typeface="MS PGothic" charset="0"/>
              </a:defRPr>
            </a:lvl8pPr>
            <a:lvl9pPr marL="3886200" indent="-228600" eaLnBrk="0" fontAlgn="base" hangingPunct="0">
              <a:spcBef>
                <a:spcPct val="0"/>
              </a:spcBef>
              <a:spcAft>
                <a:spcPct val="0"/>
              </a:spcAft>
              <a:defRPr sz="2400" b="1">
                <a:solidFill>
                  <a:schemeClr val="bg1"/>
                </a:solidFill>
                <a:latin typeface="Arial" charset="0"/>
                <a:ea typeface="MS PGothic" charset="0"/>
                <a:cs typeface="MS PGothic" charset="0"/>
              </a:defRPr>
            </a:lvl9pPr>
          </a:lstStyle>
          <a:p>
            <a:fld id="{AA06E18F-1190-E44C-B86F-9B10364DDE29}" type="slidenum">
              <a:rPr lang="de-CH" sz="1200" b="0">
                <a:solidFill>
                  <a:schemeClr val="tx1"/>
                </a:solidFill>
                <a:latin typeface="Times New Roman" charset="0"/>
              </a:rPr>
              <a:pPr/>
              <a:t>55</a:t>
            </a:fld>
            <a:endParaRPr lang="de-CH" sz="1200" b="0">
              <a:solidFill>
                <a:schemeClr val="tx1"/>
              </a:solidFill>
              <a:latin typeface="Times New Roman" charset="0"/>
            </a:endParaRPr>
          </a:p>
        </p:txBody>
      </p:sp>
      <p:sp>
        <p:nvSpPr>
          <p:cNvPr id="21506" name="Rectangle 1026"/>
          <p:cNvSpPr>
            <a:spLocks noGrp="1" noRot="1" noChangeAspect="1" noChangeArrowheads="1" noTextEdit="1"/>
          </p:cNvSpPr>
          <p:nvPr>
            <p:ph type="sldImg"/>
          </p:nvPr>
        </p:nvSpPr>
        <p:spPr>
          <a:ln/>
        </p:spPr>
      </p:sp>
      <p:sp>
        <p:nvSpPr>
          <p:cNvPr id="21507"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dirty="0" smtClean="0">
                <a:ea typeface="MS PGothic" charset="0"/>
              </a:rPr>
              <a:t>Das ökologische</a:t>
            </a:r>
            <a:r>
              <a:rPr lang="de-DE" baseline="0" dirty="0" smtClean="0">
                <a:ea typeface="MS PGothic" charset="0"/>
              </a:rPr>
              <a:t> Netz für den Neuntöter ist nur eines von vielen Netzen für die Ökologische Infrastruktur in der Schweiz. Wie es in der Technik  oder beim Verkehr eine Infrastruktur vom Feldweg bis zur Autobahn, vom Tram über den Nahverkehrszug über den Schnellzug und internationale Züge mit der entsprechende Infrastruktur braucht, so ist auch die Natur auf Netze von Lebensräumen, die miteinander verbunden sind, angewiesen. </a:t>
            </a:r>
            <a:endParaRPr lang="de-DE" dirty="0">
              <a:ea typeface="MS PGothic"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65E7298C-F7DE-B04F-813C-5130DE159F24}" type="slidenum">
              <a:rPr lang="de-CH" smtClean="0"/>
              <a:pPr>
                <a:defRPr/>
              </a:pPr>
              <a:t>56</a:t>
            </a:fld>
            <a:endParaRPr lang="de-CH"/>
          </a:p>
        </p:txBody>
      </p:sp>
    </p:spTree>
    <p:extLst>
      <p:ext uri="{BB962C8B-B14F-4D97-AF65-F5344CB8AC3E}">
        <p14:creationId xmlns:p14="http://schemas.microsoft.com/office/powerpoint/2010/main" val="56517240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Im Naturschutz kennt man drei ergänzende</a:t>
            </a:r>
            <a:r>
              <a:rPr lang="de-DE" baseline="0" dirty="0" smtClean="0"/>
              <a:t> Systeme zur Sicherung der Biodiversität: </a:t>
            </a:r>
          </a:p>
          <a:p>
            <a:endParaRPr lang="de-DE" baseline="0" dirty="0" smtClean="0"/>
          </a:p>
          <a:p>
            <a:r>
              <a:rPr lang="de-DE" baseline="0" dirty="0" smtClean="0"/>
              <a:t>Grundsätzlich sollte bereits bei der Nutzung der Landschaft, soviel wie möglich an naturnahen Strukturen belassen oder wieder erneuert werden, z.B. in Form eines Naturnahen Waldbaus oder eines ökologischen Ausgleichs im Siedlungsraum und im </a:t>
            </a:r>
            <a:r>
              <a:rPr lang="de-DE" baseline="0" dirty="0" err="1" smtClean="0"/>
              <a:t>Kutlurland</a:t>
            </a:r>
            <a:r>
              <a:rPr lang="de-DE" baseline="0" dirty="0" smtClean="0"/>
              <a:t>. </a:t>
            </a:r>
          </a:p>
          <a:p>
            <a:endParaRPr lang="de-DE" baseline="0" dirty="0" smtClean="0"/>
          </a:p>
          <a:p>
            <a:r>
              <a:rPr lang="de-DE" baseline="0" dirty="0" smtClean="0"/>
              <a:t>Gewisse Lebensräume können heute nur noch durch die Sicherung in Schutzgebieten erhalten werden, so z.B. Feuchtgebiete, Moore, Auen , Wasservogelreservate, Trockenlebensräume. </a:t>
            </a:r>
          </a:p>
          <a:p>
            <a:endParaRPr lang="de-DE" baseline="0" dirty="0" smtClean="0"/>
          </a:p>
          <a:p>
            <a:r>
              <a:rPr lang="de-DE" baseline="0" dirty="0" smtClean="0"/>
              <a:t>Für einen Teil der Arten genügen diese beiden Instrumente nicht, sie benötigen zusätzlich spezifische, auf ihre Bedürfnisse ausgerichtete Artenförderungsprogramme. Die </a:t>
            </a:r>
            <a:r>
              <a:rPr lang="de-DE" baseline="0" dirty="0" err="1" smtClean="0"/>
              <a:t>Ökolgische</a:t>
            </a:r>
            <a:r>
              <a:rPr lang="de-DE" baseline="0" dirty="0" smtClean="0"/>
              <a:t> Infrastruktur setzt mit dem Schutz von Kerngebieten, Trittsteinen und Vernetzungskorridoren bei den Gebieten ein, nimmt aber auch Elemente der Artenförderung auf. </a:t>
            </a:r>
          </a:p>
          <a:p>
            <a:endParaRPr lang="de-DE" dirty="0"/>
          </a:p>
        </p:txBody>
      </p:sp>
      <p:sp>
        <p:nvSpPr>
          <p:cNvPr id="4" name="Foliennummernplatzhalter 3"/>
          <p:cNvSpPr>
            <a:spLocks noGrp="1"/>
          </p:cNvSpPr>
          <p:nvPr>
            <p:ph type="sldNum" sz="quarter" idx="10"/>
          </p:nvPr>
        </p:nvSpPr>
        <p:spPr/>
        <p:txBody>
          <a:bodyPr/>
          <a:lstStyle/>
          <a:p>
            <a:pPr>
              <a:defRPr/>
            </a:pPr>
            <a:fld id="{65E7298C-F7DE-B04F-813C-5130DE159F24}" type="slidenum">
              <a:rPr lang="de-CH" smtClean="0"/>
              <a:pPr>
                <a:defRPr/>
              </a:pPr>
              <a:t>57</a:t>
            </a:fld>
            <a:endParaRPr lang="de-CH"/>
          </a:p>
        </p:txBody>
      </p:sp>
    </p:spTree>
    <p:extLst>
      <p:ext uri="{BB962C8B-B14F-4D97-AF65-F5344CB8AC3E}">
        <p14:creationId xmlns:p14="http://schemas.microsoft.com/office/powerpoint/2010/main" val="190081163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de-DE" dirty="0" smtClean="0">
                <a:ea typeface="MS PGothic" charset="0"/>
              </a:rPr>
              <a:t>Die Schweiz</a:t>
            </a:r>
            <a:r>
              <a:rPr lang="de-DE" baseline="0" dirty="0" smtClean="0">
                <a:ea typeface="MS PGothic" charset="0"/>
              </a:rPr>
              <a:t> ist schon lange nicht mehr der Musterknabe im Bereich Naturschutz, wie vielerorts in der Bevölkerung noch geglaubt wird. Europaweit sind wir bezüglich Ausscheidung von Schutzgebieten mit Abstand am Schluss mit rund 6% Schutzgebietsfläche. </a:t>
            </a:r>
            <a:endParaRPr lang="de-DE" dirty="0" smtClean="0">
              <a:ea typeface="MS PGothic"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de-DE" dirty="0" smtClean="0">
              <a:ea typeface="MS PGothic" charset="0"/>
            </a:endParaRPr>
          </a:p>
          <a:p>
            <a:endParaRPr lang="de-DE" dirty="0"/>
          </a:p>
        </p:txBody>
      </p:sp>
      <p:sp>
        <p:nvSpPr>
          <p:cNvPr id="4" name="Foliennummernplatzhalter 3"/>
          <p:cNvSpPr>
            <a:spLocks noGrp="1"/>
          </p:cNvSpPr>
          <p:nvPr>
            <p:ph type="sldNum" sz="quarter" idx="10"/>
          </p:nvPr>
        </p:nvSpPr>
        <p:spPr/>
        <p:txBody>
          <a:bodyPr/>
          <a:lstStyle/>
          <a:p>
            <a:pPr>
              <a:defRPr/>
            </a:pPr>
            <a:fld id="{65E7298C-F7DE-B04F-813C-5130DE159F24}" type="slidenum">
              <a:rPr lang="de-CH" smtClean="0"/>
              <a:pPr>
                <a:defRPr/>
              </a:pPr>
              <a:t>58</a:t>
            </a:fld>
            <a:endParaRPr lang="de-CH"/>
          </a:p>
        </p:txBody>
      </p:sp>
    </p:spTree>
    <p:extLst>
      <p:ext uri="{BB962C8B-B14F-4D97-AF65-F5344CB8AC3E}">
        <p14:creationId xmlns:p14="http://schemas.microsoft.com/office/powerpoint/2010/main" val="412696226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eaLnBrk="1" hangingPunct="1">
              <a:defRPr/>
            </a:pPr>
            <a:r>
              <a:rPr lang="de-DE" dirty="0" smtClean="0">
                <a:ea typeface="MS PGothic" charset="0"/>
              </a:rPr>
              <a:t>Ebenso</a:t>
            </a:r>
            <a:r>
              <a:rPr lang="de-DE" baseline="0" dirty="0" smtClean="0">
                <a:ea typeface="MS PGothic" charset="0"/>
              </a:rPr>
              <a:t> stehen bei uns zahlreiche Arten auf der Roten Liste.</a:t>
            </a:r>
            <a:endParaRPr lang="de-DE" dirty="0" smtClean="0">
              <a:ea typeface="MS PGothic" charset="0"/>
            </a:endParaRPr>
          </a:p>
          <a:p>
            <a:endParaRPr lang="de-DE" dirty="0"/>
          </a:p>
        </p:txBody>
      </p:sp>
      <p:sp>
        <p:nvSpPr>
          <p:cNvPr id="4" name="Foliennummernplatzhalter 3"/>
          <p:cNvSpPr>
            <a:spLocks noGrp="1"/>
          </p:cNvSpPr>
          <p:nvPr>
            <p:ph type="sldNum" sz="quarter" idx="10"/>
          </p:nvPr>
        </p:nvSpPr>
        <p:spPr/>
        <p:txBody>
          <a:bodyPr/>
          <a:lstStyle/>
          <a:p>
            <a:pPr>
              <a:defRPr/>
            </a:pPr>
            <a:fld id="{65E7298C-F7DE-B04F-813C-5130DE159F24}" type="slidenum">
              <a:rPr lang="de-CH" smtClean="0"/>
              <a:pPr>
                <a:defRPr/>
              </a:pPr>
              <a:t>59</a:t>
            </a:fld>
            <a:endParaRPr lang="de-CH"/>
          </a:p>
        </p:txBody>
      </p:sp>
    </p:spTree>
    <p:extLst>
      <p:ext uri="{BB962C8B-B14F-4D97-AF65-F5344CB8AC3E}">
        <p14:creationId xmlns:p14="http://schemas.microsoft.com/office/powerpoint/2010/main" val="41269622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Kennzeichen Jungvogel, links</a:t>
            </a:r>
          </a:p>
          <a:p>
            <a:r>
              <a:rPr lang="de-DE" dirty="0" smtClean="0"/>
              <a:t>Wie Weibchen aber Oberseits</a:t>
            </a:r>
            <a:r>
              <a:rPr lang="de-DE" baseline="0" dirty="0" smtClean="0"/>
              <a:t> kräftiger gebändert</a:t>
            </a:r>
          </a:p>
          <a:p>
            <a:endParaRPr lang="de-DE" baseline="0" dirty="0" smtClean="0"/>
          </a:p>
          <a:p>
            <a:r>
              <a:rPr lang="de-DE" baseline="0" dirty="0" smtClean="0"/>
              <a:t>Kennzeichen Weibchen, rechts </a:t>
            </a:r>
          </a:p>
          <a:p>
            <a:r>
              <a:rPr lang="de-DE" baseline="0" dirty="0" smtClean="0"/>
              <a:t>Braungrauer Kopf, (alte Weibchen können auch ziemlich grauen Kopf haben), grauer Nacken</a:t>
            </a:r>
          </a:p>
          <a:p>
            <a:r>
              <a:rPr lang="de-DE" baseline="0" dirty="0" smtClean="0"/>
              <a:t>Brauner Augenstreif</a:t>
            </a:r>
          </a:p>
          <a:p>
            <a:r>
              <a:rPr lang="de-DE" baseline="0" dirty="0" smtClean="0"/>
              <a:t>Brauner und einfarbiger Rücken, beiger Bauch mit braunen Federsäumen </a:t>
            </a:r>
          </a:p>
          <a:p>
            <a:r>
              <a:rPr lang="de-DE" baseline="0" dirty="0" smtClean="0"/>
              <a:t>Bild Wikipedia </a:t>
            </a:r>
            <a:r>
              <a:rPr lang="de-DE" baseline="0" dirty="0" err="1" smtClean="0"/>
              <a:t>Commons</a:t>
            </a:r>
            <a:r>
              <a:rPr lang="de-DE" baseline="0" dirty="0" smtClean="0"/>
              <a:t>, </a:t>
            </a:r>
            <a:r>
              <a:rPr lang="mr-IN" baseline="0" dirty="0" smtClean="0"/>
              <a:t>CC-BY 4.0</a:t>
            </a:r>
            <a:endParaRPr lang="de-DE" dirty="0"/>
          </a:p>
        </p:txBody>
      </p:sp>
      <p:sp>
        <p:nvSpPr>
          <p:cNvPr id="4" name="Foliennummernplatzhalter 3"/>
          <p:cNvSpPr>
            <a:spLocks noGrp="1"/>
          </p:cNvSpPr>
          <p:nvPr>
            <p:ph type="sldNum" sz="quarter" idx="10"/>
          </p:nvPr>
        </p:nvSpPr>
        <p:spPr/>
        <p:txBody>
          <a:bodyPr/>
          <a:lstStyle/>
          <a:p>
            <a:pPr>
              <a:defRPr/>
            </a:pPr>
            <a:fld id="{65E7298C-F7DE-B04F-813C-5130DE159F24}" type="slidenum">
              <a:rPr lang="de-CH" smtClean="0"/>
              <a:pPr>
                <a:defRPr/>
              </a:pPr>
              <a:t>6</a:t>
            </a:fld>
            <a:endParaRPr lang="de-CH"/>
          </a:p>
        </p:txBody>
      </p:sp>
    </p:spTree>
    <p:extLst>
      <p:ext uri="{BB962C8B-B14F-4D97-AF65-F5344CB8AC3E}">
        <p14:creationId xmlns:p14="http://schemas.microsoft.com/office/powerpoint/2010/main" val="401757351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In den letzten</a:t>
            </a:r>
            <a:r>
              <a:rPr lang="de-DE" baseline="0" dirty="0" smtClean="0"/>
              <a:t> 100 bis 200 Jahren wurden bei uns </a:t>
            </a:r>
            <a:r>
              <a:rPr lang="de-DE" baseline="0" dirty="0" err="1" smtClean="0"/>
              <a:t>grosse</a:t>
            </a:r>
            <a:r>
              <a:rPr lang="de-DE" baseline="0" dirty="0" smtClean="0"/>
              <a:t> Mengen an Lebensräumen zerstört, oftmals ist nur noch ein kleiner Rest übrig geblieben. Diese Reste müssen zwingend erhalten, ihre Pflege deutlich verbessert werden und zusätzlich sollen nach Möglichkeit wieder neue Lebensräume geschaffen werden. Dies ist keineswegs einfach, da heute ein </a:t>
            </a:r>
            <a:r>
              <a:rPr lang="de-DE" baseline="0" dirty="0" err="1" smtClean="0"/>
              <a:t>grosser</a:t>
            </a:r>
            <a:r>
              <a:rPr lang="de-DE" baseline="0" dirty="0" smtClean="0"/>
              <a:t> Teil der Artenvielfalt von früher bereits verschwunden ist. Die Lebensräume benötigen lange Zeit, um wiederum eine annähernd gute Qualität zu erreichen. </a:t>
            </a:r>
            <a:endParaRPr lang="de-DE" dirty="0" smtClean="0"/>
          </a:p>
          <a:p>
            <a:endParaRPr lang="de-DE" dirty="0"/>
          </a:p>
        </p:txBody>
      </p:sp>
      <p:sp>
        <p:nvSpPr>
          <p:cNvPr id="4" name="Foliennummernplatzhalter 3"/>
          <p:cNvSpPr>
            <a:spLocks noGrp="1"/>
          </p:cNvSpPr>
          <p:nvPr>
            <p:ph type="sldNum" sz="quarter" idx="10"/>
          </p:nvPr>
        </p:nvSpPr>
        <p:spPr/>
        <p:txBody>
          <a:bodyPr/>
          <a:lstStyle/>
          <a:p>
            <a:pPr>
              <a:defRPr/>
            </a:pPr>
            <a:fld id="{65E7298C-F7DE-B04F-813C-5130DE159F24}" type="slidenum">
              <a:rPr lang="de-CH" smtClean="0"/>
              <a:pPr>
                <a:defRPr/>
              </a:pPr>
              <a:t>60</a:t>
            </a:fld>
            <a:endParaRPr lang="de-CH"/>
          </a:p>
        </p:txBody>
      </p:sp>
    </p:spTree>
    <p:extLst>
      <p:ext uri="{BB962C8B-B14F-4D97-AF65-F5344CB8AC3E}">
        <p14:creationId xmlns:p14="http://schemas.microsoft.com/office/powerpoint/2010/main" val="412696226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Die 3 Grundsätze</a:t>
            </a:r>
            <a:r>
              <a:rPr lang="de-DE" baseline="0" dirty="0" smtClean="0"/>
              <a:t> werden in den folgenden 3 </a:t>
            </a:r>
            <a:r>
              <a:rPr lang="de-DE" baseline="0" dirty="0" err="1" smtClean="0"/>
              <a:t>Slides</a:t>
            </a:r>
            <a:r>
              <a:rPr lang="de-DE" baseline="0" dirty="0" smtClean="0"/>
              <a:t> erläutert </a:t>
            </a:r>
            <a:endParaRPr lang="de-DE" baseline="0" dirty="0" smtClean="0"/>
          </a:p>
          <a:p>
            <a:endParaRPr lang="de-DE" baseline="0" dirty="0" smtClean="0"/>
          </a:p>
          <a:p>
            <a:r>
              <a:rPr lang="de-DE" baseline="0" dirty="0" smtClean="0"/>
              <a:t>Bild oben links: Beat </a:t>
            </a:r>
            <a:r>
              <a:rPr lang="de-DE" baseline="0" dirty="0" err="1" smtClean="0"/>
              <a:t>Rüegger</a:t>
            </a:r>
            <a:endParaRPr lang="de-DE" dirty="0"/>
          </a:p>
        </p:txBody>
      </p:sp>
      <p:sp>
        <p:nvSpPr>
          <p:cNvPr id="4" name="Foliennummernplatzhalter 3"/>
          <p:cNvSpPr>
            <a:spLocks noGrp="1"/>
          </p:cNvSpPr>
          <p:nvPr>
            <p:ph type="sldNum" sz="quarter" idx="10"/>
          </p:nvPr>
        </p:nvSpPr>
        <p:spPr/>
        <p:txBody>
          <a:bodyPr/>
          <a:lstStyle/>
          <a:p>
            <a:pPr>
              <a:defRPr/>
            </a:pPr>
            <a:fld id="{65E7298C-F7DE-B04F-813C-5130DE159F24}" type="slidenum">
              <a:rPr lang="de-CH" smtClean="0"/>
              <a:pPr>
                <a:defRPr/>
              </a:pPr>
              <a:t>61</a:t>
            </a:fld>
            <a:endParaRPr lang="de-CH"/>
          </a:p>
        </p:txBody>
      </p:sp>
    </p:spTree>
    <p:extLst>
      <p:ext uri="{BB962C8B-B14F-4D97-AF65-F5344CB8AC3E}">
        <p14:creationId xmlns:p14="http://schemas.microsoft.com/office/powerpoint/2010/main" val="412696226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Bild links: Beat </a:t>
            </a:r>
            <a:r>
              <a:rPr lang="de-DE" dirty="0" err="1" smtClean="0"/>
              <a:t>Rüegger</a:t>
            </a:r>
            <a:endParaRPr lang="de-DE" dirty="0"/>
          </a:p>
        </p:txBody>
      </p:sp>
      <p:sp>
        <p:nvSpPr>
          <p:cNvPr id="4" name="Foliennummernplatzhalter 3"/>
          <p:cNvSpPr>
            <a:spLocks noGrp="1"/>
          </p:cNvSpPr>
          <p:nvPr>
            <p:ph type="sldNum" sz="quarter" idx="10"/>
          </p:nvPr>
        </p:nvSpPr>
        <p:spPr/>
        <p:txBody>
          <a:bodyPr/>
          <a:lstStyle/>
          <a:p>
            <a:pPr>
              <a:defRPr/>
            </a:pPr>
            <a:fld id="{65E7298C-F7DE-B04F-813C-5130DE159F24}" type="slidenum">
              <a:rPr lang="de-CH" smtClean="0"/>
              <a:pPr>
                <a:defRPr/>
              </a:pPr>
              <a:t>62</a:t>
            </a:fld>
            <a:endParaRPr lang="de-CH"/>
          </a:p>
        </p:txBody>
      </p:sp>
    </p:spTree>
    <p:extLst>
      <p:ext uri="{BB962C8B-B14F-4D97-AF65-F5344CB8AC3E}">
        <p14:creationId xmlns:p14="http://schemas.microsoft.com/office/powerpoint/2010/main" val="412696226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Eine Meta-Population einer Art besteht in der Regel aus einem System von verschiedenen Populationen,</a:t>
            </a:r>
            <a:r>
              <a:rPr lang="de-DE" baseline="0" dirty="0" smtClean="0"/>
              <a:t> welche einerseits einen Überschuss an Jungtieren produzieren und diese an andere Populationen abgeben können (Quellpopulationen) </a:t>
            </a:r>
          </a:p>
          <a:p>
            <a:r>
              <a:rPr lang="de-DE" baseline="0" dirty="0" smtClean="0"/>
              <a:t>Andererseits gibt es meist in ihrem Umfeld kleinere Populationen, die nicht genügend Junge produzieren, damit sich die Population selber erhalten kann. Diese Sinkpopulationen profitieren von der Produktion von Quellpopulationen. </a:t>
            </a:r>
          </a:p>
          <a:p>
            <a:r>
              <a:rPr lang="de-DE" baseline="0" dirty="0" smtClean="0"/>
              <a:t>Ebenso kann es sein, dass die eine oder andere Population in einem Jahr wegen natürlichen Gefährdungen nur wenig oder kaum Junge produzieren. Dieser Lebensraum kann durch Jungtiere aus der Quellpopulation wieder besiedelt werden. </a:t>
            </a:r>
          </a:p>
          <a:p>
            <a:r>
              <a:rPr lang="de-DE" baseline="0" dirty="0" smtClean="0"/>
              <a:t>Wichtig ist also, dass die potenziellen Lebensräume erhalten bleiben und im Falle von Sinkpopulationen </a:t>
            </a:r>
            <a:r>
              <a:rPr lang="de-DE" baseline="0" dirty="0" err="1" smtClean="0"/>
              <a:t>vergrössert</a:t>
            </a:r>
            <a:r>
              <a:rPr lang="de-DE" baseline="0" dirty="0" smtClean="0"/>
              <a:t> und /oder aufgewertet werden können. </a:t>
            </a:r>
            <a:endParaRPr lang="de-DE" dirty="0" smtClean="0"/>
          </a:p>
          <a:p>
            <a:endParaRPr lang="de-DE" dirty="0"/>
          </a:p>
        </p:txBody>
      </p:sp>
      <p:sp>
        <p:nvSpPr>
          <p:cNvPr id="4" name="Foliennummernplatzhalter 3"/>
          <p:cNvSpPr>
            <a:spLocks noGrp="1"/>
          </p:cNvSpPr>
          <p:nvPr>
            <p:ph type="sldNum" sz="quarter" idx="10"/>
          </p:nvPr>
        </p:nvSpPr>
        <p:spPr/>
        <p:txBody>
          <a:bodyPr/>
          <a:lstStyle/>
          <a:p>
            <a:pPr>
              <a:defRPr/>
            </a:pPr>
            <a:fld id="{65E7298C-F7DE-B04F-813C-5130DE159F24}" type="slidenum">
              <a:rPr lang="de-CH" smtClean="0"/>
              <a:pPr>
                <a:defRPr/>
              </a:pPr>
              <a:t>63</a:t>
            </a:fld>
            <a:endParaRPr lang="de-CH"/>
          </a:p>
        </p:txBody>
      </p:sp>
    </p:spTree>
    <p:extLst>
      <p:ext uri="{BB962C8B-B14F-4D97-AF65-F5344CB8AC3E}">
        <p14:creationId xmlns:p14="http://schemas.microsoft.com/office/powerpoint/2010/main" val="412696226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28600" indent="-228600">
              <a:buAutoNum type="arabicPeriod"/>
            </a:pPr>
            <a:r>
              <a:rPr lang="de-DE" dirty="0" smtClean="0"/>
              <a:t>Tägliche</a:t>
            </a:r>
            <a:r>
              <a:rPr lang="de-DE" baseline="0" dirty="0" smtClean="0"/>
              <a:t> Mobilität: Tiere wechseln vom Schlafplatz zum Nahrungsplatz und wieder zurück, sie können auch zwischen verschiedenen Nahrungsplätzen wechseln</a:t>
            </a:r>
          </a:p>
          <a:p>
            <a:pPr marL="228600" indent="-228600">
              <a:buAutoNum type="arabicPeriod"/>
            </a:pPr>
            <a:r>
              <a:rPr lang="de-DE" baseline="0" dirty="0" smtClean="0"/>
              <a:t>Saisonale Wanderungen: Z.B. Laichwanderung von Amphibien zu einem Teich und wieder zurück in die Sommerlebensräume, Vogelzug</a:t>
            </a:r>
          </a:p>
          <a:p>
            <a:pPr marL="228600" indent="-228600">
              <a:buAutoNum type="arabicPeriod"/>
            </a:pPr>
            <a:r>
              <a:rPr lang="de-DE" baseline="0" dirty="0" smtClean="0"/>
              <a:t>Ausbreitung oder Dispersion: Einzelne Tiere einer Population suchen sich neue Lebensräume, wechseln so zwischen Populationen oder erweitern den Lebensraum einer Art.</a:t>
            </a:r>
          </a:p>
          <a:p>
            <a:pPr marL="228600" indent="-228600">
              <a:buAutoNum type="arabicPeriod"/>
            </a:pPr>
            <a:endParaRPr lang="de-DE" baseline="0" dirty="0" smtClean="0"/>
          </a:p>
          <a:p>
            <a:pPr marL="228600" indent="-228600">
              <a:buAutoNum type="arabicPeriod"/>
            </a:pPr>
            <a:r>
              <a:rPr lang="de-DE" baseline="0" dirty="0" smtClean="0"/>
              <a:t>Vernetzung bedeutet, jeder Art ihre Formen von Mobilität zu ermöglichen und zwar so, dass Räume zwischen den Lebensräumen für sie durchgängig sind und neue Lebensräume sich in Distanzen befinden, die sie überhaupt überwinden können. Hindernisse auf diesen Wegen sollen entschärft werden. </a:t>
            </a:r>
            <a:endParaRPr lang="de-DE" dirty="0"/>
          </a:p>
        </p:txBody>
      </p:sp>
      <p:sp>
        <p:nvSpPr>
          <p:cNvPr id="4" name="Foliennummernplatzhalter 3"/>
          <p:cNvSpPr>
            <a:spLocks noGrp="1"/>
          </p:cNvSpPr>
          <p:nvPr>
            <p:ph type="sldNum" sz="quarter" idx="10"/>
          </p:nvPr>
        </p:nvSpPr>
        <p:spPr/>
        <p:txBody>
          <a:bodyPr/>
          <a:lstStyle/>
          <a:p>
            <a:pPr>
              <a:defRPr/>
            </a:pPr>
            <a:fld id="{65E7298C-F7DE-B04F-813C-5130DE159F24}" type="slidenum">
              <a:rPr lang="de-CH" smtClean="0"/>
              <a:pPr>
                <a:defRPr/>
              </a:pPr>
              <a:t>64</a:t>
            </a:fld>
            <a:endParaRPr lang="de-CH"/>
          </a:p>
        </p:txBody>
      </p:sp>
    </p:spTree>
    <p:extLst>
      <p:ext uri="{BB962C8B-B14F-4D97-AF65-F5344CB8AC3E}">
        <p14:creationId xmlns:p14="http://schemas.microsoft.com/office/powerpoint/2010/main" val="412696226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smtClean="0">
                <a:solidFill>
                  <a:schemeClr val="tx1"/>
                </a:solidFill>
                <a:effectLst/>
                <a:latin typeface="Times New Roman" charset="0"/>
                <a:ea typeface="MS PGothic" panose="020B0600070205080204" pitchFamily="34" charset="-128"/>
                <a:cs typeface="MS PGothic" charset="0"/>
              </a:rPr>
              <a:t>Die ökogische Infrastruktur besteht aus  Lebensräumen von Arten von nationaler Priorität. Diese können grob  in untenstehende Gilden zusammengefasst werden.  In jedem Netz sind die Lebensräume untereinander verbunden. Je nach Qualität und </a:t>
            </a:r>
            <a:r>
              <a:rPr lang="de-DE" sz="1200" kern="1200" dirty="0" err="1" smtClean="0">
                <a:solidFill>
                  <a:schemeClr val="tx1"/>
                </a:solidFill>
                <a:effectLst/>
                <a:latin typeface="Times New Roman" charset="0"/>
                <a:ea typeface="MS PGothic" panose="020B0600070205080204" pitchFamily="34" charset="-128"/>
                <a:cs typeface="MS PGothic" charset="0"/>
              </a:rPr>
              <a:t>Flächengrösse</a:t>
            </a:r>
            <a:r>
              <a:rPr lang="de-DE" sz="1200" kern="1200" dirty="0" smtClean="0">
                <a:solidFill>
                  <a:schemeClr val="tx1"/>
                </a:solidFill>
                <a:effectLst/>
                <a:latin typeface="Times New Roman" charset="0"/>
                <a:ea typeface="MS PGothic" panose="020B0600070205080204" pitchFamily="34" charset="-128"/>
                <a:cs typeface="MS PGothic" charset="0"/>
              </a:rPr>
              <a:t> sind die Gebiete Kerngebiete, Trittsteine und Vernetzungsgebiete. </a:t>
            </a:r>
            <a:endParaRPr lang="de-CH" sz="1200" kern="1200" dirty="0" smtClean="0">
              <a:solidFill>
                <a:schemeClr val="tx1"/>
              </a:solidFill>
              <a:effectLst/>
              <a:latin typeface="Times New Roman" charset="0"/>
              <a:ea typeface="MS PGothic" panose="020B0600070205080204" pitchFamily="34" charset="-128"/>
              <a:cs typeface="MS PGothic" charset="0"/>
            </a:endParaRPr>
          </a:p>
          <a:p>
            <a:r>
              <a:rPr lang="de-CH" sz="1200" kern="1200" dirty="0" smtClean="0">
                <a:solidFill>
                  <a:schemeClr val="tx1"/>
                </a:solidFill>
                <a:effectLst/>
                <a:latin typeface="Times New Roman" charset="0"/>
                <a:ea typeface="MS PGothic" panose="020B0600070205080204" pitchFamily="34" charset="-128"/>
                <a:cs typeface="MS PGothic" charset="0"/>
              </a:rPr>
              <a:t> </a:t>
            </a:r>
          </a:p>
          <a:p>
            <a:r>
              <a:rPr lang="de-DE" sz="1200" kern="1200" dirty="0" smtClean="0">
                <a:solidFill>
                  <a:schemeClr val="tx1"/>
                </a:solidFill>
                <a:effectLst/>
                <a:latin typeface="Times New Roman" charset="0"/>
                <a:ea typeface="MS PGothic" panose="020B0600070205080204" pitchFamily="34" charset="-128"/>
                <a:cs typeface="MS PGothic" charset="0"/>
              </a:rPr>
              <a:t>Lebensräume von Arten von Alt- und Totholz: Waldreservate, Altholzflächen, Biotopbäume</a:t>
            </a:r>
          </a:p>
          <a:p>
            <a:endParaRPr lang="de-CH" sz="1200" kern="1200" dirty="0" smtClean="0">
              <a:solidFill>
                <a:schemeClr val="tx1"/>
              </a:solidFill>
              <a:effectLst/>
              <a:latin typeface="Times New Roman" charset="0"/>
              <a:ea typeface="MS PGothic" panose="020B0600070205080204" pitchFamily="34" charset="-128"/>
              <a:cs typeface="MS PGothic" charset="0"/>
            </a:endParaRPr>
          </a:p>
          <a:p>
            <a:r>
              <a:rPr lang="de-DE" sz="1200" kern="1200" dirty="0" smtClean="0">
                <a:solidFill>
                  <a:schemeClr val="tx1"/>
                </a:solidFill>
                <a:effectLst/>
                <a:latin typeface="Times New Roman" charset="0"/>
                <a:ea typeface="MS PGothic" panose="020B0600070205080204" pitchFamily="34" charset="-128"/>
                <a:cs typeface="MS PGothic" charset="0"/>
              </a:rPr>
              <a:t>Lebensräume von Arten von lichten Wäldern: </a:t>
            </a:r>
            <a:r>
              <a:rPr lang="de-DE" sz="1200" kern="1200" dirty="0" err="1" smtClean="0">
                <a:solidFill>
                  <a:schemeClr val="tx1"/>
                </a:solidFill>
                <a:effectLst/>
                <a:latin typeface="Times New Roman" charset="0"/>
                <a:ea typeface="MS PGothic" panose="020B0600070205080204" pitchFamily="34" charset="-128"/>
                <a:cs typeface="MS PGothic" charset="0"/>
              </a:rPr>
              <a:t>lichete</a:t>
            </a:r>
            <a:r>
              <a:rPr lang="de-DE" sz="1200" kern="1200" dirty="0" smtClean="0">
                <a:solidFill>
                  <a:schemeClr val="tx1"/>
                </a:solidFill>
                <a:effectLst/>
                <a:latin typeface="Times New Roman" charset="0"/>
                <a:ea typeface="MS PGothic" panose="020B0600070205080204" pitchFamily="34" charset="-128"/>
                <a:cs typeface="MS PGothic" charset="0"/>
              </a:rPr>
              <a:t> Wälder wie Mittelwälder, Übergangsbereiche Wald-Kulturland, Waldränder, besonnte Wegränder</a:t>
            </a:r>
            <a:endParaRPr lang="de-CH" sz="1200" kern="1200" dirty="0" smtClean="0">
              <a:solidFill>
                <a:schemeClr val="tx1"/>
              </a:solidFill>
              <a:effectLst/>
              <a:latin typeface="Times New Roman" charset="0"/>
              <a:ea typeface="MS PGothic" panose="020B0600070205080204" pitchFamily="34" charset="-128"/>
              <a:cs typeface="MS PGothic" charset="0"/>
            </a:endParaRPr>
          </a:p>
          <a:p>
            <a:r>
              <a:rPr lang="de-CH" sz="1200" kern="1200" dirty="0" smtClean="0">
                <a:solidFill>
                  <a:schemeClr val="tx1"/>
                </a:solidFill>
                <a:effectLst/>
                <a:latin typeface="Times New Roman" charset="0"/>
                <a:ea typeface="MS PGothic" panose="020B0600070205080204" pitchFamily="34" charset="-128"/>
                <a:cs typeface="MS PGothic" charset="0"/>
              </a:rPr>
              <a:t> </a:t>
            </a:r>
          </a:p>
          <a:p>
            <a:r>
              <a:rPr lang="de-DE" sz="1200" kern="1200" dirty="0" smtClean="0">
                <a:solidFill>
                  <a:schemeClr val="tx1"/>
                </a:solidFill>
                <a:effectLst/>
                <a:latin typeface="Times New Roman" charset="0"/>
                <a:ea typeface="MS PGothic" panose="020B0600070205080204" pitchFamily="34" charset="-128"/>
                <a:cs typeface="MS PGothic" charset="0"/>
              </a:rPr>
              <a:t>Lebensräume von Arten von Gehölzen: Hecken, Feldgehölze, Feldbäume, Hochstammobstgärten, Stadtbäume, Alleen, mit Vorteil kombiniert mit dem Netz Wiesen.</a:t>
            </a:r>
            <a:endParaRPr lang="de-CH" sz="1200" kern="1200" dirty="0" smtClean="0">
              <a:solidFill>
                <a:schemeClr val="tx1"/>
              </a:solidFill>
              <a:effectLst/>
              <a:latin typeface="Times New Roman" charset="0"/>
              <a:ea typeface="MS PGothic" panose="020B0600070205080204" pitchFamily="34" charset="-128"/>
              <a:cs typeface="MS PGothic" charset="0"/>
            </a:endParaRPr>
          </a:p>
          <a:p>
            <a:r>
              <a:rPr lang="de-CH" sz="1200" kern="1200" dirty="0" smtClean="0">
                <a:solidFill>
                  <a:schemeClr val="tx1"/>
                </a:solidFill>
                <a:effectLst/>
                <a:latin typeface="Times New Roman" charset="0"/>
                <a:ea typeface="MS PGothic" panose="020B0600070205080204" pitchFamily="34" charset="-128"/>
                <a:cs typeface="MS PGothic" charset="0"/>
              </a:rPr>
              <a:t> </a:t>
            </a:r>
          </a:p>
          <a:p>
            <a:r>
              <a:rPr lang="de-DE" sz="1200" kern="1200" dirty="0" smtClean="0">
                <a:solidFill>
                  <a:schemeClr val="tx1"/>
                </a:solidFill>
                <a:effectLst/>
                <a:latin typeface="Times New Roman" charset="0"/>
                <a:ea typeface="MS PGothic" panose="020B0600070205080204" pitchFamily="34" charset="-128"/>
                <a:cs typeface="MS PGothic" charset="0"/>
              </a:rPr>
              <a:t>Lebensräume von Arten von  Wiesen/Trockenstandorten: Magerwiesen, Trockenstandorte, </a:t>
            </a:r>
            <a:r>
              <a:rPr lang="de-DE" sz="1200" kern="1200" dirty="0" err="1" smtClean="0">
                <a:solidFill>
                  <a:schemeClr val="tx1"/>
                </a:solidFill>
                <a:effectLst/>
                <a:latin typeface="Times New Roman" charset="0"/>
                <a:ea typeface="MS PGothic" panose="020B0600070205080204" pitchFamily="34" charset="-128"/>
                <a:cs typeface="MS PGothic" charset="0"/>
              </a:rPr>
              <a:t>Ruderalflächen</a:t>
            </a:r>
            <a:r>
              <a:rPr lang="de-DE" sz="1200" kern="1200" dirty="0" smtClean="0">
                <a:solidFill>
                  <a:schemeClr val="tx1"/>
                </a:solidFill>
                <a:effectLst/>
                <a:latin typeface="Times New Roman" charset="0"/>
                <a:ea typeface="MS PGothic" panose="020B0600070205080204" pitchFamily="34" charset="-128"/>
                <a:cs typeface="MS PGothic" charset="0"/>
              </a:rPr>
              <a:t>, extensiv genutzte Böschungen, extensiv genutzte Weiden, Buntbrachen, Feldrandstreifen </a:t>
            </a:r>
            <a:endParaRPr lang="de-CH" sz="1200" kern="1200" dirty="0" smtClean="0">
              <a:solidFill>
                <a:schemeClr val="tx1"/>
              </a:solidFill>
              <a:effectLst/>
              <a:latin typeface="Times New Roman" charset="0"/>
              <a:ea typeface="MS PGothic" panose="020B0600070205080204" pitchFamily="34" charset="-128"/>
              <a:cs typeface="MS PGothic" charset="0"/>
            </a:endParaRPr>
          </a:p>
          <a:p>
            <a:r>
              <a:rPr lang="de-CH" sz="1200" kern="1200" dirty="0" smtClean="0">
                <a:solidFill>
                  <a:schemeClr val="tx1"/>
                </a:solidFill>
                <a:effectLst/>
                <a:latin typeface="Times New Roman" charset="0"/>
                <a:ea typeface="MS PGothic" panose="020B0600070205080204" pitchFamily="34" charset="-128"/>
                <a:cs typeface="MS PGothic" charset="0"/>
              </a:rPr>
              <a:t> </a:t>
            </a:r>
          </a:p>
          <a:p>
            <a:r>
              <a:rPr lang="de-DE" sz="1200" kern="1200" dirty="0" smtClean="0">
                <a:solidFill>
                  <a:schemeClr val="tx1"/>
                </a:solidFill>
                <a:effectLst/>
                <a:latin typeface="Times New Roman" charset="0"/>
                <a:ea typeface="MS PGothic" panose="020B0600070205080204" pitchFamily="34" charset="-128"/>
                <a:cs typeface="MS PGothic" charset="0"/>
              </a:rPr>
              <a:t>Lebensräume von Arten von  Feuchtgebiete/Stehgewässern: Moore, Feuchtwiesen, stehende Gewässer wie Tümpel, Teiche, Seen</a:t>
            </a:r>
            <a:endParaRPr lang="de-CH" sz="1200" kern="1200" dirty="0" smtClean="0">
              <a:solidFill>
                <a:schemeClr val="tx1"/>
              </a:solidFill>
              <a:effectLst/>
              <a:latin typeface="Times New Roman" charset="0"/>
              <a:ea typeface="MS PGothic" panose="020B0600070205080204" pitchFamily="34" charset="-128"/>
              <a:cs typeface="MS PGothic" charset="0"/>
            </a:endParaRPr>
          </a:p>
          <a:p>
            <a:r>
              <a:rPr lang="de-CH" sz="1200" kern="1200" dirty="0" smtClean="0">
                <a:solidFill>
                  <a:schemeClr val="tx1"/>
                </a:solidFill>
                <a:effectLst/>
                <a:latin typeface="Times New Roman" charset="0"/>
                <a:ea typeface="MS PGothic" panose="020B0600070205080204" pitchFamily="34" charset="-128"/>
                <a:cs typeface="MS PGothic" charset="0"/>
              </a:rPr>
              <a:t> </a:t>
            </a:r>
          </a:p>
          <a:p>
            <a:r>
              <a:rPr lang="de-DE" sz="1200" kern="1200" dirty="0" smtClean="0">
                <a:solidFill>
                  <a:schemeClr val="tx1"/>
                </a:solidFill>
                <a:effectLst/>
                <a:latin typeface="Times New Roman" charset="0"/>
                <a:ea typeface="MS PGothic" panose="020B0600070205080204" pitchFamily="34" charset="-128"/>
                <a:cs typeface="MS PGothic" charset="0"/>
              </a:rPr>
              <a:t>Lebensräume von Arten von  </a:t>
            </a:r>
            <a:r>
              <a:rPr lang="de-DE" sz="1200" kern="1200" dirty="0" err="1" smtClean="0">
                <a:solidFill>
                  <a:schemeClr val="tx1"/>
                </a:solidFill>
                <a:effectLst/>
                <a:latin typeface="Times New Roman" charset="0"/>
                <a:ea typeface="MS PGothic" panose="020B0600070205080204" pitchFamily="34" charset="-128"/>
                <a:cs typeface="MS PGothic" charset="0"/>
              </a:rPr>
              <a:t>Fliessgewässern</a:t>
            </a:r>
            <a:r>
              <a:rPr lang="de-DE" sz="1200" kern="1200" dirty="0" smtClean="0">
                <a:solidFill>
                  <a:schemeClr val="tx1"/>
                </a:solidFill>
                <a:effectLst/>
                <a:latin typeface="Times New Roman" charset="0"/>
                <a:ea typeface="MS PGothic" panose="020B0600070205080204" pitchFamily="34" charset="-128"/>
                <a:cs typeface="MS PGothic" charset="0"/>
              </a:rPr>
              <a:t>: Quellen, Bäche, Flüsse, Auen, Feuchtwiesen mit </a:t>
            </a:r>
            <a:r>
              <a:rPr lang="de-DE" sz="1200" kern="1200" dirty="0" err="1" smtClean="0">
                <a:solidFill>
                  <a:schemeClr val="tx1"/>
                </a:solidFill>
                <a:effectLst/>
                <a:latin typeface="Times New Roman" charset="0"/>
                <a:ea typeface="MS PGothic" panose="020B0600070205080204" pitchFamily="34" charset="-128"/>
                <a:cs typeface="MS PGothic" charset="0"/>
              </a:rPr>
              <a:t>regelmässiger</a:t>
            </a:r>
            <a:r>
              <a:rPr lang="de-DE" sz="1200" kern="1200" dirty="0" smtClean="0">
                <a:solidFill>
                  <a:schemeClr val="tx1"/>
                </a:solidFill>
                <a:effectLst/>
                <a:latin typeface="Times New Roman" charset="0"/>
                <a:ea typeface="MS PGothic" panose="020B0600070205080204" pitchFamily="34" charset="-128"/>
                <a:cs typeface="MS PGothic" charset="0"/>
              </a:rPr>
              <a:t> Überschwemmung</a:t>
            </a:r>
            <a:endParaRPr lang="de-CH" sz="1200" kern="1200" dirty="0" smtClean="0">
              <a:solidFill>
                <a:schemeClr val="tx1"/>
              </a:solidFill>
              <a:effectLst/>
              <a:latin typeface="Times New Roman" charset="0"/>
              <a:ea typeface="MS PGothic" panose="020B0600070205080204" pitchFamily="34" charset="-128"/>
              <a:cs typeface="MS PGothic" charset="0"/>
            </a:endParaRPr>
          </a:p>
          <a:p>
            <a:r>
              <a:rPr lang="de-CH" sz="1200" kern="1200" dirty="0" smtClean="0">
                <a:solidFill>
                  <a:schemeClr val="tx1"/>
                </a:solidFill>
                <a:effectLst/>
                <a:latin typeface="Times New Roman" charset="0"/>
                <a:ea typeface="MS PGothic" panose="020B0600070205080204" pitchFamily="34" charset="-128"/>
                <a:cs typeface="MS PGothic" charset="0"/>
              </a:rPr>
              <a:t> </a:t>
            </a:r>
          </a:p>
          <a:p>
            <a:r>
              <a:rPr lang="de-DE" sz="1200" kern="1200" dirty="0" smtClean="0">
                <a:solidFill>
                  <a:schemeClr val="tx1"/>
                </a:solidFill>
                <a:effectLst/>
                <a:latin typeface="Times New Roman" charset="0"/>
                <a:ea typeface="MS PGothic" panose="020B0600070205080204" pitchFamily="34" charset="-128"/>
                <a:cs typeface="MS PGothic" charset="0"/>
              </a:rPr>
              <a:t>Lebensräume von Arten von  alpinen Gebieten: alpine Rasen, Schuttfluren, </a:t>
            </a:r>
            <a:r>
              <a:rPr lang="de-DE" sz="1200" kern="1200" dirty="0" err="1" smtClean="0">
                <a:solidFill>
                  <a:schemeClr val="tx1"/>
                </a:solidFill>
                <a:effectLst/>
                <a:latin typeface="Times New Roman" charset="0"/>
                <a:ea typeface="MS PGothic" panose="020B0600070205080204" pitchFamily="34" charset="-128"/>
                <a:cs typeface="MS PGothic" charset="0"/>
              </a:rPr>
              <a:t>Zwergstrauchheiden</a:t>
            </a:r>
            <a:r>
              <a:rPr lang="de-DE" sz="1200" kern="1200" dirty="0" smtClean="0">
                <a:solidFill>
                  <a:schemeClr val="tx1"/>
                </a:solidFill>
                <a:effectLst/>
                <a:latin typeface="Times New Roman" charset="0"/>
                <a:ea typeface="MS PGothic" panose="020B0600070205080204" pitchFamily="34" charset="-128"/>
                <a:cs typeface="MS PGothic" charset="0"/>
              </a:rPr>
              <a:t> </a:t>
            </a:r>
            <a:endParaRPr lang="de-CH" sz="1200" kern="1200" dirty="0" smtClean="0">
              <a:solidFill>
                <a:schemeClr val="tx1"/>
              </a:solidFill>
              <a:effectLst/>
              <a:latin typeface="Times New Roman" charset="0"/>
              <a:ea typeface="MS PGothic" panose="020B0600070205080204" pitchFamily="34" charset="-128"/>
              <a:cs typeface="MS PGothic" charset="0"/>
            </a:endParaRPr>
          </a:p>
          <a:p>
            <a:endParaRPr lang="de-DE" baseline="0" dirty="0" smtClean="0"/>
          </a:p>
          <a:p>
            <a:endParaRPr lang="de-DE" dirty="0"/>
          </a:p>
        </p:txBody>
      </p:sp>
      <p:sp>
        <p:nvSpPr>
          <p:cNvPr id="4" name="Foliennummernplatzhalter 3"/>
          <p:cNvSpPr>
            <a:spLocks noGrp="1"/>
          </p:cNvSpPr>
          <p:nvPr>
            <p:ph type="sldNum" sz="quarter" idx="10"/>
          </p:nvPr>
        </p:nvSpPr>
        <p:spPr/>
        <p:txBody>
          <a:bodyPr/>
          <a:lstStyle/>
          <a:p>
            <a:pPr>
              <a:defRPr/>
            </a:pPr>
            <a:fld id="{65E7298C-F7DE-B04F-813C-5130DE159F24}" type="slidenum">
              <a:rPr lang="de-CH" smtClean="0"/>
              <a:pPr>
                <a:defRPr/>
              </a:pPr>
              <a:t>65</a:t>
            </a:fld>
            <a:endParaRPr lang="de-CH"/>
          </a:p>
        </p:txBody>
      </p:sp>
    </p:spTree>
    <p:extLst>
      <p:ext uri="{BB962C8B-B14F-4D97-AF65-F5344CB8AC3E}">
        <p14:creationId xmlns:p14="http://schemas.microsoft.com/office/powerpoint/2010/main" val="158073920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smtClean="0"/>
              <a:t>Gemäss</a:t>
            </a:r>
            <a:r>
              <a:rPr lang="de-DE" baseline="0" dirty="0" smtClean="0"/>
              <a:t> den </a:t>
            </a:r>
            <a:r>
              <a:rPr lang="de-DE" baseline="0" dirty="0" err="1" smtClean="0"/>
              <a:t>Aichizielen</a:t>
            </a:r>
            <a:r>
              <a:rPr lang="de-DE" baseline="0" dirty="0" smtClean="0"/>
              <a:t>, welche die Schweiz ratifiziert hat, braucht jedes Land mindestens 17% Schutzflächen. Zusammen mit den Vernetzungsflächen soll mindestens ein Drittel der Landesfläche naturnah sein, damit die </a:t>
            </a:r>
            <a:r>
              <a:rPr lang="de-DE" baseline="0" dirty="0" err="1" smtClean="0"/>
              <a:t>Biodiversität</a:t>
            </a:r>
            <a:r>
              <a:rPr lang="de-DE" baseline="0" dirty="0" smtClean="0"/>
              <a:t> </a:t>
            </a:r>
            <a:r>
              <a:rPr lang="de-DE" baseline="0" dirty="0" err="1" smtClean="0"/>
              <a:t>einigermassen</a:t>
            </a:r>
            <a:r>
              <a:rPr lang="de-DE" baseline="0" dirty="0" smtClean="0"/>
              <a:t> erhalten werden kann. </a:t>
            </a:r>
            <a:endParaRPr lang="de-DE" dirty="0"/>
          </a:p>
        </p:txBody>
      </p:sp>
      <p:sp>
        <p:nvSpPr>
          <p:cNvPr id="4" name="Foliennummernplatzhalter 3"/>
          <p:cNvSpPr>
            <a:spLocks noGrp="1"/>
          </p:cNvSpPr>
          <p:nvPr>
            <p:ph type="sldNum" sz="quarter" idx="10"/>
          </p:nvPr>
        </p:nvSpPr>
        <p:spPr/>
        <p:txBody>
          <a:bodyPr/>
          <a:lstStyle/>
          <a:p>
            <a:pPr>
              <a:defRPr/>
            </a:pPr>
            <a:fld id="{65E7298C-F7DE-B04F-813C-5130DE159F24}" type="slidenum">
              <a:rPr lang="de-CH" smtClean="0"/>
              <a:pPr>
                <a:defRPr/>
              </a:pPr>
              <a:t>66</a:t>
            </a:fld>
            <a:endParaRPr lang="de-CH"/>
          </a:p>
        </p:txBody>
      </p:sp>
    </p:spTree>
    <p:extLst>
      <p:ext uri="{BB962C8B-B14F-4D97-AF65-F5344CB8AC3E}">
        <p14:creationId xmlns:p14="http://schemas.microsoft.com/office/powerpoint/2010/main" val="197922762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65E7298C-F7DE-B04F-813C-5130DE159F24}" type="slidenum">
              <a:rPr lang="de-CH" smtClean="0"/>
              <a:pPr>
                <a:defRPr/>
              </a:pPr>
              <a:t>67</a:t>
            </a:fld>
            <a:endParaRPr lang="de-CH"/>
          </a:p>
        </p:txBody>
      </p:sp>
    </p:spTree>
    <p:extLst>
      <p:ext uri="{BB962C8B-B14F-4D97-AF65-F5344CB8AC3E}">
        <p14:creationId xmlns:p14="http://schemas.microsoft.com/office/powerpoint/2010/main" val="335612241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65E7298C-F7DE-B04F-813C-5130DE159F24}" type="slidenum">
              <a:rPr lang="de-CH" smtClean="0"/>
              <a:pPr>
                <a:defRPr/>
              </a:pPr>
              <a:t>68</a:t>
            </a:fld>
            <a:endParaRPr lang="de-CH"/>
          </a:p>
        </p:txBody>
      </p:sp>
    </p:spTree>
    <p:extLst>
      <p:ext uri="{BB962C8B-B14F-4D97-AF65-F5344CB8AC3E}">
        <p14:creationId xmlns:p14="http://schemas.microsoft.com/office/powerpoint/2010/main" val="186395171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bg1"/>
                </a:solidFill>
                <a:latin typeface="Arial" charset="0"/>
                <a:ea typeface="MS PGothic" charset="0"/>
                <a:cs typeface="MS PGothic" charset="0"/>
              </a:defRPr>
            </a:lvl1pPr>
            <a:lvl2pPr marL="742950" indent="-285750">
              <a:defRPr sz="2400" b="1">
                <a:solidFill>
                  <a:schemeClr val="bg1"/>
                </a:solidFill>
                <a:latin typeface="Arial" charset="0"/>
                <a:ea typeface="MS PGothic" charset="0"/>
                <a:cs typeface="MS PGothic" charset="0"/>
              </a:defRPr>
            </a:lvl2pPr>
            <a:lvl3pPr marL="1143000" indent="-228600">
              <a:defRPr sz="2400" b="1">
                <a:solidFill>
                  <a:schemeClr val="bg1"/>
                </a:solidFill>
                <a:latin typeface="Arial" charset="0"/>
                <a:ea typeface="MS PGothic" charset="0"/>
                <a:cs typeface="MS PGothic" charset="0"/>
              </a:defRPr>
            </a:lvl3pPr>
            <a:lvl4pPr marL="1600200" indent="-228600">
              <a:defRPr sz="2400" b="1">
                <a:solidFill>
                  <a:schemeClr val="bg1"/>
                </a:solidFill>
                <a:latin typeface="Arial" charset="0"/>
                <a:ea typeface="MS PGothic" charset="0"/>
                <a:cs typeface="MS PGothic" charset="0"/>
              </a:defRPr>
            </a:lvl4pPr>
            <a:lvl5pPr marL="2057400" indent="-228600">
              <a:defRPr sz="2400" b="1">
                <a:solidFill>
                  <a:schemeClr val="bg1"/>
                </a:solidFill>
                <a:latin typeface="Arial" charset="0"/>
                <a:ea typeface="MS PGothic" charset="0"/>
                <a:cs typeface="MS PGothic" charset="0"/>
              </a:defRPr>
            </a:lvl5pPr>
            <a:lvl6pPr marL="2514600" indent="-228600" eaLnBrk="0" fontAlgn="base" hangingPunct="0">
              <a:spcBef>
                <a:spcPct val="0"/>
              </a:spcBef>
              <a:spcAft>
                <a:spcPct val="0"/>
              </a:spcAft>
              <a:defRPr sz="2400" b="1">
                <a:solidFill>
                  <a:schemeClr val="bg1"/>
                </a:solidFill>
                <a:latin typeface="Arial" charset="0"/>
                <a:ea typeface="MS PGothic" charset="0"/>
                <a:cs typeface="MS PGothic" charset="0"/>
              </a:defRPr>
            </a:lvl6pPr>
            <a:lvl7pPr marL="2971800" indent="-228600" eaLnBrk="0" fontAlgn="base" hangingPunct="0">
              <a:spcBef>
                <a:spcPct val="0"/>
              </a:spcBef>
              <a:spcAft>
                <a:spcPct val="0"/>
              </a:spcAft>
              <a:defRPr sz="2400" b="1">
                <a:solidFill>
                  <a:schemeClr val="bg1"/>
                </a:solidFill>
                <a:latin typeface="Arial" charset="0"/>
                <a:ea typeface="MS PGothic" charset="0"/>
                <a:cs typeface="MS PGothic" charset="0"/>
              </a:defRPr>
            </a:lvl7pPr>
            <a:lvl8pPr marL="3429000" indent="-228600" eaLnBrk="0" fontAlgn="base" hangingPunct="0">
              <a:spcBef>
                <a:spcPct val="0"/>
              </a:spcBef>
              <a:spcAft>
                <a:spcPct val="0"/>
              </a:spcAft>
              <a:defRPr sz="2400" b="1">
                <a:solidFill>
                  <a:schemeClr val="bg1"/>
                </a:solidFill>
                <a:latin typeface="Arial" charset="0"/>
                <a:ea typeface="MS PGothic" charset="0"/>
                <a:cs typeface="MS PGothic" charset="0"/>
              </a:defRPr>
            </a:lvl8pPr>
            <a:lvl9pPr marL="3886200" indent="-228600" eaLnBrk="0" fontAlgn="base" hangingPunct="0">
              <a:spcBef>
                <a:spcPct val="0"/>
              </a:spcBef>
              <a:spcAft>
                <a:spcPct val="0"/>
              </a:spcAft>
              <a:defRPr sz="2400" b="1">
                <a:solidFill>
                  <a:schemeClr val="bg1"/>
                </a:solidFill>
                <a:latin typeface="Arial" charset="0"/>
                <a:ea typeface="MS PGothic" charset="0"/>
                <a:cs typeface="MS PGothic" charset="0"/>
              </a:defRPr>
            </a:lvl9pPr>
          </a:lstStyle>
          <a:p>
            <a:fld id="{1E415CDA-578E-E24D-AA0D-DE78F35F4549}" type="slidenum">
              <a:rPr lang="de-CH" sz="1200" b="0">
                <a:solidFill>
                  <a:schemeClr val="tx1"/>
                </a:solidFill>
                <a:latin typeface="Times New Roman" charset="0"/>
              </a:rPr>
              <a:pPr/>
              <a:t>69</a:t>
            </a:fld>
            <a:endParaRPr lang="de-CH" sz="1200" b="0">
              <a:solidFill>
                <a:schemeClr val="tx1"/>
              </a:solidFill>
              <a:latin typeface="Times New Roman" charset="0"/>
            </a:endParaRPr>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de-DE" dirty="0" smtClean="0">
                <a:ea typeface="MS PGothic" charset="0"/>
              </a:rPr>
              <a:t>Auch bezüglich Natur sollten wir stolz</a:t>
            </a:r>
            <a:r>
              <a:rPr lang="de-DE" baseline="0" dirty="0" smtClean="0">
                <a:ea typeface="MS PGothic" charset="0"/>
              </a:rPr>
              <a:t> sein auf eine fachlich versierte Schweizer Qualität!</a:t>
            </a:r>
            <a:endParaRPr lang="de-DE" dirty="0">
              <a:ea typeface="MS PGothic"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Die Hauptverbreitungsschwerpunkte</a:t>
            </a:r>
            <a:r>
              <a:rPr lang="de-DE" baseline="0" dirty="0" smtClean="0"/>
              <a:t> des Neuntöters liegen heute in den Bündner Südtälern und im Wallis, Im Jurabogen, </a:t>
            </a:r>
            <a:r>
              <a:rPr lang="de-DE" baseline="0" dirty="0" err="1" smtClean="0"/>
              <a:t>ausser</a:t>
            </a:r>
            <a:r>
              <a:rPr lang="de-DE" baseline="0" dirty="0" smtClean="0"/>
              <a:t> im Berner Jura und im Seeland bis hinauf nach Thun. </a:t>
            </a:r>
            <a:endParaRPr lang="de-DE" dirty="0" smtClean="0"/>
          </a:p>
          <a:p>
            <a:endParaRPr lang="de-DE" dirty="0" smtClean="0"/>
          </a:p>
          <a:p>
            <a:r>
              <a:rPr lang="de-DE" dirty="0" smtClean="0"/>
              <a:t>Karte Schweizer</a:t>
            </a:r>
            <a:r>
              <a:rPr lang="de-DE" baseline="0" dirty="0" smtClean="0"/>
              <a:t> </a:t>
            </a:r>
            <a:r>
              <a:rPr lang="de-DE" dirty="0" smtClean="0"/>
              <a:t>Brutvogelatlas </a:t>
            </a:r>
            <a:r>
              <a:rPr lang="de-DE" baseline="0" dirty="0" smtClean="0"/>
              <a:t>2013-2016, Vogelwarte </a:t>
            </a:r>
            <a:r>
              <a:rPr lang="de-DE" baseline="0" dirty="0" err="1" smtClean="0"/>
              <a:t>Sempach</a:t>
            </a:r>
            <a:r>
              <a:rPr lang="de-DE" baseline="0" dirty="0" smtClean="0"/>
              <a:t>. </a:t>
            </a:r>
          </a:p>
          <a:p>
            <a:endParaRPr lang="de-DE" dirty="0"/>
          </a:p>
        </p:txBody>
      </p:sp>
      <p:sp>
        <p:nvSpPr>
          <p:cNvPr id="4" name="Foliennummernplatzhalter 3"/>
          <p:cNvSpPr>
            <a:spLocks noGrp="1"/>
          </p:cNvSpPr>
          <p:nvPr>
            <p:ph type="sldNum" sz="quarter" idx="10"/>
          </p:nvPr>
        </p:nvSpPr>
        <p:spPr/>
        <p:txBody>
          <a:bodyPr/>
          <a:lstStyle/>
          <a:p>
            <a:pPr>
              <a:defRPr/>
            </a:pPr>
            <a:fld id="{65E7298C-F7DE-B04F-813C-5130DE159F24}" type="slidenum">
              <a:rPr lang="de-CH" smtClean="0"/>
              <a:pPr>
                <a:defRPr/>
              </a:pPr>
              <a:t>7</a:t>
            </a:fld>
            <a:endParaRPr lang="de-CH"/>
          </a:p>
        </p:txBody>
      </p:sp>
    </p:spTree>
    <p:extLst>
      <p:ext uri="{BB962C8B-B14F-4D97-AF65-F5344CB8AC3E}">
        <p14:creationId xmlns:p14="http://schemas.microsoft.com/office/powerpoint/2010/main" val="161987773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Wenn es uns gelingt, eine</a:t>
            </a:r>
            <a:r>
              <a:rPr lang="de-DE" baseline="0" dirty="0" smtClean="0"/>
              <a:t> tragfähige Ökologische Infrastruktur umzusetzen, können wir auch den Brutbestand des Neuntöters wieder verdoppeln. </a:t>
            </a:r>
          </a:p>
          <a:p>
            <a:endParaRPr lang="de-DE" dirty="0" smtClean="0"/>
          </a:p>
          <a:p>
            <a:r>
              <a:rPr lang="de-DE" dirty="0" smtClean="0"/>
              <a:t>Bild Michael</a:t>
            </a:r>
            <a:r>
              <a:rPr lang="de-DE" baseline="0" dirty="0" smtClean="0"/>
              <a:t> Gerber</a:t>
            </a:r>
            <a:endParaRPr lang="de-DE" dirty="0"/>
          </a:p>
        </p:txBody>
      </p:sp>
      <p:sp>
        <p:nvSpPr>
          <p:cNvPr id="4" name="Foliennummernplatzhalter 3"/>
          <p:cNvSpPr>
            <a:spLocks noGrp="1"/>
          </p:cNvSpPr>
          <p:nvPr>
            <p:ph type="sldNum" sz="quarter" idx="10"/>
          </p:nvPr>
        </p:nvSpPr>
        <p:spPr/>
        <p:txBody>
          <a:bodyPr/>
          <a:lstStyle/>
          <a:p>
            <a:pPr>
              <a:defRPr/>
            </a:pPr>
            <a:fld id="{65E7298C-F7DE-B04F-813C-5130DE159F24}" type="slidenum">
              <a:rPr lang="de-CH" smtClean="0"/>
              <a:pPr>
                <a:defRPr/>
              </a:pPr>
              <a:t>70</a:t>
            </a:fld>
            <a:endParaRPr lang="de-CH"/>
          </a:p>
        </p:txBody>
      </p:sp>
    </p:spTree>
    <p:extLst>
      <p:ext uri="{BB962C8B-B14F-4D97-AF65-F5344CB8AC3E}">
        <p14:creationId xmlns:p14="http://schemas.microsoft.com/office/powerpoint/2010/main" val="8918192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Der Neuntöter</a:t>
            </a:r>
            <a:r>
              <a:rPr lang="de-DE" baseline="0" dirty="0" smtClean="0"/>
              <a:t> braucht vor allem drei Lebensraumelemente: </a:t>
            </a:r>
          </a:p>
          <a:p>
            <a:endParaRPr lang="de-DE" baseline="0" dirty="0" smtClean="0"/>
          </a:p>
          <a:p>
            <a:r>
              <a:rPr lang="de-DE" baseline="0" dirty="0" smtClean="0"/>
              <a:t>1. Artenreiche, magere kurze Vegetation mit einer reichhaltigen Insektenfauna</a:t>
            </a:r>
          </a:p>
          <a:p>
            <a:r>
              <a:rPr lang="de-DE" baseline="0" dirty="0" smtClean="0"/>
              <a:t>2. Dornbüsche als Nistplatz und um die Beute </a:t>
            </a:r>
            <a:r>
              <a:rPr lang="de-DE" baseline="0" dirty="0" err="1" smtClean="0"/>
              <a:t>aufzuspiessen</a:t>
            </a:r>
            <a:endParaRPr lang="de-DE" baseline="0" dirty="0" smtClean="0"/>
          </a:p>
          <a:p>
            <a:r>
              <a:rPr lang="de-DE" baseline="0" dirty="0" smtClean="0"/>
              <a:t>3. Sitzwarten, damit er auf die Beute lauern kann</a:t>
            </a:r>
          </a:p>
          <a:p>
            <a:endParaRPr lang="de-DE" baseline="0" dirty="0" smtClean="0"/>
          </a:p>
          <a:p>
            <a:endParaRPr lang="de-DE" baseline="0" dirty="0" smtClean="0"/>
          </a:p>
          <a:p>
            <a:r>
              <a:rPr lang="de-DE" baseline="0" dirty="0" smtClean="0"/>
              <a:t>Die </a:t>
            </a:r>
            <a:r>
              <a:rPr lang="de-DE" baseline="0" dirty="0" err="1" smtClean="0"/>
              <a:t>Reviergrösse</a:t>
            </a:r>
            <a:r>
              <a:rPr lang="de-DE" baseline="0" dirty="0" smtClean="0"/>
              <a:t> beträgt in Mitteleuropa in guten Gebieten zwischen 1,5ha und 2ha, steigt aber mit mangelhafter Qualität der Lebensräume (zu wenig Nahrung) auf bis zu 6ha an. </a:t>
            </a:r>
            <a:endParaRPr lang="de-DE" dirty="0"/>
          </a:p>
        </p:txBody>
      </p:sp>
      <p:sp>
        <p:nvSpPr>
          <p:cNvPr id="4" name="Foliennummernplatzhalter 3"/>
          <p:cNvSpPr>
            <a:spLocks noGrp="1"/>
          </p:cNvSpPr>
          <p:nvPr>
            <p:ph type="sldNum" sz="quarter" idx="10"/>
          </p:nvPr>
        </p:nvSpPr>
        <p:spPr/>
        <p:txBody>
          <a:bodyPr/>
          <a:lstStyle/>
          <a:p>
            <a:pPr>
              <a:defRPr/>
            </a:pPr>
            <a:fld id="{65E7298C-F7DE-B04F-813C-5130DE159F24}" type="slidenum">
              <a:rPr lang="de-CH" smtClean="0"/>
              <a:pPr>
                <a:defRPr/>
              </a:pPr>
              <a:t>8</a:t>
            </a:fld>
            <a:endParaRPr lang="de-CH"/>
          </a:p>
        </p:txBody>
      </p:sp>
    </p:spTree>
    <p:extLst>
      <p:ext uri="{BB962C8B-B14F-4D97-AF65-F5344CB8AC3E}">
        <p14:creationId xmlns:p14="http://schemas.microsoft.com/office/powerpoint/2010/main" val="41225986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Dornbüsche</a:t>
            </a:r>
            <a:r>
              <a:rPr lang="de-DE" baseline="0" dirty="0" smtClean="0"/>
              <a:t> sind ein zentrales Element in einem </a:t>
            </a:r>
            <a:r>
              <a:rPr lang="de-DE" baseline="0" dirty="0" err="1" smtClean="0"/>
              <a:t>Neuntöterrevier</a:t>
            </a:r>
            <a:r>
              <a:rPr lang="de-DE" baseline="0" dirty="0" smtClean="0"/>
              <a:t>. Einerseits werden bis zu zwei Drittel aller Nester in Dornbüschen aller Art angelegt, andererseits braucht der Neuntöter sie zum </a:t>
            </a:r>
            <a:r>
              <a:rPr lang="de-DE" baseline="0" dirty="0" err="1" smtClean="0"/>
              <a:t>Aufspiessen</a:t>
            </a:r>
            <a:r>
              <a:rPr lang="de-DE" baseline="0" dirty="0" smtClean="0"/>
              <a:t> der Beute. </a:t>
            </a:r>
            <a:endParaRPr lang="de-DE" dirty="0"/>
          </a:p>
        </p:txBody>
      </p:sp>
      <p:sp>
        <p:nvSpPr>
          <p:cNvPr id="4" name="Foliennummernplatzhalter 3"/>
          <p:cNvSpPr>
            <a:spLocks noGrp="1"/>
          </p:cNvSpPr>
          <p:nvPr>
            <p:ph type="sldNum" sz="quarter" idx="10"/>
          </p:nvPr>
        </p:nvSpPr>
        <p:spPr/>
        <p:txBody>
          <a:bodyPr/>
          <a:lstStyle/>
          <a:p>
            <a:pPr>
              <a:defRPr/>
            </a:pPr>
            <a:fld id="{65E7298C-F7DE-B04F-813C-5130DE159F24}" type="slidenum">
              <a:rPr lang="de-CH" smtClean="0"/>
              <a:pPr>
                <a:defRPr/>
              </a:pPr>
              <a:t>9</a:t>
            </a:fld>
            <a:endParaRPr lang="de-CH"/>
          </a:p>
        </p:txBody>
      </p:sp>
    </p:spTree>
    <p:extLst>
      <p:ext uri="{BB962C8B-B14F-4D97-AF65-F5344CB8AC3E}">
        <p14:creationId xmlns:p14="http://schemas.microsoft.com/office/powerpoint/2010/main" val="6224747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cxnSp>
        <p:nvCxnSpPr>
          <p:cNvPr id="4" name="Gerade Verbindung 7"/>
          <p:cNvCxnSpPr>
            <a:cxnSpLocks noChangeShapeType="1"/>
          </p:cNvCxnSpPr>
          <p:nvPr userDrawn="1"/>
        </p:nvCxnSpPr>
        <p:spPr bwMode="auto">
          <a:xfrm>
            <a:off x="0" y="6799263"/>
            <a:ext cx="9144000" cy="0"/>
          </a:xfrm>
          <a:prstGeom prst="line">
            <a:avLst/>
          </a:prstGeom>
          <a:noFill/>
          <a:ln w="127000">
            <a:solidFill>
              <a:srgbClr val="239D2A"/>
            </a:solidFill>
            <a:round/>
            <a:headEnd/>
            <a:tailEnd/>
          </a:ln>
          <a:extLst>
            <a:ext uri="{909E8E84-426E-40dd-AFC4-6F175D3DCCD1}">
              <a14:hiddenFill xmlns:a14="http://schemas.microsoft.com/office/drawing/2010/main">
                <a:noFill/>
              </a14:hiddenFill>
            </a:ext>
          </a:extLst>
        </p:spPr>
      </p:cxnSp>
      <p:sp>
        <p:nvSpPr>
          <p:cNvPr id="2" name="Titel 1"/>
          <p:cNvSpPr>
            <a:spLocks noGrp="1"/>
          </p:cNvSpPr>
          <p:nvPr>
            <p:ph type="ctrTitle"/>
          </p:nvPr>
        </p:nvSpPr>
        <p:spPr>
          <a:xfrm>
            <a:off x="685800" y="136649"/>
            <a:ext cx="7772400" cy="1470025"/>
          </a:xfrm>
        </p:spPr>
        <p:txBody>
          <a:bodyPr/>
          <a:lstStyle>
            <a:lvl1pPr algn="ctr">
              <a:defRPr sz="5400">
                <a:solidFill>
                  <a:srgbClr val="00669E"/>
                </a:solidFill>
              </a:defRPr>
            </a:lvl1pPr>
          </a:lstStyle>
          <a:p>
            <a:r>
              <a:rPr lang="de-CH" dirty="0" smtClean="0"/>
              <a:t>Mastertitelformat bearbeiten</a:t>
            </a:r>
            <a:endParaRPr lang="de-CH" dirty="0"/>
          </a:p>
        </p:txBody>
      </p:sp>
      <p:sp>
        <p:nvSpPr>
          <p:cNvPr id="3" name="Untertitel 2"/>
          <p:cNvSpPr>
            <a:spLocks noGrp="1"/>
          </p:cNvSpPr>
          <p:nvPr>
            <p:ph type="subTitle" idx="1"/>
          </p:nvPr>
        </p:nvSpPr>
        <p:spPr>
          <a:xfrm>
            <a:off x="683568" y="1892424"/>
            <a:ext cx="7776864" cy="1752600"/>
          </a:xfrm>
        </p:spPr>
        <p:txBody>
          <a:bodyPr/>
          <a:lstStyle>
            <a:lvl1pPr marL="0" indent="0" algn="ctr">
              <a:buNone/>
              <a:defRPr sz="360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CH" dirty="0" smtClean="0"/>
              <a:t>Master-Untertitelformat bearbeiten</a:t>
            </a:r>
            <a:endParaRPr lang="de-CH" dirty="0"/>
          </a:p>
        </p:txBody>
      </p:sp>
      <p:sp>
        <p:nvSpPr>
          <p:cNvPr id="5" name="Rectangle 4"/>
          <p:cNvSpPr>
            <a:spLocks noGrp="1" noChangeArrowheads="1"/>
          </p:cNvSpPr>
          <p:nvPr>
            <p:ph type="dt" sz="half" idx="10"/>
          </p:nvPr>
        </p:nvSpPr>
        <p:spPr/>
        <p:txBody>
          <a:bodyPr/>
          <a:lstStyle>
            <a:lvl1pPr>
              <a:defRPr/>
            </a:lvl1pPr>
          </a:lstStyle>
          <a:p>
            <a:pPr>
              <a:defRPr/>
            </a:pPr>
            <a:endParaRPr lang="de-CH"/>
          </a:p>
        </p:txBody>
      </p:sp>
      <p:sp>
        <p:nvSpPr>
          <p:cNvPr id="6" name="Rectangle 5"/>
          <p:cNvSpPr>
            <a:spLocks noGrp="1" noChangeArrowheads="1"/>
          </p:cNvSpPr>
          <p:nvPr>
            <p:ph type="ftr" sz="quarter" idx="11"/>
          </p:nvPr>
        </p:nvSpPr>
        <p:spPr/>
        <p:txBody>
          <a:bodyPr/>
          <a:lstStyle>
            <a:lvl1pPr>
              <a:defRPr/>
            </a:lvl1pPr>
          </a:lstStyle>
          <a:p>
            <a:pPr>
              <a:defRPr/>
            </a:pPr>
            <a:endParaRPr lang="de-CH"/>
          </a:p>
        </p:txBody>
      </p:sp>
      <p:sp>
        <p:nvSpPr>
          <p:cNvPr id="7" name="Rectangle 6"/>
          <p:cNvSpPr>
            <a:spLocks noGrp="1" noChangeArrowheads="1"/>
          </p:cNvSpPr>
          <p:nvPr>
            <p:ph type="sldNum" sz="quarter" idx="12"/>
          </p:nvPr>
        </p:nvSpPr>
        <p:spPr/>
        <p:txBody>
          <a:bodyPr/>
          <a:lstStyle>
            <a:lvl1pPr>
              <a:defRPr/>
            </a:lvl1pPr>
          </a:lstStyle>
          <a:p>
            <a:pPr>
              <a:defRPr/>
            </a:pPr>
            <a:fld id="{0D61E878-6827-334E-BAC9-727ECE1179EE}" type="slidenum">
              <a:rPr lang="de-CH"/>
              <a:pPr>
                <a:defRPr/>
              </a:pPr>
              <a:t>‹Nr.›</a:t>
            </a:fld>
            <a:endParaRPr lang="de-CH"/>
          </a:p>
        </p:txBody>
      </p:sp>
    </p:spTree>
    <p:extLst>
      <p:ext uri="{BB962C8B-B14F-4D97-AF65-F5344CB8AC3E}">
        <p14:creationId xmlns:p14="http://schemas.microsoft.com/office/powerpoint/2010/main" val="2412715866"/>
      </p:ext>
    </p:extLst>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pic>
        <p:nvPicPr>
          <p:cNvPr id="5" name="Bild 7"/>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027988" y="6037263"/>
            <a:ext cx="9271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Gerade Verbindung 8"/>
          <p:cNvCxnSpPr>
            <a:cxnSpLocks noChangeShapeType="1"/>
          </p:cNvCxnSpPr>
          <p:nvPr userDrawn="1"/>
        </p:nvCxnSpPr>
        <p:spPr bwMode="auto">
          <a:xfrm>
            <a:off x="0" y="6799263"/>
            <a:ext cx="7885113" cy="0"/>
          </a:xfrm>
          <a:prstGeom prst="line">
            <a:avLst/>
          </a:prstGeom>
          <a:noFill/>
          <a:ln w="127000">
            <a:solidFill>
              <a:srgbClr val="239D2A"/>
            </a:solidFill>
            <a:round/>
            <a:headEnd/>
            <a:tailEnd/>
          </a:ln>
          <a:extLst>
            <a:ext uri="{909E8E84-426E-40dd-AFC4-6F175D3DCCD1}">
              <a14:hiddenFill xmlns:a14="http://schemas.microsoft.com/office/drawing/2010/main">
                <a:noFill/>
              </a14:hiddenFill>
            </a:ext>
          </a:extLst>
        </p:spPr>
      </p:cxnSp>
      <p:sp>
        <p:nvSpPr>
          <p:cNvPr id="2" name="Titel 1"/>
          <p:cNvSpPr>
            <a:spLocks noGrp="1"/>
          </p:cNvSpPr>
          <p:nvPr>
            <p:ph type="title"/>
          </p:nvPr>
        </p:nvSpPr>
        <p:spPr>
          <a:xfrm>
            <a:off x="1792288" y="4800600"/>
            <a:ext cx="5486400" cy="566738"/>
          </a:xfrm>
        </p:spPr>
        <p:txBody>
          <a:bodyPr anchor="b"/>
          <a:lstStyle>
            <a:lvl1pPr algn="l">
              <a:defRPr sz="2000" b="1">
                <a:solidFill>
                  <a:srgbClr val="818079"/>
                </a:solidFill>
              </a:defRPr>
            </a:lvl1pPr>
          </a:lstStyle>
          <a:p>
            <a:r>
              <a:rPr lang="de-CH" dirty="0" smtClean="0"/>
              <a:t>Mastertitelformat bearbeiten</a:t>
            </a:r>
            <a:endParaRPr lang="de-CH" dirty="0"/>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CH"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smtClean="0"/>
              <a:t>Mastertextformat bearbeiten</a:t>
            </a:r>
          </a:p>
        </p:txBody>
      </p:sp>
      <p:sp>
        <p:nvSpPr>
          <p:cNvPr id="7" name="Rectangle 4"/>
          <p:cNvSpPr>
            <a:spLocks noGrp="1" noChangeArrowheads="1"/>
          </p:cNvSpPr>
          <p:nvPr>
            <p:ph type="dt" sz="half" idx="10"/>
          </p:nvPr>
        </p:nvSpPr>
        <p:spPr/>
        <p:txBody>
          <a:bodyPr/>
          <a:lstStyle>
            <a:lvl1pPr>
              <a:defRPr/>
            </a:lvl1pPr>
          </a:lstStyle>
          <a:p>
            <a:pPr>
              <a:defRPr/>
            </a:pPr>
            <a:endParaRPr lang="de-CH"/>
          </a:p>
        </p:txBody>
      </p:sp>
      <p:sp>
        <p:nvSpPr>
          <p:cNvPr id="8" name="Rectangle 5"/>
          <p:cNvSpPr>
            <a:spLocks noGrp="1" noChangeArrowheads="1"/>
          </p:cNvSpPr>
          <p:nvPr>
            <p:ph type="ftr" sz="quarter" idx="11"/>
          </p:nvPr>
        </p:nvSpPr>
        <p:spPr/>
        <p:txBody>
          <a:bodyPr/>
          <a:lstStyle>
            <a:lvl1pPr>
              <a:defRPr/>
            </a:lvl1pPr>
          </a:lstStyle>
          <a:p>
            <a:pPr>
              <a:defRPr/>
            </a:pPr>
            <a:endParaRPr lang="de-CH"/>
          </a:p>
        </p:txBody>
      </p:sp>
      <p:sp>
        <p:nvSpPr>
          <p:cNvPr id="9" name="Rectangle 6"/>
          <p:cNvSpPr>
            <a:spLocks noGrp="1" noChangeArrowheads="1"/>
          </p:cNvSpPr>
          <p:nvPr>
            <p:ph type="sldNum" sz="quarter" idx="12"/>
          </p:nvPr>
        </p:nvSpPr>
        <p:spPr/>
        <p:txBody>
          <a:bodyPr/>
          <a:lstStyle>
            <a:lvl1pPr>
              <a:defRPr/>
            </a:lvl1pPr>
          </a:lstStyle>
          <a:p>
            <a:pPr>
              <a:defRPr/>
            </a:pPr>
            <a:fld id="{CC3210DD-67F1-E249-BCF5-AAE06F4A0FD5}" type="slidenum">
              <a:rPr lang="de-CH"/>
              <a:pPr>
                <a:defRPr/>
              </a:pPr>
              <a:t>‹Nr.›</a:t>
            </a:fld>
            <a:endParaRPr lang="de-CH"/>
          </a:p>
        </p:txBody>
      </p:sp>
    </p:spTree>
    <p:extLst>
      <p:ext uri="{BB962C8B-B14F-4D97-AF65-F5344CB8AC3E}">
        <p14:creationId xmlns:p14="http://schemas.microsoft.com/office/powerpoint/2010/main" val="2625955088"/>
      </p:ext>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 und vertikaler Text">
    <p:spTree>
      <p:nvGrpSpPr>
        <p:cNvPr id="1" name=""/>
        <p:cNvGrpSpPr/>
        <p:nvPr/>
      </p:nvGrpSpPr>
      <p:grpSpPr>
        <a:xfrm>
          <a:off x="0" y="0"/>
          <a:ext cx="0" cy="0"/>
          <a:chOff x="0" y="0"/>
          <a:chExt cx="0" cy="0"/>
        </a:xfrm>
      </p:grpSpPr>
      <p:cxnSp>
        <p:nvCxnSpPr>
          <p:cNvPr id="4" name="Gerade Verbindung 9"/>
          <p:cNvCxnSpPr>
            <a:cxnSpLocks noChangeShapeType="1"/>
          </p:cNvCxnSpPr>
          <p:nvPr userDrawn="1"/>
        </p:nvCxnSpPr>
        <p:spPr bwMode="auto">
          <a:xfrm>
            <a:off x="0" y="1084263"/>
            <a:ext cx="9144000"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cxnSp>
      <p:sp>
        <p:nvSpPr>
          <p:cNvPr id="5" name="Rectangle 19"/>
          <p:cNvSpPr>
            <a:spLocks noChangeArrowheads="1"/>
          </p:cNvSpPr>
          <p:nvPr userDrawn="1"/>
        </p:nvSpPr>
        <p:spPr bwMode="auto">
          <a:xfrm>
            <a:off x="0" y="0"/>
            <a:ext cx="9144000" cy="1011238"/>
          </a:xfrm>
          <a:prstGeom prst="rect">
            <a:avLst/>
          </a:prstGeom>
          <a:gradFill rotWithShape="1">
            <a:gsLst>
              <a:gs pos="0">
                <a:srgbClr val="09518C"/>
              </a:gs>
              <a:gs pos="100000">
                <a:srgbClr val="ABCDDF"/>
              </a:gs>
            </a:gsLst>
            <a:lin ang="5400000"/>
          </a:gradFill>
          <a:ln>
            <a:noFill/>
          </a:ln>
          <a:extLst/>
        </p:spPr>
        <p:txBody>
          <a:bodyPr wrap="none" anchor="ctr">
            <a:spAutoFit/>
          </a:bodyPr>
          <a:lstStyle>
            <a:lvl1pPr eaLnBrk="0" hangingPunct="0">
              <a:defRPr sz="2400" b="1">
                <a:solidFill>
                  <a:schemeClr val="bg1"/>
                </a:solidFill>
                <a:latin typeface="Arial" panose="020B0604020202020204" pitchFamily="34" charset="0"/>
                <a:ea typeface="MS PGothic" panose="020B0600070205080204" pitchFamily="34" charset="-128"/>
              </a:defRPr>
            </a:lvl1pPr>
            <a:lvl2pPr marL="742950" indent="-285750" eaLnBrk="0" hangingPunct="0">
              <a:defRPr sz="2400" b="1">
                <a:solidFill>
                  <a:schemeClr val="bg1"/>
                </a:solidFill>
                <a:latin typeface="Arial" panose="020B0604020202020204" pitchFamily="34" charset="0"/>
                <a:ea typeface="MS PGothic" panose="020B0600070205080204" pitchFamily="34" charset="-128"/>
              </a:defRPr>
            </a:lvl2pPr>
            <a:lvl3pPr marL="1143000" indent="-228600" eaLnBrk="0" hangingPunct="0">
              <a:defRPr sz="2400" b="1">
                <a:solidFill>
                  <a:schemeClr val="bg1"/>
                </a:solidFill>
                <a:latin typeface="Arial" panose="020B0604020202020204" pitchFamily="34" charset="0"/>
                <a:ea typeface="MS PGothic" panose="020B0600070205080204" pitchFamily="34" charset="-128"/>
              </a:defRPr>
            </a:lvl3pPr>
            <a:lvl4pPr marL="1600200" indent="-228600" eaLnBrk="0" hangingPunct="0">
              <a:defRPr sz="2400" b="1">
                <a:solidFill>
                  <a:schemeClr val="bg1"/>
                </a:solidFill>
                <a:latin typeface="Arial" panose="020B0604020202020204" pitchFamily="34" charset="0"/>
                <a:ea typeface="MS PGothic" panose="020B0600070205080204" pitchFamily="34" charset="-128"/>
              </a:defRPr>
            </a:lvl4pPr>
            <a:lvl5pPr marL="2057400" indent="-228600" eaLnBrk="0" hangingPunct="0">
              <a:defRPr sz="2400" b="1">
                <a:solidFill>
                  <a:schemeClr val="bg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9pPr>
          </a:lstStyle>
          <a:p>
            <a:pPr algn="ctr" eaLnBrk="1" hangingPunct="1">
              <a:defRPr/>
            </a:pPr>
            <a:endParaRPr lang="de-DE" altLang="de-DE" smtClean="0">
              <a:cs typeface="+mn-cs"/>
            </a:endParaRPr>
          </a:p>
        </p:txBody>
      </p:sp>
      <p:pic>
        <p:nvPicPr>
          <p:cNvPr id="6" name="Bild 9"/>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027988" y="6037263"/>
            <a:ext cx="9271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Gerade Verbindung 10"/>
          <p:cNvCxnSpPr>
            <a:cxnSpLocks noChangeShapeType="1"/>
          </p:cNvCxnSpPr>
          <p:nvPr userDrawn="1"/>
        </p:nvCxnSpPr>
        <p:spPr bwMode="auto">
          <a:xfrm>
            <a:off x="0" y="6799263"/>
            <a:ext cx="7885113" cy="0"/>
          </a:xfrm>
          <a:prstGeom prst="line">
            <a:avLst/>
          </a:prstGeom>
          <a:noFill/>
          <a:ln w="127000">
            <a:solidFill>
              <a:srgbClr val="239D2A"/>
            </a:solidFill>
            <a:round/>
            <a:headEnd/>
            <a:tailEnd/>
          </a:ln>
          <a:extLst>
            <a:ext uri="{909E8E84-426E-40dd-AFC4-6F175D3DCCD1}">
              <a14:hiddenFill xmlns:a14="http://schemas.microsoft.com/office/drawing/2010/main">
                <a:noFill/>
              </a14:hiddenFill>
            </a:ext>
          </a:extLst>
        </p:spPr>
      </p:cxnSp>
      <p:sp>
        <p:nvSpPr>
          <p:cNvPr id="3" name="Vertikaler Textplatzhalter 2"/>
          <p:cNvSpPr>
            <a:spLocks noGrp="1"/>
          </p:cNvSpPr>
          <p:nvPr>
            <p:ph type="body" orient="vert" idx="1"/>
          </p:nvPr>
        </p:nvSpPr>
        <p:spPr/>
        <p:txBody>
          <a:bodyPr vert="eaVert"/>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de-CH"/>
          </a:p>
        </p:txBody>
      </p:sp>
      <p:sp>
        <p:nvSpPr>
          <p:cNvPr id="10" name="Titel 1"/>
          <p:cNvSpPr>
            <a:spLocks noGrp="1"/>
          </p:cNvSpPr>
          <p:nvPr>
            <p:ph type="title"/>
          </p:nvPr>
        </p:nvSpPr>
        <p:spPr>
          <a:xfrm>
            <a:off x="685800" y="146720"/>
            <a:ext cx="7772400" cy="762000"/>
          </a:xfrm>
        </p:spPr>
        <p:txBody>
          <a:bodyPr/>
          <a:lstStyle/>
          <a:p>
            <a:r>
              <a:rPr lang="de-CH" dirty="0" smtClean="0"/>
              <a:t>Mastertitelformat bearbeiten</a:t>
            </a:r>
            <a:endParaRPr lang="de-CH" dirty="0"/>
          </a:p>
        </p:txBody>
      </p:sp>
      <p:sp>
        <p:nvSpPr>
          <p:cNvPr id="8" name="Rectangle 4"/>
          <p:cNvSpPr>
            <a:spLocks noGrp="1" noChangeArrowheads="1"/>
          </p:cNvSpPr>
          <p:nvPr>
            <p:ph type="dt" sz="half" idx="10"/>
          </p:nvPr>
        </p:nvSpPr>
        <p:spPr/>
        <p:txBody>
          <a:bodyPr/>
          <a:lstStyle>
            <a:lvl1pPr>
              <a:defRPr/>
            </a:lvl1pPr>
          </a:lstStyle>
          <a:p>
            <a:pPr>
              <a:defRPr/>
            </a:pPr>
            <a:endParaRPr lang="de-CH"/>
          </a:p>
        </p:txBody>
      </p:sp>
      <p:sp>
        <p:nvSpPr>
          <p:cNvPr id="9" name="Rectangle 5"/>
          <p:cNvSpPr>
            <a:spLocks noGrp="1" noChangeArrowheads="1"/>
          </p:cNvSpPr>
          <p:nvPr>
            <p:ph type="ftr" sz="quarter" idx="11"/>
          </p:nvPr>
        </p:nvSpPr>
        <p:spPr/>
        <p:txBody>
          <a:bodyPr/>
          <a:lstStyle>
            <a:lvl1pPr>
              <a:defRPr/>
            </a:lvl1pPr>
          </a:lstStyle>
          <a:p>
            <a:pPr>
              <a:defRPr/>
            </a:pPr>
            <a:endParaRPr lang="de-CH"/>
          </a:p>
        </p:txBody>
      </p:sp>
      <p:sp>
        <p:nvSpPr>
          <p:cNvPr id="11" name="Rectangle 6"/>
          <p:cNvSpPr>
            <a:spLocks noGrp="1" noChangeArrowheads="1"/>
          </p:cNvSpPr>
          <p:nvPr>
            <p:ph type="sldNum" sz="quarter" idx="12"/>
          </p:nvPr>
        </p:nvSpPr>
        <p:spPr/>
        <p:txBody>
          <a:bodyPr/>
          <a:lstStyle>
            <a:lvl1pPr>
              <a:defRPr/>
            </a:lvl1pPr>
          </a:lstStyle>
          <a:p>
            <a:pPr>
              <a:defRPr/>
            </a:pPr>
            <a:fld id="{E9F52F67-3452-A54F-A577-D75CB108D022}" type="slidenum">
              <a:rPr lang="de-CH"/>
              <a:pPr>
                <a:defRPr/>
              </a:pPr>
              <a:t>‹Nr.›</a:t>
            </a:fld>
            <a:endParaRPr lang="de-CH"/>
          </a:p>
        </p:txBody>
      </p:sp>
    </p:spTree>
    <p:extLst>
      <p:ext uri="{BB962C8B-B14F-4D97-AF65-F5344CB8AC3E}">
        <p14:creationId xmlns:p14="http://schemas.microsoft.com/office/powerpoint/2010/main" val="59184509"/>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pic>
        <p:nvPicPr>
          <p:cNvPr id="4" name="Bild 7"/>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027988" y="6037263"/>
            <a:ext cx="9271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Gerade Verbindung 8"/>
          <p:cNvCxnSpPr>
            <a:cxnSpLocks noChangeShapeType="1"/>
          </p:cNvCxnSpPr>
          <p:nvPr userDrawn="1"/>
        </p:nvCxnSpPr>
        <p:spPr bwMode="auto">
          <a:xfrm>
            <a:off x="0" y="6799263"/>
            <a:ext cx="7885113" cy="0"/>
          </a:xfrm>
          <a:prstGeom prst="line">
            <a:avLst/>
          </a:prstGeom>
          <a:noFill/>
          <a:ln w="127000">
            <a:solidFill>
              <a:srgbClr val="239D2A"/>
            </a:solidFill>
            <a:round/>
            <a:headEnd/>
            <a:tailEnd/>
          </a:ln>
          <a:extLst>
            <a:ext uri="{909E8E84-426E-40dd-AFC4-6F175D3DCCD1}">
              <a14:hiddenFill xmlns:a14="http://schemas.microsoft.com/office/drawing/2010/main">
                <a:noFill/>
              </a14:hiddenFill>
            </a:ext>
          </a:extLst>
        </p:spPr>
      </p:cxnSp>
      <p:sp>
        <p:nvSpPr>
          <p:cNvPr id="2" name="Vertikaler Titel 1"/>
          <p:cNvSpPr>
            <a:spLocks noGrp="1"/>
          </p:cNvSpPr>
          <p:nvPr>
            <p:ph type="title" orient="vert"/>
          </p:nvPr>
        </p:nvSpPr>
        <p:spPr>
          <a:xfrm>
            <a:off x="6515100" y="609600"/>
            <a:ext cx="1943100" cy="5334000"/>
          </a:xfrm>
        </p:spPr>
        <p:txBody>
          <a:bodyPr vert="eaVert"/>
          <a:lstStyle>
            <a:lvl1pPr>
              <a:defRPr>
                <a:solidFill>
                  <a:srgbClr val="818079"/>
                </a:solidFill>
              </a:defRPr>
            </a:lvl1pPr>
          </a:lstStyle>
          <a:p>
            <a:r>
              <a:rPr lang="de-CH" dirty="0" smtClean="0"/>
              <a:t>Mastertitelformat bearbeiten</a:t>
            </a:r>
            <a:endParaRPr lang="de-CH" dirty="0"/>
          </a:p>
        </p:txBody>
      </p:sp>
      <p:sp>
        <p:nvSpPr>
          <p:cNvPr id="3" name="Vertikaler Textplatzhalter 2"/>
          <p:cNvSpPr>
            <a:spLocks noGrp="1"/>
          </p:cNvSpPr>
          <p:nvPr>
            <p:ph type="body" orient="vert" idx="1"/>
          </p:nvPr>
        </p:nvSpPr>
        <p:spPr>
          <a:xfrm>
            <a:off x="685800" y="609600"/>
            <a:ext cx="5676900" cy="5334000"/>
          </a:xfrm>
        </p:spPr>
        <p:txBody>
          <a:bodyPr vert="eaVert"/>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de-CH"/>
          </a:p>
        </p:txBody>
      </p:sp>
      <p:sp>
        <p:nvSpPr>
          <p:cNvPr id="6" name="Rectangle 4"/>
          <p:cNvSpPr>
            <a:spLocks noGrp="1" noChangeArrowheads="1"/>
          </p:cNvSpPr>
          <p:nvPr>
            <p:ph type="dt" sz="half" idx="10"/>
          </p:nvPr>
        </p:nvSpPr>
        <p:spPr/>
        <p:txBody>
          <a:bodyPr/>
          <a:lstStyle>
            <a:lvl1pPr>
              <a:defRPr/>
            </a:lvl1pPr>
          </a:lstStyle>
          <a:p>
            <a:pPr>
              <a:defRPr/>
            </a:pPr>
            <a:endParaRPr lang="de-CH"/>
          </a:p>
        </p:txBody>
      </p:sp>
      <p:sp>
        <p:nvSpPr>
          <p:cNvPr id="7" name="Rectangle 5"/>
          <p:cNvSpPr>
            <a:spLocks noGrp="1" noChangeArrowheads="1"/>
          </p:cNvSpPr>
          <p:nvPr>
            <p:ph type="ftr" sz="quarter" idx="11"/>
          </p:nvPr>
        </p:nvSpPr>
        <p:spPr/>
        <p:txBody>
          <a:bodyPr/>
          <a:lstStyle>
            <a:lvl1pPr>
              <a:defRPr/>
            </a:lvl1pPr>
          </a:lstStyle>
          <a:p>
            <a:pPr>
              <a:defRPr/>
            </a:pPr>
            <a:endParaRPr lang="de-CH"/>
          </a:p>
        </p:txBody>
      </p:sp>
      <p:sp>
        <p:nvSpPr>
          <p:cNvPr id="8" name="Rectangle 6"/>
          <p:cNvSpPr>
            <a:spLocks noGrp="1" noChangeArrowheads="1"/>
          </p:cNvSpPr>
          <p:nvPr>
            <p:ph type="sldNum" sz="quarter" idx="12"/>
          </p:nvPr>
        </p:nvSpPr>
        <p:spPr/>
        <p:txBody>
          <a:bodyPr/>
          <a:lstStyle>
            <a:lvl1pPr>
              <a:defRPr/>
            </a:lvl1pPr>
          </a:lstStyle>
          <a:p>
            <a:pPr>
              <a:defRPr/>
            </a:pPr>
            <a:fld id="{D85B43A6-75E8-314A-B7DA-91CA555C3E00}" type="slidenum">
              <a:rPr lang="de-CH"/>
              <a:pPr>
                <a:defRPr/>
              </a:pPr>
              <a:t>‹Nr.›</a:t>
            </a:fld>
            <a:endParaRPr lang="de-CH"/>
          </a:p>
        </p:txBody>
      </p:sp>
    </p:spTree>
    <p:extLst>
      <p:ext uri="{BB962C8B-B14F-4D97-AF65-F5344CB8AC3E}">
        <p14:creationId xmlns:p14="http://schemas.microsoft.com/office/powerpoint/2010/main" val="1609653074"/>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Text und zwei Inhalte">
    <p:spTree>
      <p:nvGrpSpPr>
        <p:cNvPr id="1" name=""/>
        <p:cNvGrpSpPr/>
        <p:nvPr/>
      </p:nvGrpSpPr>
      <p:grpSpPr>
        <a:xfrm>
          <a:off x="0" y="0"/>
          <a:ext cx="0" cy="0"/>
          <a:chOff x="0" y="0"/>
          <a:chExt cx="0" cy="0"/>
        </a:xfrm>
      </p:grpSpPr>
      <p:cxnSp>
        <p:nvCxnSpPr>
          <p:cNvPr id="6" name="Gerade Verbindung 9"/>
          <p:cNvCxnSpPr>
            <a:cxnSpLocks noChangeShapeType="1"/>
          </p:cNvCxnSpPr>
          <p:nvPr userDrawn="1"/>
        </p:nvCxnSpPr>
        <p:spPr bwMode="auto">
          <a:xfrm>
            <a:off x="0" y="1084263"/>
            <a:ext cx="9144000"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cxnSp>
      <p:sp>
        <p:nvSpPr>
          <p:cNvPr id="7" name="Rectangle 19"/>
          <p:cNvSpPr>
            <a:spLocks noChangeArrowheads="1"/>
          </p:cNvSpPr>
          <p:nvPr userDrawn="1"/>
        </p:nvSpPr>
        <p:spPr bwMode="auto">
          <a:xfrm>
            <a:off x="0" y="0"/>
            <a:ext cx="9144000" cy="1011238"/>
          </a:xfrm>
          <a:prstGeom prst="rect">
            <a:avLst/>
          </a:prstGeom>
          <a:gradFill rotWithShape="1">
            <a:gsLst>
              <a:gs pos="0">
                <a:srgbClr val="09518C"/>
              </a:gs>
              <a:gs pos="100000">
                <a:srgbClr val="ABCDDF"/>
              </a:gs>
            </a:gsLst>
            <a:lin ang="5400000"/>
          </a:gradFill>
          <a:ln>
            <a:noFill/>
          </a:ln>
          <a:extLst/>
        </p:spPr>
        <p:txBody>
          <a:bodyPr wrap="none" anchor="ctr">
            <a:spAutoFit/>
          </a:bodyPr>
          <a:lstStyle>
            <a:lvl1pPr eaLnBrk="0" hangingPunct="0">
              <a:defRPr sz="2400" b="1">
                <a:solidFill>
                  <a:schemeClr val="bg1"/>
                </a:solidFill>
                <a:latin typeface="Arial" panose="020B0604020202020204" pitchFamily="34" charset="0"/>
                <a:ea typeface="MS PGothic" panose="020B0600070205080204" pitchFamily="34" charset="-128"/>
              </a:defRPr>
            </a:lvl1pPr>
            <a:lvl2pPr marL="742950" indent="-285750" eaLnBrk="0" hangingPunct="0">
              <a:defRPr sz="2400" b="1">
                <a:solidFill>
                  <a:schemeClr val="bg1"/>
                </a:solidFill>
                <a:latin typeface="Arial" panose="020B0604020202020204" pitchFamily="34" charset="0"/>
                <a:ea typeface="MS PGothic" panose="020B0600070205080204" pitchFamily="34" charset="-128"/>
              </a:defRPr>
            </a:lvl2pPr>
            <a:lvl3pPr marL="1143000" indent="-228600" eaLnBrk="0" hangingPunct="0">
              <a:defRPr sz="2400" b="1">
                <a:solidFill>
                  <a:schemeClr val="bg1"/>
                </a:solidFill>
                <a:latin typeface="Arial" panose="020B0604020202020204" pitchFamily="34" charset="0"/>
                <a:ea typeface="MS PGothic" panose="020B0600070205080204" pitchFamily="34" charset="-128"/>
              </a:defRPr>
            </a:lvl3pPr>
            <a:lvl4pPr marL="1600200" indent="-228600" eaLnBrk="0" hangingPunct="0">
              <a:defRPr sz="2400" b="1">
                <a:solidFill>
                  <a:schemeClr val="bg1"/>
                </a:solidFill>
                <a:latin typeface="Arial" panose="020B0604020202020204" pitchFamily="34" charset="0"/>
                <a:ea typeface="MS PGothic" panose="020B0600070205080204" pitchFamily="34" charset="-128"/>
              </a:defRPr>
            </a:lvl4pPr>
            <a:lvl5pPr marL="2057400" indent="-228600" eaLnBrk="0" hangingPunct="0">
              <a:defRPr sz="2400" b="1">
                <a:solidFill>
                  <a:schemeClr val="bg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9pPr>
          </a:lstStyle>
          <a:p>
            <a:pPr algn="ctr" eaLnBrk="1" hangingPunct="1">
              <a:defRPr/>
            </a:pPr>
            <a:endParaRPr lang="de-DE" altLang="de-DE" smtClean="0">
              <a:cs typeface="+mn-cs"/>
            </a:endParaRPr>
          </a:p>
        </p:txBody>
      </p:sp>
      <p:pic>
        <p:nvPicPr>
          <p:cNvPr id="8" name="Bild 9"/>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8027988" y="6037263"/>
            <a:ext cx="9271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Gerade Verbindung 10"/>
          <p:cNvCxnSpPr>
            <a:cxnSpLocks noChangeShapeType="1"/>
          </p:cNvCxnSpPr>
          <p:nvPr userDrawn="1"/>
        </p:nvCxnSpPr>
        <p:spPr bwMode="auto">
          <a:xfrm>
            <a:off x="0" y="6799263"/>
            <a:ext cx="7885113" cy="0"/>
          </a:xfrm>
          <a:prstGeom prst="line">
            <a:avLst/>
          </a:prstGeom>
          <a:noFill/>
          <a:ln w="127000">
            <a:solidFill>
              <a:srgbClr val="239D2A"/>
            </a:solidFill>
            <a:round/>
            <a:headEnd/>
            <a:tailEnd/>
          </a:ln>
          <a:extLst>
            <a:ext uri="{909E8E84-426E-40dd-AFC4-6F175D3DCCD1}">
              <a14:hiddenFill xmlns:a14="http://schemas.microsoft.com/office/drawing/2010/main">
                <a:noFill/>
              </a14:hiddenFill>
            </a:ext>
          </a:extLst>
        </p:spPr>
      </p:cxnSp>
      <p:sp>
        <p:nvSpPr>
          <p:cNvPr id="3" name="Textplatzhalter 2"/>
          <p:cNvSpPr>
            <a:spLocks noGrp="1"/>
          </p:cNvSpPr>
          <p:nvPr>
            <p:ph type="body" sz="half" idx="1"/>
          </p:nvPr>
        </p:nvSpPr>
        <p:spPr>
          <a:xfrm>
            <a:off x="685800" y="1340768"/>
            <a:ext cx="3810000" cy="4602832"/>
          </a:xfrm>
        </p:spPr>
        <p:txBody>
          <a:bodyPr/>
          <a:lstStyle/>
          <a:p>
            <a:pPr lvl="0"/>
            <a:r>
              <a:rPr lang="de-CH" dirty="0" smtClean="0"/>
              <a:t>Mastertextformat bearbeiten</a:t>
            </a:r>
          </a:p>
          <a:p>
            <a:pPr lvl="1"/>
            <a:r>
              <a:rPr lang="de-CH" dirty="0" smtClean="0"/>
              <a:t>Zweite Ebene</a:t>
            </a:r>
          </a:p>
          <a:p>
            <a:pPr lvl="2"/>
            <a:r>
              <a:rPr lang="de-CH" dirty="0" smtClean="0"/>
              <a:t>Dritte Ebene</a:t>
            </a:r>
          </a:p>
          <a:p>
            <a:pPr lvl="3"/>
            <a:r>
              <a:rPr lang="de-CH" dirty="0" smtClean="0"/>
              <a:t>Vierte Ebene</a:t>
            </a:r>
          </a:p>
          <a:p>
            <a:pPr lvl="4"/>
            <a:r>
              <a:rPr lang="de-CH" dirty="0" smtClean="0"/>
              <a:t>Fünfte Ebene</a:t>
            </a:r>
            <a:endParaRPr lang="de-CH" dirty="0"/>
          </a:p>
        </p:txBody>
      </p:sp>
      <p:sp>
        <p:nvSpPr>
          <p:cNvPr id="4" name="Inhaltsplatzhalter 3"/>
          <p:cNvSpPr>
            <a:spLocks noGrp="1"/>
          </p:cNvSpPr>
          <p:nvPr>
            <p:ph sz="quarter" idx="2"/>
          </p:nvPr>
        </p:nvSpPr>
        <p:spPr>
          <a:xfrm>
            <a:off x="4648200" y="1340768"/>
            <a:ext cx="3810000" cy="2232248"/>
          </a:xfrm>
        </p:spPr>
        <p:txBody>
          <a:bodyPr/>
          <a:lstStyle/>
          <a:p>
            <a:pPr lvl="0"/>
            <a:r>
              <a:rPr lang="de-CH" dirty="0" smtClean="0"/>
              <a:t>Mastertextformat bearbeiten</a:t>
            </a:r>
          </a:p>
          <a:p>
            <a:pPr lvl="1"/>
            <a:r>
              <a:rPr lang="de-CH" dirty="0" smtClean="0"/>
              <a:t>Zweite Ebene</a:t>
            </a:r>
          </a:p>
          <a:p>
            <a:pPr lvl="2"/>
            <a:r>
              <a:rPr lang="de-CH" dirty="0" smtClean="0"/>
              <a:t>Dritte Ebene</a:t>
            </a:r>
          </a:p>
          <a:p>
            <a:pPr lvl="3"/>
            <a:r>
              <a:rPr lang="de-CH" dirty="0" smtClean="0"/>
              <a:t>Vierte Ebene</a:t>
            </a:r>
          </a:p>
          <a:p>
            <a:pPr lvl="4"/>
            <a:r>
              <a:rPr lang="de-CH" dirty="0" smtClean="0"/>
              <a:t>Fünfte Ebene</a:t>
            </a:r>
            <a:endParaRPr lang="de-CH" dirty="0"/>
          </a:p>
        </p:txBody>
      </p:sp>
      <p:sp>
        <p:nvSpPr>
          <p:cNvPr id="5" name="Inhaltsplatzhalter 4"/>
          <p:cNvSpPr>
            <a:spLocks noGrp="1"/>
          </p:cNvSpPr>
          <p:nvPr>
            <p:ph sz="quarter" idx="3"/>
          </p:nvPr>
        </p:nvSpPr>
        <p:spPr>
          <a:xfrm>
            <a:off x="4648200" y="3717032"/>
            <a:ext cx="3810000" cy="2226568"/>
          </a:xfrm>
        </p:spPr>
        <p:txBody>
          <a:bodyPr/>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de-CH"/>
          </a:p>
        </p:txBody>
      </p:sp>
      <p:sp>
        <p:nvSpPr>
          <p:cNvPr id="13" name="Titel 1"/>
          <p:cNvSpPr>
            <a:spLocks noGrp="1"/>
          </p:cNvSpPr>
          <p:nvPr>
            <p:ph type="title"/>
          </p:nvPr>
        </p:nvSpPr>
        <p:spPr>
          <a:xfrm>
            <a:off x="685800" y="146720"/>
            <a:ext cx="7772400" cy="762000"/>
          </a:xfrm>
        </p:spPr>
        <p:txBody>
          <a:bodyPr/>
          <a:lstStyle/>
          <a:p>
            <a:r>
              <a:rPr lang="de-CH" dirty="0" smtClean="0"/>
              <a:t>Mastertitelformat bearbeiten</a:t>
            </a:r>
            <a:endParaRPr lang="de-CH" dirty="0"/>
          </a:p>
        </p:txBody>
      </p:sp>
      <p:sp>
        <p:nvSpPr>
          <p:cNvPr id="10" name="Rectangle 4"/>
          <p:cNvSpPr>
            <a:spLocks noGrp="1" noChangeArrowheads="1"/>
          </p:cNvSpPr>
          <p:nvPr>
            <p:ph type="dt" sz="half" idx="10"/>
          </p:nvPr>
        </p:nvSpPr>
        <p:spPr/>
        <p:txBody>
          <a:bodyPr/>
          <a:lstStyle>
            <a:lvl1pPr>
              <a:defRPr/>
            </a:lvl1pPr>
          </a:lstStyle>
          <a:p>
            <a:pPr>
              <a:defRPr/>
            </a:pPr>
            <a:endParaRPr lang="de-CH"/>
          </a:p>
        </p:txBody>
      </p:sp>
      <p:sp>
        <p:nvSpPr>
          <p:cNvPr id="11" name="Rectangle 5"/>
          <p:cNvSpPr>
            <a:spLocks noGrp="1" noChangeArrowheads="1"/>
          </p:cNvSpPr>
          <p:nvPr>
            <p:ph type="ftr" sz="quarter" idx="11"/>
          </p:nvPr>
        </p:nvSpPr>
        <p:spPr/>
        <p:txBody>
          <a:bodyPr/>
          <a:lstStyle>
            <a:lvl1pPr>
              <a:defRPr/>
            </a:lvl1pPr>
          </a:lstStyle>
          <a:p>
            <a:pPr>
              <a:defRPr/>
            </a:pPr>
            <a:endParaRPr lang="de-CH"/>
          </a:p>
        </p:txBody>
      </p:sp>
      <p:sp>
        <p:nvSpPr>
          <p:cNvPr id="12" name="Rectangle 6"/>
          <p:cNvSpPr>
            <a:spLocks noGrp="1" noChangeArrowheads="1"/>
          </p:cNvSpPr>
          <p:nvPr>
            <p:ph type="sldNum" sz="quarter" idx="12"/>
          </p:nvPr>
        </p:nvSpPr>
        <p:spPr/>
        <p:txBody>
          <a:bodyPr/>
          <a:lstStyle>
            <a:lvl1pPr>
              <a:defRPr/>
            </a:lvl1pPr>
          </a:lstStyle>
          <a:p>
            <a:pPr>
              <a:defRPr/>
            </a:pPr>
            <a:fld id="{7B3D08FE-4B41-0646-B30A-BBC0F678E2FC}" type="slidenum">
              <a:rPr lang="de-CH"/>
              <a:pPr>
                <a:defRPr/>
              </a:pPr>
              <a:t>‹Nr.›</a:t>
            </a:fld>
            <a:endParaRPr lang="de-CH"/>
          </a:p>
        </p:txBody>
      </p:sp>
    </p:spTree>
    <p:extLst>
      <p:ext uri="{BB962C8B-B14F-4D97-AF65-F5344CB8AC3E}">
        <p14:creationId xmlns:p14="http://schemas.microsoft.com/office/powerpoint/2010/main" val="3776819068"/>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zwei Inhalte und Text">
    <p:spTree>
      <p:nvGrpSpPr>
        <p:cNvPr id="1" name=""/>
        <p:cNvGrpSpPr/>
        <p:nvPr/>
      </p:nvGrpSpPr>
      <p:grpSpPr>
        <a:xfrm>
          <a:off x="0" y="0"/>
          <a:ext cx="0" cy="0"/>
          <a:chOff x="0" y="0"/>
          <a:chExt cx="0" cy="0"/>
        </a:xfrm>
      </p:grpSpPr>
      <p:cxnSp>
        <p:nvCxnSpPr>
          <p:cNvPr id="6" name="Gerade Verbindung 9"/>
          <p:cNvCxnSpPr>
            <a:cxnSpLocks noChangeShapeType="1"/>
          </p:cNvCxnSpPr>
          <p:nvPr userDrawn="1"/>
        </p:nvCxnSpPr>
        <p:spPr bwMode="auto">
          <a:xfrm>
            <a:off x="0" y="1084263"/>
            <a:ext cx="9144000"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cxnSp>
      <p:sp>
        <p:nvSpPr>
          <p:cNvPr id="7" name="Rectangle 19"/>
          <p:cNvSpPr>
            <a:spLocks noChangeArrowheads="1"/>
          </p:cNvSpPr>
          <p:nvPr userDrawn="1"/>
        </p:nvSpPr>
        <p:spPr bwMode="auto">
          <a:xfrm>
            <a:off x="0" y="0"/>
            <a:ext cx="9144000" cy="1011238"/>
          </a:xfrm>
          <a:prstGeom prst="rect">
            <a:avLst/>
          </a:prstGeom>
          <a:gradFill rotWithShape="1">
            <a:gsLst>
              <a:gs pos="0">
                <a:srgbClr val="09518C"/>
              </a:gs>
              <a:gs pos="100000">
                <a:srgbClr val="ABCDDF"/>
              </a:gs>
            </a:gsLst>
            <a:lin ang="5400000"/>
          </a:gradFill>
          <a:ln>
            <a:noFill/>
          </a:ln>
          <a:extLst/>
        </p:spPr>
        <p:txBody>
          <a:bodyPr wrap="none" anchor="ctr">
            <a:spAutoFit/>
          </a:bodyPr>
          <a:lstStyle>
            <a:lvl1pPr eaLnBrk="0" hangingPunct="0">
              <a:defRPr sz="2400" b="1">
                <a:solidFill>
                  <a:schemeClr val="bg1"/>
                </a:solidFill>
                <a:latin typeface="Arial" panose="020B0604020202020204" pitchFamily="34" charset="0"/>
                <a:ea typeface="MS PGothic" panose="020B0600070205080204" pitchFamily="34" charset="-128"/>
              </a:defRPr>
            </a:lvl1pPr>
            <a:lvl2pPr marL="742950" indent="-285750" eaLnBrk="0" hangingPunct="0">
              <a:defRPr sz="2400" b="1">
                <a:solidFill>
                  <a:schemeClr val="bg1"/>
                </a:solidFill>
                <a:latin typeface="Arial" panose="020B0604020202020204" pitchFamily="34" charset="0"/>
                <a:ea typeface="MS PGothic" panose="020B0600070205080204" pitchFamily="34" charset="-128"/>
              </a:defRPr>
            </a:lvl2pPr>
            <a:lvl3pPr marL="1143000" indent="-228600" eaLnBrk="0" hangingPunct="0">
              <a:defRPr sz="2400" b="1">
                <a:solidFill>
                  <a:schemeClr val="bg1"/>
                </a:solidFill>
                <a:latin typeface="Arial" panose="020B0604020202020204" pitchFamily="34" charset="0"/>
                <a:ea typeface="MS PGothic" panose="020B0600070205080204" pitchFamily="34" charset="-128"/>
              </a:defRPr>
            </a:lvl3pPr>
            <a:lvl4pPr marL="1600200" indent="-228600" eaLnBrk="0" hangingPunct="0">
              <a:defRPr sz="2400" b="1">
                <a:solidFill>
                  <a:schemeClr val="bg1"/>
                </a:solidFill>
                <a:latin typeface="Arial" panose="020B0604020202020204" pitchFamily="34" charset="0"/>
                <a:ea typeface="MS PGothic" panose="020B0600070205080204" pitchFamily="34" charset="-128"/>
              </a:defRPr>
            </a:lvl4pPr>
            <a:lvl5pPr marL="2057400" indent="-228600" eaLnBrk="0" hangingPunct="0">
              <a:defRPr sz="2400" b="1">
                <a:solidFill>
                  <a:schemeClr val="bg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9pPr>
          </a:lstStyle>
          <a:p>
            <a:pPr algn="ctr" eaLnBrk="1" hangingPunct="1">
              <a:defRPr/>
            </a:pPr>
            <a:endParaRPr lang="de-DE" altLang="de-DE" smtClean="0">
              <a:cs typeface="+mn-cs"/>
            </a:endParaRPr>
          </a:p>
        </p:txBody>
      </p:sp>
      <p:pic>
        <p:nvPicPr>
          <p:cNvPr id="8" name="Bild 9"/>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027988" y="6037263"/>
            <a:ext cx="9271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Gerade Verbindung 10"/>
          <p:cNvCxnSpPr>
            <a:cxnSpLocks noChangeShapeType="1"/>
          </p:cNvCxnSpPr>
          <p:nvPr userDrawn="1"/>
        </p:nvCxnSpPr>
        <p:spPr bwMode="auto">
          <a:xfrm>
            <a:off x="0" y="6799263"/>
            <a:ext cx="7885113" cy="0"/>
          </a:xfrm>
          <a:prstGeom prst="line">
            <a:avLst/>
          </a:prstGeom>
          <a:noFill/>
          <a:ln w="127000">
            <a:solidFill>
              <a:srgbClr val="239D2A"/>
            </a:solidFill>
            <a:round/>
            <a:headEnd/>
            <a:tailEnd/>
          </a:ln>
          <a:extLst>
            <a:ext uri="{909E8E84-426E-40dd-AFC4-6F175D3DCCD1}">
              <a14:hiddenFill xmlns:a14="http://schemas.microsoft.com/office/drawing/2010/main">
                <a:noFill/>
              </a14:hiddenFill>
            </a:ext>
          </a:extLst>
        </p:spPr>
      </p:cxnSp>
      <p:sp>
        <p:nvSpPr>
          <p:cNvPr id="3" name="Inhaltsplatzhalter 2"/>
          <p:cNvSpPr>
            <a:spLocks noGrp="1"/>
          </p:cNvSpPr>
          <p:nvPr>
            <p:ph sz="quarter" idx="1"/>
          </p:nvPr>
        </p:nvSpPr>
        <p:spPr>
          <a:xfrm>
            <a:off x="685800" y="1340768"/>
            <a:ext cx="3810000" cy="2232248"/>
          </a:xfrm>
        </p:spPr>
        <p:txBody>
          <a:bodyPr/>
          <a:lstStyle/>
          <a:p>
            <a:pPr lvl="0"/>
            <a:r>
              <a:rPr lang="de-CH" dirty="0" smtClean="0"/>
              <a:t>Mastertextformat bearbeiten</a:t>
            </a:r>
          </a:p>
          <a:p>
            <a:pPr lvl="1"/>
            <a:r>
              <a:rPr lang="de-CH" dirty="0" smtClean="0"/>
              <a:t>Zweite Ebene</a:t>
            </a:r>
          </a:p>
          <a:p>
            <a:pPr lvl="2"/>
            <a:r>
              <a:rPr lang="de-CH" dirty="0" smtClean="0"/>
              <a:t>Dritte Ebene</a:t>
            </a:r>
          </a:p>
          <a:p>
            <a:pPr lvl="3"/>
            <a:r>
              <a:rPr lang="de-CH" dirty="0" smtClean="0"/>
              <a:t>Vierte Ebene</a:t>
            </a:r>
          </a:p>
          <a:p>
            <a:pPr lvl="4"/>
            <a:r>
              <a:rPr lang="de-CH" dirty="0" smtClean="0"/>
              <a:t>Fünfte Ebene</a:t>
            </a:r>
            <a:endParaRPr lang="de-CH" dirty="0"/>
          </a:p>
        </p:txBody>
      </p:sp>
      <p:sp>
        <p:nvSpPr>
          <p:cNvPr id="4" name="Inhaltsplatzhalter 3"/>
          <p:cNvSpPr>
            <a:spLocks noGrp="1"/>
          </p:cNvSpPr>
          <p:nvPr>
            <p:ph sz="quarter" idx="2"/>
          </p:nvPr>
        </p:nvSpPr>
        <p:spPr>
          <a:xfrm>
            <a:off x="685800" y="3717032"/>
            <a:ext cx="3810000" cy="2226568"/>
          </a:xfrm>
        </p:spPr>
        <p:txBody>
          <a:bodyPr/>
          <a:lstStyle/>
          <a:p>
            <a:pPr lvl="0"/>
            <a:r>
              <a:rPr lang="de-CH" dirty="0" smtClean="0"/>
              <a:t>Mastertextformat bearbeiten</a:t>
            </a:r>
          </a:p>
          <a:p>
            <a:pPr lvl="1"/>
            <a:r>
              <a:rPr lang="de-CH" dirty="0" smtClean="0"/>
              <a:t>Zweite Ebene</a:t>
            </a:r>
          </a:p>
          <a:p>
            <a:pPr lvl="2"/>
            <a:r>
              <a:rPr lang="de-CH" dirty="0" smtClean="0"/>
              <a:t>Dritte Ebene</a:t>
            </a:r>
          </a:p>
          <a:p>
            <a:pPr lvl="3"/>
            <a:r>
              <a:rPr lang="de-CH" dirty="0" smtClean="0"/>
              <a:t>Vierte Ebene</a:t>
            </a:r>
          </a:p>
          <a:p>
            <a:pPr lvl="4"/>
            <a:r>
              <a:rPr lang="de-CH" dirty="0" smtClean="0"/>
              <a:t>Fünfte Ebene</a:t>
            </a:r>
            <a:endParaRPr lang="de-CH" dirty="0"/>
          </a:p>
        </p:txBody>
      </p:sp>
      <p:sp>
        <p:nvSpPr>
          <p:cNvPr id="5" name="Textplatzhalter 4"/>
          <p:cNvSpPr>
            <a:spLocks noGrp="1"/>
          </p:cNvSpPr>
          <p:nvPr>
            <p:ph type="body" sz="half" idx="3"/>
          </p:nvPr>
        </p:nvSpPr>
        <p:spPr>
          <a:xfrm>
            <a:off x="4648200" y="1340768"/>
            <a:ext cx="3810000" cy="4602832"/>
          </a:xfrm>
        </p:spPr>
        <p:txBody>
          <a:bodyPr/>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de-CH"/>
          </a:p>
        </p:txBody>
      </p:sp>
      <p:sp>
        <p:nvSpPr>
          <p:cNvPr id="13" name="Titel 1"/>
          <p:cNvSpPr>
            <a:spLocks noGrp="1"/>
          </p:cNvSpPr>
          <p:nvPr>
            <p:ph type="title"/>
          </p:nvPr>
        </p:nvSpPr>
        <p:spPr>
          <a:xfrm>
            <a:off x="685800" y="146720"/>
            <a:ext cx="7772400" cy="762000"/>
          </a:xfrm>
        </p:spPr>
        <p:txBody>
          <a:bodyPr/>
          <a:lstStyle/>
          <a:p>
            <a:r>
              <a:rPr lang="de-CH" dirty="0" smtClean="0"/>
              <a:t>Mastertitelformat bearbeiten</a:t>
            </a:r>
            <a:endParaRPr lang="de-CH" dirty="0"/>
          </a:p>
        </p:txBody>
      </p:sp>
      <p:sp>
        <p:nvSpPr>
          <p:cNvPr id="10" name="Rectangle 4"/>
          <p:cNvSpPr>
            <a:spLocks noGrp="1" noChangeArrowheads="1"/>
          </p:cNvSpPr>
          <p:nvPr>
            <p:ph type="dt" sz="half" idx="10"/>
          </p:nvPr>
        </p:nvSpPr>
        <p:spPr/>
        <p:txBody>
          <a:bodyPr/>
          <a:lstStyle>
            <a:lvl1pPr>
              <a:defRPr/>
            </a:lvl1pPr>
          </a:lstStyle>
          <a:p>
            <a:pPr>
              <a:defRPr/>
            </a:pPr>
            <a:endParaRPr lang="de-CH"/>
          </a:p>
        </p:txBody>
      </p:sp>
      <p:sp>
        <p:nvSpPr>
          <p:cNvPr id="11" name="Rectangle 5"/>
          <p:cNvSpPr>
            <a:spLocks noGrp="1" noChangeArrowheads="1"/>
          </p:cNvSpPr>
          <p:nvPr>
            <p:ph type="ftr" sz="quarter" idx="11"/>
          </p:nvPr>
        </p:nvSpPr>
        <p:spPr/>
        <p:txBody>
          <a:bodyPr/>
          <a:lstStyle>
            <a:lvl1pPr>
              <a:defRPr/>
            </a:lvl1pPr>
          </a:lstStyle>
          <a:p>
            <a:pPr>
              <a:defRPr/>
            </a:pPr>
            <a:endParaRPr lang="de-CH"/>
          </a:p>
        </p:txBody>
      </p:sp>
      <p:sp>
        <p:nvSpPr>
          <p:cNvPr id="12" name="Rectangle 6"/>
          <p:cNvSpPr>
            <a:spLocks noGrp="1" noChangeArrowheads="1"/>
          </p:cNvSpPr>
          <p:nvPr>
            <p:ph type="sldNum" sz="quarter" idx="12"/>
          </p:nvPr>
        </p:nvSpPr>
        <p:spPr/>
        <p:txBody>
          <a:bodyPr/>
          <a:lstStyle>
            <a:lvl1pPr>
              <a:defRPr/>
            </a:lvl1pPr>
          </a:lstStyle>
          <a:p>
            <a:pPr>
              <a:defRPr/>
            </a:pPr>
            <a:fld id="{718F93D7-6DEE-8744-BAC7-7CA1F7E541CA}" type="slidenum">
              <a:rPr lang="de-CH"/>
              <a:pPr>
                <a:defRPr/>
              </a:pPr>
              <a:t>‹Nr.›</a:t>
            </a:fld>
            <a:endParaRPr lang="de-CH"/>
          </a:p>
        </p:txBody>
      </p:sp>
    </p:spTree>
    <p:extLst>
      <p:ext uri="{BB962C8B-B14F-4D97-AF65-F5344CB8AC3E}">
        <p14:creationId xmlns:p14="http://schemas.microsoft.com/office/powerpoint/2010/main" val="1031195792"/>
      </p:ext>
    </p:extLst>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 zwei Inhalte über Text">
    <p:spTree>
      <p:nvGrpSpPr>
        <p:cNvPr id="1" name=""/>
        <p:cNvGrpSpPr/>
        <p:nvPr/>
      </p:nvGrpSpPr>
      <p:grpSpPr>
        <a:xfrm>
          <a:off x="0" y="0"/>
          <a:ext cx="0" cy="0"/>
          <a:chOff x="0" y="0"/>
          <a:chExt cx="0" cy="0"/>
        </a:xfrm>
      </p:grpSpPr>
      <p:cxnSp>
        <p:nvCxnSpPr>
          <p:cNvPr id="6" name="Gerade Verbindung 9"/>
          <p:cNvCxnSpPr>
            <a:cxnSpLocks noChangeShapeType="1"/>
          </p:cNvCxnSpPr>
          <p:nvPr userDrawn="1"/>
        </p:nvCxnSpPr>
        <p:spPr bwMode="auto">
          <a:xfrm>
            <a:off x="0" y="1084263"/>
            <a:ext cx="9144000"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cxnSp>
      <p:sp>
        <p:nvSpPr>
          <p:cNvPr id="7" name="Rectangle 19"/>
          <p:cNvSpPr>
            <a:spLocks noChangeArrowheads="1"/>
          </p:cNvSpPr>
          <p:nvPr userDrawn="1"/>
        </p:nvSpPr>
        <p:spPr bwMode="auto">
          <a:xfrm>
            <a:off x="0" y="0"/>
            <a:ext cx="9144000" cy="1011238"/>
          </a:xfrm>
          <a:prstGeom prst="rect">
            <a:avLst/>
          </a:prstGeom>
          <a:gradFill rotWithShape="1">
            <a:gsLst>
              <a:gs pos="0">
                <a:srgbClr val="09518C"/>
              </a:gs>
              <a:gs pos="100000">
                <a:srgbClr val="ABCDDF"/>
              </a:gs>
            </a:gsLst>
            <a:lin ang="5400000"/>
          </a:gradFill>
          <a:ln>
            <a:noFill/>
          </a:ln>
          <a:extLst/>
        </p:spPr>
        <p:txBody>
          <a:bodyPr wrap="none" anchor="ctr">
            <a:spAutoFit/>
          </a:bodyPr>
          <a:lstStyle>
            <a:lvl1pPr eaLnBrk="0" hangingPunct="0">
              <a:defRPr sz="2400" b="1">
                <a:solidFill>
                  <a:schemeClr val="bg1"/>
                </a:solidFill>
                <a:latin typeface="Arial" panose="020B0604020202020204" pitchFamily="34" charset="0"/>
                <a:ea typeface="MS PGothic" panose="020B0600070205080204" pitchFamily="34" charset="-128"/>
              </a:defRPr>
            </a:lvl1pPr>
            <a:lvl2pPr marL="742950" indent="-285750" eaLnBrk="0" hangingPunct="0">
              <a:defRPr sz="2400" b="1">
                <a:solidFill>
                  <a:schemeClr val="bg1"/>
                </a:solidFill>
                <a:latin typeface="Arial" panose="020B0604020202020204" pitchFamily="34" charset="0"/>
                <a:ea typeface="MS PGothic" panose="020B0600070205080204" pitchFamily="34" charset="-128"/>
              </a:defRPr>
            </a:lvl2pPr>
            <a:lvl3pPr marL="1143000" indent="-228600" eaLnBrk="0" hangingPunct="0">
              <a:defRPr sz="2400" b="1">
                <a:solidFill>
                  <a:schemeClr val="bg1"/>
                </a:solidFill>
                <a:latin typeface="Arial" panose="020B0604020202020204" pitchFamily="34" charset="0"/>
                <a:ea typeface="MS PGothic" panose="020B0600070205080204" pitchFamily="34" charset="-128"/>
              </a:defRPr>
            </a:lvl3pPr>
            <a:lvl4pPr marL="1600200" indent="-228600" eaLnBrk="0" hangingPunct="0">
              <a:defRPr sz="2400" b="1">
                <a:solidFill>
                  <a:schemeClr val="bg1"/>
                </a:solidFill>
                <a:latin typeface="Arial" panose="020B0604020202020204" pitchFamily="34" charset="0"/>
                <a:ea typeface="MS PGothic" panose="020B0600070205080204" pitchFamily="34" charset="-128"/>
              </a:defRPr>
            </a:lvl4pPr>
            <a:lvl5pPr marL="2057400" indent="-228600" eaLnBrk="0" hangingPunct="0">
              <a:defRPr sz="2400" b="1">
                <a:solidFill>
                  <a:schemeClr val="bg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9pPr>
          </a:lstStyle>
          <a:p>
            <a:pPr algn="ctr" eaLnBrk="1" hangingPunct="1">
              <a:defRPr/>
            </a:pPr>
            <a:endParaRPr lang="de-DE" altLang="de-DE" smtClean="0">
              <a:cs typeface="+mn-cs"/>
            </a:endParaRPr>
          </a:p>
        </p:txBody>
      </p:sp>
      <p:pic>
        <p:nvPicPr>
          <p:cNvPr id="8" name="Bild 9"/>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027988" y="6037263"/>
            <a:ext cx="9271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Gerade Verbindung 10"/>
          <p:cNvCxnSpPr>
            <a:cxnSpLocks noChangeShapeType="1"/>
          </p:cNvCxnSpPr>
          <p:nvPr userDrawn="1"/>
        </p:nvCxnSpPr>
        <p:spPr bwMode="auto">
          <a:xfrm>
            <a:off x="0" y="6799263"/>
            <a:ext cx="7885113" cy="0"/>
          </a:xfrm>
          <a:prstGeom prst="line">
            <a:avLst/>
          </a:prstGeom>
          <a:noFill/>
          <a:ln w="127000">
            <a:solidFill>
              <a:srgbClr val="239D2A"/>
            </a:solidFill>
            <a:round/>
            <a:headEnd/>
            <a:tailEnd/>
          </a:ln>
          <a:extLst>
            <a:ext uri="{909E8E84-426E-40dd-AFC4-6F175D3DCCD1}">
              <a14:hiddenFill xmlns:a14="http://schemas.microsoft.com/office/drawing/2010/main">
                <a:noFill/>
              </a14:hiddenFill>
            </a:ext>
          </a:extLst>
        </p:spPr>
      </p:cxnSp>
      <p:sp>
        <p:nvSpPr>
          <p:cNvPr id="3" name="Inhaltsplatzhalter 2"/>
          <p:cNvSpPr>
            <a:spLocks noGrp="1"/>
          </p:cNvSpPr>
          <p:nvPr>
            <p:ph sz="quarter" idx="1"/>
          </p:nvPr>
        </p:nvSpPr>
        <p:spPr>
          <a:xfrm>
            <a:off x="685800" y="1340768"/>
            <a:ext cx="3810000" cy="2232248"/>
          </a:xfrm>
        </p:spPr>
        <p:txBody>
          <a:bodyPr/>
          <a:lstStyle/>
          <a:p>
            <a:pPr lvl="0"/>
            <a:r>
              <a:rPr lang="de-CH" dirty="0" smtClean="0"/>
              <a:t>Mastertextformat bearbeiten</a:t>
            </a:r>
          </a:p>
          <a:p>
            <a:pPr lvl="1"/>
            <a:r>
              <a:rPr lang="de-CH" dirty="0" smtClean="0"/>
              <a:t>Zweite Ebene</a:t>
            </a:r>
          </a:p>
          <a:p>
            <a:pPr lvl="2"/>
            <a:r>
              <a:rPr lang="de-CH" dirty="0" smtClean="0"/>
              <a:t>Dritte Ebene</a:t>
            </a:r>
          </a:p>
          <a:p>
            <a:pPr lvl="3"/>
            <a:r>
              <a:rPr lang="de-CH" dirty="0" smtClean="0"/>
              <a:t>Vierte Ebene</a:t>
            </a:r>
          </a:p>
          <a:p>
            <a:pPr lvl="4"/>
            <a:r>
              <a:rPr lang="de-CH" dirty="0" smtClean="0"/>
              <a:t>Fünfte Ebene</a:t>
            </a:r>
            <a:endParaRPr lang="de-CH" dirty="0"/>
          </a:p>
        </p:txBody>
      </p:sp>
      <p:sp>
        <p:nvSpPr>
          <p:cNvPr id="4" name="Inhaltsplatzhalter 3"/>
          <p:cNvSpPr>
            <a:spLocks noGrp="1"/>
          </p:cNvSpPr>
          <p:nvPr>
            <p:ph sz="quarter" idx="2"/>
          </p:nvPr>
        </p:nvSpPr>
        <p:spPr>
          <a:xfrm>
            <a:off x="4648200" y="1340768"/>
            <a:ext cx="3810000" cy="2232248"/>
          </a:xfrm>
        </p:spPr>
        <p:txBody>
          <a:bodyPr/>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de-CH"/>
          </a:p>
        </p:txBody>
      </p:sp>
      <p:sp>
        <p:nvSpPr>
          <p:cNvPr id="5" name="Textplatzhalter 4"/>
          <p:cNvSpPr>
            <a:spLocks noGrp="1"/>
          </p:cNvSpPr>
          <p:nvPr>
            <p:ph type="body" sz="half" idx="3"/>
          </p:nvPr>
        </p:nvSpPr>
        <p:spPr>
          <a:xfrm>
            <a:off x="685800" y="3717032"/>
            <a:ext cx="7772400" cy="2226568"/>
          </a:xfrm>
        </p:spPr>
        <p:txBody>
          <a:bodyPr/>
          <a:lstStyle/>
          <a:p>
            <a:pPr lvl="0"/>
            <a:r>
              <a:rPr lang="de-CH" dirty="0" smtClean="0"/>
              <a:t>Mastertextformat bearbeiten</a:t>
            </a:r>
          </a:p>
          <a:p>
            <a:pPr lvl="1"/>
            <a:r>
              <a:rPr lang="de-CH" dirty="0" smtClean="0"/>
              <a:t>Zweite Ebene</a:t>
            </a:r>
          </a:p>
          <a:p>
            <a:pPr lvl="2"/>
            <a:r>
              <a:rPr lang="de-CH" dirty="0" smtClean="0"/>
              <a:t>Dritte Ebene</a:t>
            </a:r>
          </a:p>
          <a:p>
            <a:pPr lvl="3"/>
            <a:r>
              <a:rPr lang="de-CH" dirty="0" smtClean="0"/>
              <a:t>Vierte Ebene</a:t>
            </a:r>
          </a:p>
          <a:p>
            <a:pPr lvl="4"/>
            <a:r>
              <a:rPr lang="de-CH" dirty="0" smtClean="0"/>
              <a:t>Fünfte Ebene</a:t>
            </a:r>
            <a:endParaRPr lang="de-CH" dirty="0"/>
          </a:p>
        </p:txBody>
      </p:sp>
      <p:sp>
        <p:nvSpPr>
          <p:cNvPr id="13" name="Titel 1"/>
          <p:cNvSpPr>
            <a:spLocks noGrp="1"/>
          </p:cNvSpPr>
          <p:nvPr>
            <p:ph type="title"/>
          </p:nvPr>
        </p:nvSpPr>
        <p:spPr>
          <a:xfrm>
            <a:off x="685800" y="146720"/>
            <a:ext cx="7772400" cy="762000"/>
          </a:xfrm>
        </p:spPr>
        <p:txBody>
          <a:bodyPr/>
          <a:lstStyle/>
          <a:p>
            <a:r>
              <a:rPr lang="de-CH" dirty="0" smtClean="0"/>
              <a:t>Mastertitelformat bearbeiten</a:t>
            </a:r>
            <a:endParaRPr lang="de-CH" dirty="0"/>
          </a:p>
        </p:txBody>
      </p:sp>
      <p:sp>
        <p:nvSpPr>
          <p:cNvPr id="10" name="Rectangle 4"/>
          <p:cNvSpPr>
            <a:spLocks noGrp="1" noChangeArrowheads="1"/>
          </p:cNvSpPr>
          <p:nvPr>
            <p:ph type="dt" sz="half" idx="10"/>
          </p:nvPr>
        </p:nvSpPr>
        <p:spPr/>
        <p:txBody>
          <a:bodyPr/>
          <a:lstStyle>
            <a:lvl1pPr>
              <a:defRPr/>
            </a:lvl1pPr>
          </a:lstStyle>
          <a:p>
            <a:pPr>
              <a:defRPr/>
            </a:pPr>
            <a:endParaRPr lang="de-CH"/>
          </a:p>
        </p:txBody>
      </p:sp>
      <p:sp>
        <p:nvSpPr>
          <p:cNvPr id="11" name="Rectangle 5"/>
          <p:cNvSpPr>
            <a:spLocks noGrp="1" noChangeArrowheads="1"/>
          </p:cNvSpPr>
          <p:nvPr>
            <p:ph type="ftr" sz="quarter" idx="11"/>
          </p:nvPr>
        </p:nvSpPr>
        <p:spPr/>
        <p:txBody>
          <a:bodyPr/>
          <a:lstStyle>
            <a:lvl1pPr>
              <a:defRPr/>
            </a:lvl1pPr>
          </a:lstStyle>
          <a:p>
            <a:pPr>
              <a:defRPr/>
            </a:pPr>
            <a:endParaRPr lang="de-CH"/>
          </a:p>
        </p:txBody>
      </p:sp>
      <p:sp>
        <p:nvSpPr>
          <p:cNvPr id="12" name="Rectangle 6"/>
          <p:cNvSpPr>
            <a:spLocks noGrp="1" noChangeArrowheads="1"/>
          </p:cNvSpPr>
          <p:nvPr>
            <p:ph type="sldNum" sz="quarter" idx="12"/>
          </p:nvPr>
        </p:nvSpPr>
        <p:spPr/>
        <p:txBody>
          <a:bodyPr/>
          <a:lstStyle>
            <a:lvl1pPr>
              <a:defRPr/>
            </a:lvl1pPr>
          </a:lstStyle>
          <a:p>
            <a:pPr>
              <a:defRPr/>
            </a:pPr>
            <a:fld id="{2B5C355B-DFD0-6343-BEB6-B2A58DC05661}" type="slidenum">
              <a:rPr lang="de-CH"/>
              <a:pPr>
                <a:defRPr/>
              </a:pPr>
              <a:t>‹Nr.›</a:t>
            </a:fld>
            <a:endParaRPr lang="de-CH"/>
          </a:p>
        </p:txBody>
      </p:sp>
    </p:spTree>
    <p:extLst>
      <p:ext uri="{BB962C8B-B14F-4D97-AF65-F5344CB8AC3E}">
        <p14:creationId xmlns:p14="http://schemas.microsoft.com/office/powerpoint/2010/main" val="2211723849"/>
      </p:ext>
    </p:extLst>
  </p:cSld>
  <p:clrMapOvr>
    <a:masterClrMapping/>
  </p:clrMapOvr>
  <p:transition xmlns:p14="http://schemas.microsoft.com/office/powerpoint/2010/mai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 und vier Inhalte">
    <p:spTree>
      <p:nvGrpSpPr>
        <p:cNvPr id="1" name=""/>
        <p:cNvGrpSpPr/>
        <p:nvPr/>
      </p:nvGrpSpPr>
      <p:grpSpPr>
        <a:xfrm>
          <a:off x="0" y="0"/>
          <a:ext cx="0" cy="0"/>
          <a:chOff x="0" y="0"/>
          <a:chExt cx="0" cy="0"/>
        </a:xfrm>
      </p:grpSpPr>
      <p:cxnSp>
        <p:nvCxnSpPr>
          <p:cNvPr id="7" name="Gerade Verbindung 9"/>
          <p:cNvCxnSpPr>
            <a:cxnSpLocks noChangeShapeType="1"/>
          </p:cNvCxnSpPr>
          <p:nvPr userDrawn="1"/>
        </p:nvCxnSpPr>
        <p:spPr bwMode="auto">
          <a:xfrm>
            <a:off x="0" y="1084263"/>
            <a:ext cx="9144000"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cxnSp>
      <p:sp>
        <p:nvSpPr>
          <p:cNvPr id="8" name="Rectangle 19"/>
          <p:cNvSpPr>
            <a:spLocks noChangeArrowheads="1"/>
          </p:cNvSpPr>
          <p:nvPr userDrawn="1"/>
        </p:nvSpPr>
        <p:spPr bwMode="auto">
          <a:xfrm>
            <a:off x="0" y="0"/>
            <a:ext cx="9144000" cy="1011238"/>
          </a:xfrm>
          <a:prstGeom prst="rect">
            <a:avLst/>
          </a:prstGeom>
          <a:gradFill rotWithShape="1">
            <a:gsLst>
              <a:gs pos="0">
                <a:srgbClr val="09518C"/>
              </a:gs>
              <a:gs pos="100000">
                <a:srgbClr val="ABCDDF"/>
              </a:gs>
            </a:gsLst>
            <a:lin ang="5400000"/>
          </a:gradFill>
          <a:ln>
            <a:noFill/>
          </a:ln>
          <a:extLst/>
        </p:spPr>
        <p:txBody>
          <a:bodyPr wrap="none" anchor="ctr">
            <a:spAutoFit/>
          </a:bodyPr>
          <a:lstStyle>
            <a:lvl1pPr eaLnBrk="0" hangingPunct="0">
              <a:defRPr sz="2400" b="1">
                <a:solidFill>
                  <a:schemeClr val="bg1"/>
                </a:solidFill>
                <a:latin typeface="Arial" panose="020B0604020202020204" pitchFamily="34" charset="0"/>
                <a:ea typeface="MS PGothic" panose="020B0600070205080204" pitchFamily="34" charset="-128"/>
              </a:defRPr>
            </a:lvl1pPr>
            <a:lvl2pPr marL="742950" indent="-285750" eaLnBrk="0" hangingPunct="0">
              <a:defRPr sz="2400" b="1">
                <a:solidFill>
                  <a:schemeClr val="bg1"/>
                </a:solidFill>
                <a:latin typeface="Arial" panose="020B0604020202020204" pitchFamily="34" charset="0"/>
                <a:ea typeface="MS PGothic" panose="020B0600070205080204" pitchFamily="34" charset="-128"/>
              </a:defRPr>
            </a:lvl2pPr>
            <a:lvl3pPr marL="1143000" indent="-228600" eaLnBrk="0" hangingPunct="0">
              <a:defRPr sz="2400" b="1">
                <a:solidFill>
                  <a:schemeClr val="bg1"/>
                </a:solidFill>
                <a:latin typeface="Arial" panose="020B0604020202020204" pitchFamily="34" charset="0"/>
                <a:ea typeface="MS PGothic" panose="020B0600070205080204" pitchFamily="34" charset="-128"/>
              </a:defRPr>
            </a:lvl3pPr>
            <a:lvl4pPr marL="1600200" indent="-228600" eaLnBrk="0" hangingPunct="0">
              <a:defRPr sz="2400" b="1">
                <a:solidFill>
                  <a:schemeClr val="bg1"/>
                </a:solidFill>
                <a:latin typeface="Arial" panose="020B0604020202020204" pitchFamily="34" charset="0"/>
                <a:ea typeface="MS PGothic" panose="020B0600070205080204" pitchFamily="34" charset="-128"/>
              </a:defRPr>
            </a:lvl4pPr>
            <a:lvl5pPr marL="2057400" indent="-228600" eaLnBrk="0" hangingPunct="0">
              <a:defRPr sz="2400" b="1">
                <a:solidFill>
                  <a:schemeClr val="bg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9pPr>
          </a:lstStyle>
          <a:p>
            <a:pPr algn="ctr" eaLnBrk="1" hangingPunct="1">
              <a:defRPr/>
            </a:pPr>
            <a:endParaRPr lang="de-DE" altLang="de-DE" smtClean="0">
              <a:cs typeface="+mn-cs"/>
            </a:endParaRPr>
          </a:p>
        </p:txBody>
      </p:sp>
      <p:pic>
        <p:nvPicPr>
          <p:cNvPr id="9" name="Bild 9"/>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027988" y="6037263"/>
            <a:ext cx="9271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Gerade Verbindung 10"/>
          <p:cNvCxnSpPr>
            <a:cxnSpLocks noChangeShapeType="1"/>
          </p:cNvCxnSpPr>
          <p:nvPr userDrawn="1"/>
        </p:nvCxnSpPr>
        <p:spPr bwMode="auto">
          <a:xfrm>
            <a:off x="0" y="6799263"/>
            <a:ext cx="7885113" cy="0"/>
          </a:xfrm>
          <a:prstGeom prst="line">
            <a:avLst/>
          </a:prstGeom>
          <a:noFill/>
          <a:ln w="127000">
            <a:solidFill>
              <a:srgbClr val="239D2A"/>
            </a:solidFill>
            <a:round/>
            <a:headEnd/>
            <a:tailEnd/>
          </a:ln>
          <a:extLst>
            <a:ext uri="{909E8E84-426E-40dd-AFC4-6F175D3DCCD1}">
              <a14:hiddenFill xmlns:a14="http://schemas.microsoft.com/office/drawing/2010/main">
                <a:noFill/>
              </a14:hiddenFill>
            </a:ext>
          </a:extLst>
        </p:spPr>
      </p:cxnSp>
      <p:sp>
        <p:nvSpPr>
          <p:cNvPr id="3" name="Inhaltsplatzhalter 2"/>
          <p:cNvSpPr>
            <a:spLocks noGrp="1"/>
          </p:cNvSpPr>
          <p:nvPr>
            <p:ph sz="quarter" idx="1"/>
          </p:nvPr>
        </p:nvSpPr>
        <p:spPr>
          <a:xfrm>
            <a:off x="685800" y="1340768"/>
            <a:ext cx="3810000" cy="2232248"/>
          </a:xfrm>
        </p:spPr>
        <p:txBody>
          <a:bodyPr/>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de-CH"/>
          </a:p>
        </p:txBody>
      </p:sp>
      <p:sp>
        <p:nvSpPr>
          <p:cNvPr id="4" name="Inhaltsplatzhalter 3"/>
          <p:cNvSpPr>
            <a:spLocks noGrp="1"/>
          </p:cNvSpPr>
          <p:nvPr>
            <p:ph sz="quarter" idx="2"/>
          </p:nvPr>
        </p:nvSpPr>
        <p:spPr>
          <a:xfrm>
            <a:off x="4648200" y="1340768"/>
            <a:ext cx="3810000" cy="2232248"/>
          </a:xfrm>
        </p:spPr>
        <p:txBody>
          <a:bodyPr/>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de-CH"/>
          </a:p>
        </p:txBody>
      </p:sp>
      <p:sp>
        <p:nvSpPr>
          <p:cNvPr id="5" name="Inhaltsplatzhalter 4"/>
          <p:cNvSpPr>
            <a:spLocks noGrp="1"/>
          </p:cNvSpPr>
          <p:nvPr>
            <p:ph sz="quarter" idx="3"/>
          </p:nvPr>
        </p:nvSpPr>
        <p:spPr>
          <a:xfrm>
            <a:off x="685800" y="3717032"/>
            <a:ext cx="3810000" cy="2226568"/>
          </a:xfrm>
        </p:spPr>
        <p:txBody>
          <a:bodyPr/>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de-CH"/>
          </a:p>
        </p:txBody>
      </p:sp>
      <p:sp>
        <p:nvSpPr>
          <p:cNvPr id="6" name="Inhaltsplatzhalter 5"/>
          <p:cNvSpPr>
            <a:spLocks noGrp="1"/>
          </p:cNvSpPr>
          <p:nvPr>
            <p:ph sz="quarter" idx="4"/>
          </p:nvPr>
        </p:nvSpPr>
        <p:spPr>
          <a:xfrm>
            <a:off x="4648200" y="3717032"/>
            <a:ext cx="3810000" cy="2226568"/>
          </a:xfrm>
        </p:spPr>
        <p:txBody>
          <a:bodyPr/>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de-CH"/>
          </a:p>
        </p:txBody>
      </p:sp>
      <p:sp>
        <p:nvSpPr>
          <p:cNvPr id="14" name="Titel 1"/>
          <p:cNvSpPr>
            <a:spLocks noGrp="1"/>
          </p:cNvSpPr>
          <p:nvPr>
            <p:ph type="title"/>
          </p:nvPr>
        </p:nvSpPr>
        <p:spPr>
          <a:xfrm>
            <a:off x="685800" y="146720"/>
            <a:ext cx="7772400" cy="762000"/>
          </a:xfrm>
        </p:spPr>
        <p:txBody>
          <a:bodyPr/>
          <a:lstStyle/>
          <a:p>
            <a:r>
              <a:rPr lang="de-CH" dirty="0" smtClean="0"/>
              <a:t>Mastertitelformat bearbeiten</a:t>
            </a:r>
            <a:endParaRPr lang="de-CH" dirty="0"/>
          </a:p>
        </p:txBody>
      </p:sp>
      <p:sp>
        <p:nvSpPr>
          <p:cNvPr id="11" name="Rectangle 4"/>
          <p:cNvSpPr>
            <a:spLocks noGrp="1" noChangeArrowheads="1"/>
          </p:cNvSpPr>
          <p:nvPr>
            <p:ph type="dt" sz="half" idx="10"/>
          </p:nvPr>
        </p:nvSpPr>
        <p:spPr/>
        <p:txBody>
          <a:bodyPr/>
          <a:lstStyle>
            <a:lvl1pPr>
              <a:defRPr/>
            </a:lvl1pPr>
          </a:lstStyle>
          <a:p>
            <a:pPr>
              <a:defRPr/>
            </a:pPr>
            <a:endParaRPr lang="de-CH"/>
          </a:p>
        </p:txBody>
      </p:sp>
      <p:sp>
        <p:nvSpPr>
          <p:cNvPr id="12" name="Rectangle 5"/>
          <p:cNvSpPr>
            <a:spLocks noGrp="1" noChangeArrowheads="1"/>
          </p:cNvSpPr>
          <p:nvPr>
            <p:ph type="ftr" sz="quarter" idx="11"/>
          </p:nvPr>
        </p:nvSpPr>
        <p:spPr/>
        <p:txBody>
          <a:bodyPr/>
          <a:lstStyle>
            <a:lvl1pPr>
              <a:defRPr/>
            </a:lvl1pPr>
          </a:lstStyle>
          <a:p>
            <a:pPr>
              <a:defRPr/>
            </a:pPr>
            <a:endParaRPr lang="de-CH"/>
          </a:p>
        </p:txBody>
      </p:sp>
      <p:sp>
        <p:nvSpPr>
          <p:cNvPr id="13" name="Rectangle 6"/>
          <p:cNvSpPr>
            <a:spLocks noGrp="1" noChangeArrowheads="1"/>
          </p:cNvSpPr>
          <p:nvPr>
            <p:ph type="sldNum" sz="quarter" idx="12"/>
          </p:nvPr>
        </p:nvSpPr>
        <p:spPr/>
        <p:txBody>
          <a:bodyPr/>
          <a:lstStyle>
            <a:lvl1pPr>
              <a:defRPr/>
            </a:lvl1pPr>
          </a:lstStyle>
          <a:p>
            <a:pPr>
              <a:defRPr/>
            </a:pPr>
            <a:fld id="{349AEFE7-76C8-5644-91D2-F9FDA116EE92}" type="slidenum">
              <a:rPr lang="de-CH"/>
              <a:pPr>
                <a:defRPr/>
              </a:pPr>
              <a:t>‹Nr.›</a:t>
            </a:fld>
            <a:endParaRPr lang="de-CH"/>
          </a:p>
        </p:txBody>
      </p:sp>
    </p:spTree>
    <p:extLst>
      <p:ext uri="{BB962C8B-B14F-4D97-AF65-F5344CB8AC3E}">
        <p14:creationId xmlns:p14="http://schemas.microsoft.com/office/powerpoint/2010/main" val="2342493949"/>
      </p:ext>
    </p:extLst>
  </p:cSld>
  <p:clrMapOvr>
    <a:masterClrMapping/>
  </p:clrMapOvr>
  <p:transition xmlns:p14="http://schemas.microsoft.com/office/powerpoint/2010/mai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 und Inhalt über Text">
    <p:spTree>
      <p:nvGrpSpPr>
        <p:cNvPr id="1" name=""/>
        <p:cNvGrpSpPr/>
        <p:nvPr/>
      </p:nvGrpSpPr>
      <p:grpSpPr>
        <a:xfrm>
          <a:off x="0" y="0"/>
          <a:ext cx="0" cy="0"/>
          <a:chOff x="0" y="0"/>
          <a:chExt cx="0" cy="0"/>
        </a:xfrm>
      </p:grpSpPr>
      <p:cxnSp>
        <p:nvCxnSpPr>
          <p:cNvPr id="5" name="Gerade Verbindung 9"/>
          <p:cNvCxnSpPr>
            <a:cxnSpLocks noChangeShapeType="1"/>
          </p:cNvCxnSpPr>
          <p:nvPr userDrawn="1"/>
        </p:nvCxnSpPr>
        <p:spPr bwMode="auto">
          <a:xfrm>
            <a:off x="0" y="1084263"/>
            <a:ext cx="9144000"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cxnSp>
      <p:sp>
        <p:nvSpPr>
          <p:cNvPr id="6" name="Rectangle 19"/>
          <p:cNvSpPr>
            <a:spLocks noChangeArrowheads="1"/>
          </p:cNvSpPr>
          <p:nvPr userDrawn="1"/>
        </p:nvSpPr>
        <p:spPr bwMode="auto">
          <a:xfrm>
            <a:off x="0" y="0"/>
            <a:ext cx="9144000" cy="1011238"/>
          </a:xfrm>
          <a:prstGeom prst="rect">
            <a:avLst/>
          </a:prstGeom>
          <a:gradFill rotWithShape="1">
            <a:gsLst>
              <a:gs pos="0">
                <a:srgbClr val="09518C"/>
              </a:gs>
              <a:gs pos="100000">
                <a:srgbClr val="ABCDDF"/>
              </a:gs>
            </a:gsLst>
            <a:lin ang="5400000"/>
          </a:gradFill>
          <a:ln>
            <a:noFill/>
          </a:ln>
          <a:extLst/>
        </p:spPr>
        <p:txBody>
          <a:bodyPr wrap="none" anchor="ctr">
            <a:spAutoFit/>
          </a:bodyPr>
          <a:lstStyle>
            <a:lvl1pPr eaLnBrk="0" hangingPunct="0">
              <a:defRPr sz="2400" b="1">
                <a:solidFill>
                  <a:schemeClr val="bg1"/>
                </a:solidFill>
                <a:latin typeface="Arial" panose="020B0604020202020204" pitchFamily="34" charset="0"/>
                <a:ea typeface="MS PGothic" panose="020B0600070205080204" pitchFamily="34" charset="-128"/>
              </a:defRPr>
            </a:lvl1pPr>
            <a:lvl2pPr marL="742950" indent="-285750" eaLnBrk="0" hangingPunct="0">
              <a:defRPr sz="2400" b="1">
                <a:solidFill>
                  <a:schemeClr val="bg1"/>
                </a:solidFill>
                <a:latin typeface="Arial" panose="020B0604020202020204" pitchFamily="34" charset="0"/>
                <a:ea typeface="MS PGothic" panose="020B0600070205080204" pitchFamily="34" charset="-128"/>
              </a:defRPr>
            </a:lvl2pPr>
            <a:lvl3pPr marL="1143000" indent="-228600" eaLnBrk="0" hangingPunct="0">
              <a:defRPr sz="2400" b="1">
                <a:solidFill>
                  <a:schemeClr val="bg1"/>
                </a:solidFill>
                <a:latin typeface="Arial" panose="020B0604020202020204" pitchFamily="34" charset="0"/>
                <a:ea typeface="MS PGothic" panose="020B0600070205080204" pitchFamily="34" charset="-128"/>
              </a:defRPr>
            </a:lvl3pPr>
            <a:lvl4pPr marL="1600200" indent="-228600" eaLnBrk="0" hangingPunct="0">
              <a:defRPr sz="2400" b="1">
                <a:solidFill>
                  <a:schemeClr val="bg1"/>
                </a:solidFill>
                <a:latin typeface="Arial" panose="020B0604020202020204" pitchFamily="34" charset="0"/>
                <a:ea typeface="MS PGothic" panose="020B0600070205080204" pitchFamily="34" charset="-128"/>
              </a:defRPr>
            </a:lvl4pPr>
            <a:lvl5pPr marL="2057400" indent="-228600" eaLnBrk="0" hangingPunct="0">
              <a:defRPr sz="2400" b="1">
                <a:solidFill>
                  <a:schemeClr val="bg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9pPr>
          </a:lstStyle>
          <a:p>
            <a:pPr algn="ctr" eaLnBrk="1" hangingPunct="1">
              <a:defRPr/>
            </a:pPr>
            <a:endParaRPr lang="de-DE" altLang="de-DE" smtClean="0">
              <a:cs typeface="+mn-cs"/>
            </a:endParaRPr>
          </a:p>
        </p:txBody>
      </p:sp>
      <p:pic>
        <p:nvPicPr>
          <p:cNvPr id="7" name="Bild 9"/>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027988" y="6037263"/>
            <a:ext cx="9271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Gerade Verbindung 10"/>
          <p:cNvCxnSpPr>
            <a:cxnSpLocks noChangeShapeType="1"/>
          </p:cNvCxnSpPr>
          <p:nvPr userDrawn="1"/>
        </p:nvCxnSpPr>
        <p:spPr bwMode="auto">
          <a:xfrm>
            <a:off x="0" y="6799263"/>
            <a:ext cx="7885113" cy="0"/>
          </a:xfrm>
          <a:prstGeom prst="line">
            <a:avLst/>
          </a:prstGeom>
          <a:noFill/>
          <a:ln w="127000">
            <a:solidFill>
              <a:srgbClr val="239D2A"/>
            </a:solidFill>
            <a:round/>
            <a:headEnd/>
            <a:tailEnd/>
          </a:ln>
          <a:extLst>
            <a:ext uri="{909E8E84-426E-40dd-AFC4-6F175D3DCCD1}">
              <a14:hiddenFill xmlns:a14="http://schemas.microsoft.com/office/drawing/2010/main">
                <a:noFill/>
              </a14:hiddenFill>
            </a:ext>
          </a:extLst>
        </p:spPr>
      </p:cxnSp>
      <p:sp>
        <p:nvSpPr>
          <p:cNvPr id="3" name="Inhaltsplatzhalter 2"/>
          <p:cNvSpPr>
            <a:spLocks noGrp="1"/>
          </p:cNvSpPr>
          <p:nvPr>
            <p:ph sz="half" idx="1"/>
          </p:nvPr>
        </p:nvSpPr>
        <p:spPr>
          <a:xfrm>
            <a:off x="685800" y="1340768"/>
            <a:ext cx="7772400" cy="2232248"/>
          </a:xfrm>
        </p:spPr>
        <p:txBody>
          <a:bodyPr/>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de-CH"/>
          </a:p>
        </p:txBody>
      </p:sp>
      <p:sp>
        <p:nvSpPr>
          <p:cNvPr id="4" name="Textplatzhalter 3"/>
          <p:cNvSpPr>
            <a:spLocks noGrp="1"/>
          </p:cNvSpPr>
          <p:nvPr>
            <p:ph type="body" sz="half" idx="2"/>
          </p:nvPr>
        </p:nvSpPr>
        <p:spPr>
          <a:xfrm>
            <a:off x="685800" y="3717032"/>
            <a:ext cx="7772400" cy="2226568"/>
          </a:xfrm>
        </p:spPr>
        <p:txBody>
          <a:bodyPr/>
          <a:lstStyle/>
          <a:p>
            <a:pPr lvl="0"/>
            <a:r>
              <a:rPr lang="de-CH" dirty="0" smtClean="0"/>
              <a:t>Mastertextformat bearbeiten</a:t>
            </a:r>
          </a:p>
          <a:p>
            <a:pPr lvl="1"/>
            <a:r>
              <a:rPr lang="de-CH" dirty="0" smtClean="0"/>
              <a:t>Zweite Ebene</a:t>
            </a:r>
          </a:p>
          <a:p>
            <a:pPr lvl="2"/>
            <a:r>
              <a:rPr lang="de-CH" dirty="0" smtClean="0"/>
              <a:t>Dritte Ebene</a:t>
            </a:r>
          </a:p>
          <a:p>
            <a:pPr lvl="3"/>
            <a:r>
              <a:rPr lang="de-CH" dirty="0" smtClean="0"/>
              <a:t>Vierte Ebene</a:t>
            </a:r>
          </a:p>
          <a:p>
            <a:pPr lvl="4"/>
            <a:r>
              <a:rPr lang="de-CH" dirty="0" smtClean="0"/>
              <a:t>Fünfte Ebene</a:t>
            </a:r>
            <a:endParaRPr lang="de-CH" dirty="0"/>
          </a:p>
        </p:txBody>
      </p:sp>
      <p:sp>
        <p:nvSpPr>
          <p:cNvPr id="12" name="Titel 1"/>
          <p:cNvSpPr>
            <a:spLocks noGrp="1"/>
          </p:cNvSpPr>
          <p:nvPr>
            <p:ph type="title"/>
          </p:nvPr>
        </p:nvSpPr>
        <p:spPr>
          <a:xfrm>
            <a:off x="685800" y="146720"/>
            <a:ext cx="7772400" cy="762000"/>
          </a:xfrm>
        </p:spPr>
        <p:txBody>
          <a:bodyPr/>
          <a:lstStyle/>
          <a:p>
            <a:r>
              <a:rPr lang="de-CH" dirty="0" smtClean="0"/>
              <a:t>Mastertitelformat bearbeiten</a:t>
            </a:r>
            <a:endParaRPr lang="de-CH" dirty="0"/>
          </a:p>
        </p:txBody>
      </p:sp>
      <p:sp>
        <p:nvSpPr>
          <p:cNvPr id="9" name="Rectangle 4"/>
          <p:cNvSpPr>
            <a:spLocks noGrp="1" noChangeArrowheads="1"/>
          </p:cNvSpPr>
          <p:nvPr>
            <p:ph type="dt" sz="half" idx="10"/>
          </p:nvPr>
        </p:nvSpPr>
        <p:spPr/>
        <p:txBody>
          <a:bodyPr/>
          <a:lstStyle>
            <a:lvl1pPr>
              <a:defRPr/>
            </a:lvl1pPr>
          </a:lstStyle>
          <a:p>
            <a:pPr>
              <a:defRPr/>
            </a:pPr>
            <a:endParaRPr lang="de-CH"/>
          </a:p>
        </p:txBody>
      </p:sp>
      <p:sp>
        <p:nvSpPr>
          <p:cNvPr id="10" name="Rectangle 5"/>
          <p:cNvSpPr>
            <a:spLocks noGrp="1" noChangeArrowheads="1"/>
          </p:cNvSpPr>
          <p:nvPr>
            <p:ph type="ftr" sz="quarter" idx="11"/>
          </p:nvPr>
        </p:nvSpPr>
        <p:spPr/>
        <p:txBody>
          <a:bodyPr/>
          <a:lstStyle>
            <a:lvl1pPr>
              <a:defRPr/>
            </a:lvl1pPr>
          </a:lstStyle>
          <a:p>
            <a:pPr>
              <a:defRPr/>
            </a:pPr>
            <a:endParaRPr lang="de-CH"/>
          </a:p>
        </p:txBody>
      </p:sp>
      <p:sp>
        <p:nvSpPr>
          <p:cNvPr id="11" name="Rectangle 6"/>
          <p:cNvSpPr>
            <a:spLocks noGrp="1" noChangeArrowheads="1"/>
          </p:cNvSpPr>
          <p:nvPr>
            <p:ph type="sldNum" sz="quarter" idx="12"/>
          </p:nvPr>
        </p:nvSpPr>
        <p:spPr/>
        <p:txBody>
          <a:bodyPr/>
          <a:lstStyle>
            <a:lvl1pPr>
              <a:defRPr/>
            </a:lvl1pPr>
          </a:lstStyle>
          <a:p>
            <a:pPr>
              <a:defRPr/>
            </a:pPr>
            <a:fld id="{1CC7D97E-D429-104A-82BF-E2421C5488F5}" type="slidenum">
              <a:rPr lang="de-CH"/>
              <a:pPr>
                <a:defRPr/>
              </a:pPr>
              <a:t>‹Nr.›</a:t>
            </a:fld>
            <a:endParaRPr lang="de-CH"/>
          </a:p>
        </p:txBody>
      </p:sp>
    </p:spTree>
    <p:extLst>
      <p:ext uri="{BB962C8B-B14F-4D97-AF65-F5344CB8AC3E}">
        <p14:creationId xmlns:p14="http://schemas.microsoft.com/office/powerpoint/2010/main" val="4047761473"/>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77527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23277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4" name="Rectangle 19"/>
          <p:cNvSpPr>
            <a:spLocks noChangeArrowheads="1"/>
          </p:cNvSpPr>
          <p:nvPr userDrawn="1"/>
        </p:nvSpPr>
        <p:spPr bwMode="auto">
          <a:xfrm>
            <a:off x="0" y="0"/>
            <a:ext cx="9144000" cy="1011238"/>
          </a:xfrm>
          <a:prstGeom prst="rect">
            <a:avLst/>
          </a:prstGeom>
          <a:gradFill rotWithShape="1">
            <a:gsLst>
              <a:gs pos="0">
                <a:srgbClr val="09518C"/>
              </a:gs>
              <a:gs pos="100000">
                <a:srgbClr val="ABCDDF"/>
              </a:gs>
            </a:gsLst>
            <a:lin ang="5400000"/>
          </a:gradFill>
          <a:ln>
            <a:noFill/>
          </a:ln>
          <a:extLst/>
        </p:spPr>
        <p:txBody>
          <a:bodyPr wrap="none" anchor="ctr">
            <a:spAutoFit/>
          </a:bodyPr>
          <a:lstStyle>
            <a:lvl1pPr eaLnBrk="0" hangingPunct="0">
              <a:defRPr sz="2400" b="1">
                <a:solidFill>
                  <a:schemeClr val="bg1"/>
                </a:solidFill>
                <a:latin typeface="Arial" panose="020B0604020202020204" pitchFamily="34" charset="0"/>
                <a:ea typeface="MS PGothic" panose="020B0600070205080204" pitchFamily="34" charset="-128"/>
              </a:defRPr>
            </a:lvl1pPr>
            <a:lvl2pPr marL="742950" indent="-285750" eaLnBrk="0" hangingPunct="0">
              <a:defRPr sz="2400" b="1">
                <a:solidFill>
                  <a:schemeClr val="bg1"/>
                </a:solidFill>
                <a:latin typeface="Arial" panose="020B0604020202020204" pitchFamily="34" charset="0"/>
                <a:ea typeface="MS PGothic" panose="020B0600070205080204" pitchFamily="34" charset="-128"/>
              </a:defRPr>
            </a:lvl2pPr>
            <a:lvl3pPr marL="1143000" indent="-228600" eaLnBrk="0" hangingPunct="0">
              <a:defRPr sz="2400" b="1">
                <a:solidFill>
                  <a:schemeClr val="bg1"/>
                </a:solidFill>
                <a:latin typeface="Arial" panose="020B0604020202020204" pitchFamily="34" charset="0"/>
                <a:ea typeface="MS PGothic" panose="020B0600070205080204" pitchFamily="34" charset="-128"/>
              </a:defRPr>
            </a:lvl3pPr>
            <a:lvl4pPr marL="1600200" indent="-228600" eaLnBrk="0" hangingPunct="0">
              <a:defRPr sz="2400" b="1">
                <a:solidFill>
                  <a:schemeClr val="bg1"/>
                </a:solidFill>
                <a:latin typeface="Arial" panose="020B0604020202020204" pitchFamily="34" charset="0"/>
                <a:ea typeface="MS PGothic" panose="020B0600070205080204" pitchFamily="34" charset="-128"/>
              </a:defRPr>
            </a:lvl4pPr>
            <a:lvl5pPr marL="2057400" indent="-228600" eaLnBrk="0" hangingPunct="0">
              <a:defRPr sz="2400" b="1">
                <a:solidFill>
                  <a:schemeClr val="bg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9pPr>
          </a:lstStyle>
          <a:p>
            <a:pPr algn="ctr" eaLnBrk="1" hangingPunct="1">
              <a:defRPr/>
            </a:pPr>
            <a:endParaRPr lang="de-DE" altLang="de-DE" smtClean="0">
              <a:cs typeface="+mn-cs"/>
            </a:endParaRPr>
          </a:p>
        </p:txBody>
      </p:sp>
      <p:pic>
        <p:nvPicPr>
          <p:cNvPr id="5" name="Bild 8"/>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8101013" y="6138863"/>
            <a:ext cx="792162"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Gerade Verbindung 9"/>
          <p:cNvCxnSpPr>
            <a:cxnSpLocks noChangeShapeType="1"/>
          </p:cNvCxnSpPr>
          <p:nvPr userDrawn="1"/>
        </p:nvCxnSpPr>
        <p:spPr bwMode="auto">
          <a:xfrm>
            <a:off x="0" y="6799263"/>
            <a:ext cx="7885113" cy="0"/>
          </a:xfrm>
          <a:prstGeom prst="line">
            <a:avLst/>
          </a:prstGeom>
          <a:noFill/>
          <a:ln w="127000">
            <a:solidFill>
              <a:srgbClr val="239D2A"/>
            </a:solidFill>
            <a:round/>
            <a:headEnd/>
            <a:tailEnd/>
          </a:ln>
          <a:extLst>
            <a:ext uri="{909E8E84-426E-40dd-AFC4-6F175D3DCCD1}">
              <a14:hiddenFill xmlns:a14="http://schemas.microsoft.com/office/drawing/2010/main">
                <a:noFill/>
              </a14:hiddenFill>
            </a:ext>
          </a:extLst>
        </p:spPr>
      </p:cxnSp>
      <p:sp>
        <p:nvSpPr>
          <p:cNvPr id="2" name="Titel 1"/>
          <p:cNvSpPr>
            <a:spLocks noGrp="1"/>
          </p:cNvSpPr>
          <p:nvPr>
            <p:ph type="title"/>
          </p:nvPr>
        </p:nvSpPr>
        <p:spPr>
          <a:xfrm>
            <a:off x="685800" y="146720"/>
            <a:ext cx="7772400" cy="762000"/>
          </a:xfrm>
        </p:spPr>
        <p:txBody>
          <a:bodyPr/>
          <a:lstStyle/>
          <a:p>
            <a:r>
              <a:rPr lang="de-CH" dirty="0" smtClean="0"/>
              <a:t>Mastertitelformat bearbeiten</a:t>
            </a:r>
            <a:endParaRPr lang="de-CH" dirty="0"/>
          </a:p>
        </p:txBody>
      </p:sp>
      <p:sp>
        <p:nvSpPr>
          <p:cNvPr id="3" name="Inhaltsplatzhalter 2"/>
          <p:cNvSpPr>
            <a:spLocks noGrp="1"/>
          </p:cNvSpPr>
          <p:nvPr>
            <p:ph idx="1"/>
          </p:nvPr>
        </p:nvSpPr>
        <p:spPr>
          <a:xfrm>
            <a:off x="685800" y="1340768"/>
            <a:ext cx="7772400" cy="4602832"/>
          </a:xfrm>
        </p:spPr>
        <p:txBody>
          <a:bodyPr/>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de-CH"/>
          </a:p>
        </p:txBody>
      </p:sp>
      <p:sp>
        <p:nvSpPr>
          <p:cNvPr id="7" name="Rectangle 4"/>
          <p:cNvSpPr>
            <a:spLocks noGrp="1" noChangeArrowheads="1"/>
          </p:cNvSpPr>
          <p:nvPr>
            <p:ph type="dt" sz="half" idx="10"/>
          </p:nvPr>
        </p:nvSpPr>
        <p:spPr/>
        <p:txBody>
          <a:bodyPr/>
          <a:lstStyle>
            <a:lvl1pPr>
              <a:defRPr/>
            </a:lvl1pPr>
          </a:lstStyle>
          <a:p>
            <a:pPr>
              <a:defRPr/>
            </a:pPr>
            <a:endParaRPr lang="de-CH"/>
          </a:p>
        </p:txBody>
      </p:sp>
      <p:sp>
        <p:nvSpPr>
          <p:cNvPr id="8" name="Rectangle 5"/>
          <p:cNvSpPr>
            <a:spLocks noGrp="1" noChangeArrowheads="1"/>
          </p:cNvSpPr>
          <p:nvPr>
            <p:ph type="ftr" sz="quarter" idx="11"/>
          </p:nvPr>
        </p:nvSpPr>
        <p:spPr/>
        <p:txBody>
          <a:bodyPr/>
          <a:lstStyle>
            <a:lvl1pPr>
              <a:defRPr/>
            </a:lvl1pPr>
          </a:lstStyle>
          <a:p>
            <a:pPr>
              <a:defRPr/>
            </a:pPr>
            <a:endParaRPr lang="de-CH"/>
          </a:p>
        </p:txBody>
      </p:sp>
      <p:sp>
        <p:nvSpPr>
          <p:cNvPr id="9" name="Rectangle 6"/>
          <p:cNvSpPr>
            <a:spLocks noGrp="1" noChangeArrowheads="1"/>
          </p:cNvSpPr>
          <p:nvPr>
            <p:ph type="sldNum" sz="quarter" idx="12"/>
          </p:nvPr>
        </p:nvSpPr>
        <p:spPr/>
        <p:txBody>
          <a:bodyPr/>
          <a:lstStyle>
            <a:lvl1pPr>
              <a:defRPr/>
            </a:lvl1pPr>
          </a:lstStyle>
          <a:p>
            <a:pPr>
              <a:defRPr/>
            </a:pPr>
            <a:fld id="{72B70643-B859-394E-9B3B-D74388A5D8E2}" type="slidenum">
              <a:rPr lang="de-CH"/>
              <a:pPr>
                <a:defRPr/>
              </a:pPr>
              <a:t>‹Nr.›</a:t>
            </a:fld>
            <a:endParaRPr lang="de-CH"/>
          </a:p>
        </p:txBody>
      </p:sp>
    </p:spTree>
    <p:extLst>
      <p:ext uri="{BB962C8B-B14F-4D97-AF65-F5344CB8AC3E}">
        <p14:creationId xmlns:p14="http://schemas.microsoft.com/office/powerpoint/2010/main" val="468085416"/>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el und Inhalt">
    <p:spTree>
      <p:nvGrpSpPr>
        <p:cNvPr id="1" name=""/>
        <p:cNvGrpSpPr/>
        <p:nvPr/>
      </p:nvGrpSpPr>
      <p:grpSpPr>
        <a:xfrm>
          <a:off x="0" y="0"/>
          <a:ext cx="0" cy="0"/>
          <a:chOff x="0" y="0"/>
          <a:chExt cx="0" cy="0"/>
        </a:xfrm>
      </p:grpSpPr>
      <p:sp>
        <p:nvSpPr>
          <p:cNvPr id="4" name="Rectangle 19"/>
          <p:cNvSpPr>
            <a:spLocks noChangeArrowheads="1"/>
          </p:cNvSpPr>
          <p:nvPr userDrawn="1"/>
        </p:nvSpPr>
        <p:spPr bwMode="auto">
          <a:xfrm>
            <a:off x="0" y="0"/>
            <a:ext cx="9144000" cy="1011238"/>
          </a:xfrm>
          <a:prstGeom prst="rect">
            <a:avLst/>
          </a:prstGeom>
          <a:gradFill rotWithShape="1">
            <a:gsLst>
              <a:gs pos="0">
                <a:srgbClr val="09518C"/>
              </a:gs>
              <a:gs pos="100000">
                <a:srgbClr val="ABCDDF"/>
              </a:gs>
            </a:gsLst>
            <a:lin ang="5400000"/>
          </a:gradFill>
          <a:ln>
            <a:noFill/>
          </a:ln>
          <a:extLst/>
        </p:spPr>
        <p:txBody>
          <a:bodyPr wrap="none" anchor="ctr">
            <a:spAutoFit/>
          </a:bodyPr>
          <a:lstStyle>
            <a:lvl1pPr eaLnBrk="0" hangingPunct="0">
              <a:defRPr sz="2400" b="1">
                <a:solidFill>
                  <a:schemeClr val="bg1"/>
                </a:solidFill>
                <a:latin typeface="Arial" panose="020B0604020202020204" pitchFamily="34" charset="0"/>
                <a:ea typeface="MS PGothic" panose="020B0600070205080204" pitchFamily="34" charset="-128"/>
              </a:defRPr>
            </a:lvl1pPr>
            <a:lvl2pPr marL="742950" indent="-285750" eaLnBrk="0" hangingPunct="0">
              <a:defRPr sz="2400" b="1">
                <a:solidFill>
                  <a:schemeClr val="bg1"/>
                </a:solidFill>
                <a:latin typeface="Arial" panose="020B0604020202020204" pitchFamily="34" charset="0"/>
                <a:ea typeface="MS PGothic" panose="020B0600070205080204" pitchFamily="34" charset="-128"/>
              </a:defRPr>
            </a:lvl2pPr>
            <a:lvl3pPr marL="1143000" indent="-228600" eaLnBrk="0" hangingPunct="0">
              <a:defRPr sz="2400" b="1">
                <a:solidFill>
                  <a:schemeClr val="bg1"/>
                </a:solidFill>
                <a:latin typeface="Arial" panose="020B0604020202020204" pitchFamily="34" charset="0"/>
                <a:ea typeface="MS PGothic" panose="020B0600070205080204" pitchFamily="34" charset="-128"/>
              </a:defRPr>
            </a:lvl3pPr>
            <a:lvl4pPr marL="1600200" indent="-228600" eaLnBrk="0" hangingPunct="0">
              <a:defRPr sz="2400" b="1">
                <a:solidFill>
                  <a:schemeClr val="bg1"/>
                </a:solidFill>
                <a:latin typeface="Arial" panose="020B0604020202020204" pitchFamily="34" charset="0"/>
                <a:ea typeface="MS PGothic" panose="020B0600070205080204" pitchFamily="34" charset="-128"/>
              </a:defRPr>
            </a:lvl4pPr>
            <a:lvl5pPr marL="2057400" indent="-228600" eaLnBrk="0" hangingPunct="0">
              <a:defRPr sz="2400" b="1">
                <a:solidFill>
                  <a:schemeClr val="bg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9pPr>
          </a:lstStyle>
          <a:p>
            <a:pPr algn="ctr" eaLnBrk="1" hangingPunct="1">
              <a:defRPr/>
            </a:pPr>
            <a:endParaRPr lang="de-DE" altLang="de-DE" smtClean="0">
              <a:cs typeface="+mn-cs"/>
            </a:endParaRPr>
          </a:p>
        </p:txBody>
      </p:sp>
      <p:cxnSp>
        <p:nvCxnSpPr>
          <p:cNvPr id="6" name="Gerade Verbindung 9"/>
          <p:cNvCxnSpPr>
            <a:cxnSpLocks noChangeShapeType="1"/>
          </p:cNvCxnSpPr>
          <p:nvPr userDrawn="1"/>
        </p:nvCxnSpPr>
        <p:spPr bwMode="auto">
          <a:xfrm>
            <a:off x="0" y="6799263"/>
            <a:ext cx="9144000" cy="0"/>
          </a:xfrm>
          <a:prstGeom prst="line">
            <a:avLst/>
          </a:prstGeom>
          <a:noFill/>
          <a:ln w="127000">
            <a:solidFill>
              <a:srgbClr val="239D2A"/>
            </a:solidFill>
            <a:round/>
            <a:headEnd/>
            <a:tailEnd/>
          </a:ln>
          <a:extLst>
            <a:ext uri="{909E8E84-426E-40dd-AFC4-6F175D3DCCD1}">
              <a14:hiddenFill xmlns:a14="http://schemas.microsoft.com/office/drawing/2010/main">
                <a:noFill/>
              </a14:hiddenFill>
            </a:ext>
          </a:extLst>
        </p:spPr>
      </p:cxnSp>
      <p:sp>
        <p:nvSpPr>
          <p:cNvPr id="2" name="Titel 1"/>
          <p:cNvSpPr>
            <a:spLocks noGrp="1"/>
          </p:cNvSpPr>
          <p:nvPr>
            <p:ph type="title"/>
          </p:nvPr>
        </p:nvSpPr>
        <p:spPr>
          <a:xfrm>
            <a:off x="685800" y="146720"/>
            <a:ext cx="7772400" cy="762000"/>
          </a:xfrm>
        </p:spPr>
        <p:txBody>
          <a:bodyPr/>
          <a:lstStyle/>
          <a:p>
            <a:r>
              <a:rPr lang="de-CH" dirty="0" smtClean="0"/>
              <a:t>Mastertitelformat bearbeiten</a:t>
            </a:r>
            <a:endParaRPr lang="de-CH" dirty="0"/>
          </a:p>
        </p:txBody>
      </p:sp>
    </p:spTree>
    <p:extLst>
      <p:ext uri="{BB962C8B-B14F-4D97-AF65-F5344CB8AC3E}">
        <p14:creationId xmlns:p14="http://schemas.microsoft.com/office/powerpoint/2010/main" val="2758651556"/>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solidFill>
                  <a:srgbClr val="00669E"/>
                </a:solidFill>
              </a:defRPr>
            </a:lvl1pPr>
          </a:lstStyle>
          <a:p>
            <a:r>
              <a:rPr lang="de-CH" dirty="0" smtClean="0"/>
              <a:t>Mastertitelformat bearbeiten</a:t>
            </a:r>
            <a:endParaRPr lang="de-CH" dirty="0"/>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CH" smtClean="0"/>
              <a:t>Mastertextformat bearbeiten</a:t>
            </a:r>
          </a:p>
        </p:txBody>
      </p:sp>
      <p:sp>
        <p:nvSpPr>
          <p:cNvPr id="4" name="Rectangle 4"/>
          <p:cNvSpPr>
            <a:spLocks noGrp="1" noChangeArrowheads="1"/>
          </p:cNvSpPr>
          <p:nvPr>
            <p:ph type="dt" sz="half" idx="10"/>
          </p:nvPr>
        </p:nvSpPr>
        <p:spPr>
          <a:ln/>
        </p:spPr>
        <p:txBody>
          <a:bodyPr/>
          <a:lstStyle>
            <a:lvl1pPr>
              <a:defRPr/>
            </a:lvl1pPr>
          </a:lstStyle>
          <a:p>
            <a:pPr>
              <a:defRPr/>
            </a:pPr>
            <a:endParaRPr lang="de-CH"/>
          </a:p>
        </p:txBody>
      </p:sp>
      <p:sp>
        <p:nvSpPr>
          <p:cNvPr id="5" name="Rectangle 5"/>
          <p:cNvSpPr>
            <a:spLocks noGrp="1" noChangeArrowheads="1"/>
          </p:cNvSpPr>
          <p:nvPr>
            <p:ph type="ftr" sz="quarter" idx="11"/>
          </p:nvPr>
        </p:nvSpPr>
        <p:spPr>
          <a:ln/>
        </p:spPr>
        <p:txBody>
          <a:bodyPr/>
          <a:lstStyle>
            <a:lvl1pPr>
              <a:defRPr/>
            </a:lvl1pPr>
          </a:lstStyle>
          <a:p>
            <a:pPr>
              <a:defRPr/>
            </a:pPr>
            <a:endParaRPr lang="de-CH"/>
          </a:p>
        </p:txBody>
      </p:sp>
      <p:sp>
        <p:nvSpPr>
          <p:cNvPr id="6" name="Rectangle 6"/>
          <p:cNvSpPr>
            <a:spLocks noGrp="1" noChangeArrowheads="1"/>
          </p:cNvSpPr>
          <p:nvPr>
            <p:ph type="sldNum" sz="quarter" idx="12"/>
          </p:nvPr>
        </p:nvSpPr>
        <p:spPr>
          <a:ln/>
        </p:spPr>
        <p:txBody>
          <a:bodyPr/>
          <a:lstStyle>
            <a:lvl1pPr>
              <a:defRPr/>
            </a:lvl1pPr>
          </a:lstStyle>
          <a:p>
            <a:pPr>
              <a:defRPr/>
            </a:pPr>
            <a:fld id="{6B7D0290-9BF7-0B43-BDAD-5AE0E69B83B2}" type="slidenum">
              <a:rPr lang="de-CH"/>
              <a:pPr>
                <a:defRPr/>
              </a:pPr>
              <a:t>‹Nr.›</a:t>
            </a:fld>
            <a:endParaRPr lang="de-CH"/>
          </a:p>
        </p:txBody>
      </p:sp>
    </p:spTree>
    <p:extLst>
      <p:ext uri="{BB962C8B-B14F-4D97-AF65-F5344CB8AC3E}">
        <p14:creationId xmlns:p14="http://schemas.microsoft.com/office/powerpoint/2010/main" val="3988897810"/>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cxnSp>
        <p:nvCxnSpPr>
          <p:cNvPr id="5" name="Gerade Verbindung 9"/>
          <p:cNvCxnSpPr>
            <a:cxnSpLocks noChangeShapeType="1"/>
          </p:cNvCxnSpPr>
          <p:nvPr userDrawn="1"/>
        </p:nvCxnSpPr>
        <p:spPr bwMode="auto">
          <a:xfrm>
            <a:off x="0" y="1084263"/>
            <a:ext cx="9144000"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cxnSp>
      <p:sp>
        <p:nvSpPr>
          <p:cNvPr id="6" name="Rectangle 19"/>
          <p:cNvSpPr>
            <a:spLocks noChangeArrowheads="1"/>
          </p:cNvSpPr>
          <p:nvPr userDrawn="1"/>
        </p:nvSpPr>
        <p:spPr bwMode="auto">
          <a:xfrm>
            <a:off x="0" y="0"/>
            <a:ext cx="9144000" cy="1011238"/>
          </a:xfrm>
          <a:prstGeom prst="rect">
            <a:avLst/>
          </a:prstGeom>
          <a:gradFill rotWithShape="1">
            <a:gsLst>
              <a:gs pos="0">
                <a:srgbClr val="09518C"/>
              </a:gs>
              <a:gs pos="100000">
                <a:srgbClr val="ABCDDF"/>
              </a:gs>
            </a:gsLst>
            <a:lin ang="5400000"/>
          </a:gradFill>
          <a:ln>
            <a:noFill/>
          </a:ln>
          <a:extLst/>
        </p:spPr>
        <p:txBody>
          <a:bodyPr wrap="none" anchor="ctr">
            <a:spAutoFit/>
          </a:bodyPr>
          <a:lstStyle>
            <a:lvl1pPr eaLnBrk="0" hangingPunct="0">
              <a:defRPr sz="2400" b="1">
                <a:solidFill>
                  <a:schemeClr val="bg1"/>
                </a:solidFill>
                <a:latin typeface="Arial" panose="020B0604020202020204" pitchFamily="34" charset="0"/>
                <a:ea typeface="MS PGothic" panose="020B0600070205080204" pitchFamily="34" charset="-128"/>
              </a:defRPr>
            </a:lvl1pPr>
            <a:lvl2pPr marL="742950" indent="-285750" eaLnBrk="0" hangingPunct="0">
              <a:defRPr sz="2400" b="1">
                <a:solidFill>
                  <a:schemeClr val="bg1"/>
                </a:solidFill>
                <a:latin typeface="Arial" panose="020B0604020202020204" pitchFamily="34" charset="0"/>
                <a:ea typeface="MS PGothic" panose="020B0600070205080204" pitchFamily="34" charset="-128"/>
              </a:defRPr>
            </a:lvl2pPr>
            <a:lvl3pPr marL="1143000" indent="-228600" eaLnBrk="0" hangingPunct="0">
              <a:defRPr sz="2400" b="1">
                <a:solidFill>
                  <a:schemeClr val="bg1"/>
                </a:solidFill>
                <a:latin typeface="Arial" panose="020B0604020202020204" pitchFamily="34" charset="0"/>
                <a:ea typeface="MS PGothic" panose="020B0600070205080204" pitchFamily="34" charset="-128"/>
              </a:defRPr>
            </a:lvl3pPr>
            <a:lvl4pPr marL="1600200" indent="-228600" eaLnBrk="0" hangingPunct="0">
              <a:defRPr sz="2400" b="1">
                <a:solidFill>
                  <a:schemeClr val="bg1"/>
                </a:solidFill>
                <a:latin typeface="Arial" panose="020B0604020202020204" pitchFamily="34" charset="0"/>
                <a:ea typeface="MS PGothic" panose="020B0600070205080204" pitchFamily="34" charset="-128"/>
              </a:defRPr>
            </a:lvl4pPr>
            <a:lvl5pPr marL="2057400" indent="-228600" eaLnBrk="0" hangingPunct="0">
              <a:defRPr sz="2400" b="1">
                <a:solidFill>
                  <a:schemeClr val="bg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9pPr>
          </a:lstStyle>
          <a:p>
            <a:pPr algn="ctr" eaLnBrk="1" hangingPunct="1">
              <a:defRPr/>
            </a:pPr>
            <a:endParaRPr lang="de-DE" altLang="de-DE" smtClean="0">
              <a:cs typeface="+mn-cs"/>
            </a:endParaRPr>
          </a:p>
        </p:txBody>
      </p:sp>
      <p:pic>
        <p:nvPicPr>
          <p:cNvPr id="7" name="Bild 9"/>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099425" y="6165850"/>
            <a:ext cx="865188"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Gerade Verbindung 10"/>
          <p:cNvCxnSpPr>
            <a:cxnSpLocks noChangeShapeType="1"/>
          </p:cNvCxnSpPr>
          <p:nvPr userDrawn="1"/>
        </p:nvCxnSpPr>
        <p:spPr bwMode="auto">
          <a:xfrm>
            <a:off x="0" y="6799263"/>
            <a:ext cx="7885113" cy="0"/>
          </a:xfrm>
          <a:prstGeom prst="line">
            <a:avLst/>
          </a:prstGeom>
          <a:noFill/>
          <a:ln w="127000">
            <a:solidFill>
              <a:srgbClr val="239D2A"/>
            </a:solidFill>
            <a:round/>
            <a:headEnd/>
            <a:tailEnd/>
          </a:ln>
          <a:extLst>
            <a:ext uri="{909E8E84-426E-40dd-AFC4-6F175D3DCCD1}">
              <a14:hiddenFill xmlns:a14="http://schemas.microsoft.com/office/drawing/2010/main">
                <a:noFill/>
              </a14:hiddenFill>
            </a:ext>
          </a:extLst>
        </p:spPr>
      </p:cxnSp>
      <p:sp>
        <p:nvSpPr>
          <p:cNvPr id="3" name="Inhaltsplatzhalter 2"/>
          <p:cNvSpPr>
            <a:spLocks noGrp="1"/>
          </p:cNvSpPr>
          <p:nvPr>
            <p:ph sz="half" idx="1"/>
          </p:nvPr>
        </p:nvSpPr>
        <p:spPr>
          <a:xfrm>
            <a:off x="685800" y="1340768"/>
            <a:ext cx="3810000" cy="460283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dirty="0" smtClean="0"/>
              <a:t>Mastertextformat bearbeiten</a:t>
            </a:r>
          </a:p>
          <a:p>
            <a:pPr lvl="1"/>
            <a:r>
              <a:rPr lang="de-CH" dirty="0" smtClean="0"/>
              <a:t>Zweite Ebene</a:t>
            </a:r>
          </a:p>
          <a:p>
            <a:pPr lvl="2"/>
            <a:r>
              <a:rPr lang="de-CH" dirty="0" smtClean="0"/>
              <a:t>Dritte Ebene</a:t>
            </a:r>
          </a:p>
          <a:p>
            <a:pPr lvl="3"/>
            <a:r>
              <a:rPr lang="de-CH" dirty="0" smtClean="0"/>
              <a:t>Vierte Ebene</a:t>
            </a:r>
          </a:p>
          <a:p>
            <a:pPr lvl="4"/>
            <a:r>
              <a:rPr lang="de-CH" dirty="0" smtClean="0"/>
              <a:t>Fünfte Ebene</a:t>
            </a:r>
            <a:endParaRPr lang="de-CH" dirty="0"/>
          </a:p>
        </p:txBody>
      </p:sp>
      <p:sp>
        <p:nvSpPr>
          <p:cNvPr id="4" name="Inhaltsplatzhalter 3"/>
          <p:cNvSpPr>
            <a:spLocks noGrp="1"/>
          </p:cNvSpPr>
          <p:nvPr>
            <p:ph sz="half" idx="2"/>
          </p:nvPr>
        </p:nvSpPr>
        <p:spPr>
          <a:xfrm>
            <a:off x="4648200" y="1340768"/>
            <a:ext cx="3810000" cy="460283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de-CH"/>
          </a:p>
        </p:txBody>
      </p:sp>
      <p:sp>
        <p:nvSpPr>
          <p:cNvPr id="11" name="Titel 1"/>
          <p:cNvSpPr>
            <a:spLocks noGrp="1"/>
          </p:cNvSpPr>
          <p:nvPr>
            <p:ph type="title"/>
          </p:nvPr>
        </p:nvSpPr>
        <p:spPr>
          <a:xfrm>
            <a:off x="685800" y="146720"/>
            <a:ext cx="7772400" cy="762000"/>
          </a:xfrm>
        </p:spPr>
        <p:txBody>
          <a:bodyPr/>
          <a:lstStyle/>
          <a:p>
            <a:r>
              <a:rPr lang="de-CH" dirty="0" smtClean="0"/>
              <a:t>Mastertitelformat bearbeiten</a:t>
            </a:r>
            <a:endParaRPr lang="de-CH" dirty="0"/>
          </a:p>
        </p:txBody>
      </p:sp>
      <p:sp>
        <p:nvSpPr>
          <p:cNvPr id="9" name="Rectangle 4"/>
          <p:cNvSpPr>
            <a:spLocks noGrp="1" noChangeArrowheads="1"/>
          </p:cNvSpPr>
          <p:nvPr>
            <p:ph type="dt" sz="half" idx="10"/>
          </p:nvPr>
        </p:nvSpPr>
        <p:spPr/>
        <p:txBody>
          <a:bodyPr/>
          <a:lstStyle>
            <a:lvl1pPr>
              <a:defRPr/>
            </a:lvl1pPr>
          </a:lstStyle>
          <a:p>
            <a:pPr>
              <a:defRPr/>
            </a:pPr>
            <a:endParaRPr lang="de-CH"/>
          </a:p>
        </p:txBody>
      </p:sp>
      <p:sp>
        <p:nvSpPr>
          <p:cNvPr id="10" name="Rectangle 5"/>
          <p:cNvSpPr>
            <a:spLocks noGrp="1" noChangeArrowheads="1"/>
          </p:cNvSpPr>
          <p:nvPr>
            <p:ph type="ftr" sz="quarter" idx="11"/>
          </p:nvPr>
        </p:nvSpPr>
        <p:spPr/>
        <p:txBody>
          <a:bodyPr/>
          <a:lstStyle>
            <a:lvl1pPr>
              <a:defRPr/>
            </a:lvl1pPr>
          </a:lstStyle>
          <a:p>
            <a:pPr>
              <a:defRPr/>
            </a:pPr>
            <a:endParaRPr lang="de-CH"/>
          </a:p>
        </p:txBody>
      </p:sp>
      <p:sp>
        <p:nvSpPr>
          <p:cNvPr id="12" name="Rectangle 6"/>
          <p:cNvSpPr>
            <a:spLocks noGrp="1" noChangeArrowheads="1"/>
          </p:cNvSpPr>
          <p:nvPr>
            <p:ph type="sldNum" sz="quarter" idx="12"/>
          </p:nvPr>
        </p:nvSpPr>
        <p:spPr/>
        <p:txBody>
          <a:bodyPr/>
          <a:lstStyle>
            <a:lvl1pPr>
              <a:defRPr/>
            </a:lvl1pPr>
          </a:lstStyle>
          <a:p>
            <a:pPr>
              <a:defRPr/>
            </a:pPr>
            <a:fld id="{7F69A11F-07E2-C24E-A469-FDD793DC9251}" type="slidenum">
              <a:rPr lang="de-CH"/>
              <a:pPr>
                <a:defRPr/>
              </a:pPr>
              <a:t>‹Nr.›</a:t>
            </a:fld>
            <a:endParaRPr lang="de-CH"/>
          </a:p>
        </p:txBody>
      </p:sp>
    </p:spTree>
    <p:extLst>
      <p:ext uri="{BB962C8B-B14F-4D97-AF65-F5344CB8AC3E}">
        <p14:creationId xmlns:p14="http://schemas.microsoft.com/office/powerpoint/2010/main" val="2257637830"/>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cxnSp>
        <p:nvCxnSpPr>
          <p:cNvPr id="7" name="Gerade Verbindung 9"/>
          <p:cNvCxnSpPr>
            <a:cxnSpLocks noChangeShapeType="1"/>
          </p:cNvCxnSpPr>
          <p:nvPr userDrawn="1"/>
        </p:nvCxnSpPr>
        <p:spPr bwMode="auto">
          <a:xfrm>
            <a:off x="0" y="1084263"/>
            <a:ext cx="9144000"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cxnSp>
      <p:sp>
        <p:nvSpPr>
          <p:cNvPr id="8" name="Rectangle 19"/>
          <p:cNvSpPr>
            <a:spLocks noChangeArrowheads="1"/>
          </p:cNvSpPr>
          <p:nvPr userDrawn="1"/>
        </p:nvSpPr>
        <p:spPr bwMode="auto">
          <a:xfrm>
            <a:off x="0" y="0"/>
            <a:ext cx="9144000" cy="1011238"/>
          </a:xfrm>
          <a:prstGeom prst="rect">
            <a:avLst/>
          </a:prstGeom>
          <a:gradFill rotWithShape="1">
            <a:gsLst>
              <a:gs pos="0">
                <a:srgbClr val="09518C"/>
              </a:gs>
              <a:gs pos="100000">
                <a:srgbClr val="ABCDDF"/>
              </a:gs>
            </a:gsLst>
            <a:lin ang="5400000"/>
          </a:gradFill>
          <a:ln>
            <a:noFill/>
          </a:ln>
          <a:extLst/>
        </p:spPr>
        <p:txBody>
          <a:bodyPr wrap="none" anchor="ctr">
            <a:spAutoFit/>
          </a:bodyPr>
          <a:lstStyle>
            <a:lvl1pPr eaLnBrk="0" hangingPunct="0">
              <a:defRPr sz="2400" b="1">
                <a:solidFill>
                  <a:schemeClr val="bg1"/>
                </a:solidFill>
                <a:latin typeface="Arial" panose="020B0604020202020204" pitchFamily="34" charset="0"/>
                <a:ea typeface="MS PGothic" panose="020B0600070205080204" pitchFamily="34" charset="-128"/>
              </a:defRPr>
            </a:lvl1pPr>
            <a:lvl2pPr marL="742950" indent="-285750" eaLnBrk="0" hangingPunct="0">
              <a:defRPr sz="2400" b="1">
                <a:solidFill>
                  <a:schemeClr val="bg1"/>
                </a:solidFill>
                <a:latin typeface="Arial" panose="020B0604020202020204" pitchFamily="34" charset="0"/>
                <a:ea typeface="MS PGothic" panose="020B0600070205080204" pitchFamily="34" charset="-128"/>
              </a:defRPr>
            </a:lvl2pPr>
            <a:lvl3pPr marL="1143000" indent="-228600" eaLnBrk="0" hangingPunct="0">
              <a:defRPr sz="2400" b="1">
                <a:solidFill>
                  <a:schemeClr val="bg1"/>
                </a:solidFill>
                <a:latin typeface="Arial" panose="020B0604020202020204" pitchFamily="34" charset="0"/>
                <a:ea typeface="MS PGothic" panose="020B0600070205080204" pitchFamily="34" charset="-128"/>
              </a:defRPr>
            </a:lvl3pPr>
            <a:lvl4pPr marL="1600200" indent="-228600" eaLnBrk="0" hangingPunct="0">
              <a:defRPr sz="2400" b="1">
                <a:solidFill>
                  <a:schemeClr val="bg1"/>
                </a:solidFill>
                <a:latin typeface="Arial" panose="020B0604020202020204" pitchFamily="34" charset="0"/>
                <a:ea typeface="MS PGothic" panose="020B0600070205080204" pitchFamily="34" charset="-128"/>
              </a:defRPr>
            </a:lvl4pPr>
            <a:lvl5pPr marL="2057400" indent="-228600" eaLnBrk="0" hangingPunct="0">
              <a:defRPr sz="2400" b="1">
                <a:solidFill>
                  <a:schemeClr val="bg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9pPr>
          </a:lstStyle>
          <a:p>
            <a:pPr algn="ctr" eaLnBrk="1" hangingPunct="1">
              <a:defRPr/>
            </a:pPr>
            <a:endParaRPr lang="de-DE" altLang="de-DE" smtClean="0">
              <a:cs typeface="+mn-cs"/>
            </a:endParaRPr>
          </a:p>
        </p:txBody>
      </p:sp>
      <p:pic>
        <p:nvPicPr>
          <p:cNvPr id="9" name="Bild 9"/>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027988" y="6037263"/>
            <a:ext cx="9271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Gerade Verbindung 10"/>
          <p:cNvCxnSpPr>
            <a:cxnSpLocks noChangeShapeType="1"/>
          </p:cNvCxnSpPr>
          <p:nvPr userDrawn="1"/>
        </p:nvCxnSpPr>
        <p:spPr bwMode="auto">
          <a:xfrm>
            <a:off x="0" y="6799263"/>
            <a:ext cx="7885113" cy="0"/>
          </a:xfrm>
          <a:prstGeom prst="line">
            <a:avLst/>
          </a:prstGeom>
          <a:noFill/>
          <a:ln w="127000">
            <a:solidFill>
              <a:srgbClr val="239D2A"/>
            </a:solidFill>
            <a:round/>
            <a:headEnd/>
            <a:tailEnd/>
          </a:ln>
          <a:extLst>
            <a:ext uri="{909E8E84-426E-40dd-AFC4-6F175D3DCCD1}">
              <a14:hiddenFill xmlns:a14="http://schemas.microsoft.com/office/drawing/2010/main">
                <a:noFill/>
              </a14:hiddenFill>
            </a:ext>
          </a:extLst>
        </p:spPr>
      </p:cxnSp>
      <p:sp>
        <p:nvSpPr>
          <p:cNvPr id="3" name="Textplatzhalter 2"/>
          <p:cNvSpPr>
            <a:spLocks noGrp="1"/>
          </p:cNvSpPr>
          <p:nvPr>
            <p:ph type="body" idx="1"/>
          </p:nvPr>
        </p:nvSpPr>
        <p:spPr>
          <a:xfrm>
            <a:off x="457200" y="13407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smtClean="0"/>
              <a:t>Mastertextformat bearbeiten</a:t>
            </a:r>
          </a:p>
        </p:txBody>
      </p:sp>
      <p:sp>
        <p:nvSpPr>
          <p:cNvPr id="4" name="Inhaltsplatzhalter 3"/>
          <p:cNvSpPr>
            <a:spLocks noGrp="1"/>
          </p:cNvSpPr>
          <p:nvPr>
            <p:ph sz="half" idx="2"/>
          </p:nvPr>
        </p:nvSpPr>
        <p:spPr>
          <a:xfrm>
            <a:off x="457200" y="1988841"/>
            <a:ext cx="4040188" cy="403244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dirty="0" smtClean="0"/>
              <a:t>Mastertextformat bearbeiten</a:t>
            </a:r>
          </a:p>
          <a:p>
            <a:pPr lvl="1"/>
            <a:r>
              <a:rPr lang="de-CH" dirty="0" smtClean="0"/>
              <a:t>Zweite Ebene</a:t>
            </a:r>
          </a:p>
          <a:p>
            <a:pPr lvl="2"/>
            <a:r>
              <a:rPr lang="de-CH" dirty="0" smtClean="0"/>
              <a:t>Dritte Ebene</a:t>
            </a:r>
          </a:p>
          <a:p>
            <a:pPr lvl="3"/>
            <a:r>
              <a:rPr lang="de-CH" dirty="0" smtClean="0"/>
              <a:t>Vierte Ebene</a:t>
            </a:r>
          </a:p>
          <a:p>
            <a:pPr lvl="4"/>
            <a:r>
              <a:rPr lang="de-CH" dirty="0" smtClean="0"/>
              <a:t>Fünfte Ebene</a:t>
            </a:r>
            <a:endParaRPr lang="de-CH" dirty="0"/>
          </a:p>
        </p:txBody>
      </p:sp>
      <p:sp>
        <p:nvSpPr>
          <p:cNvPr id="5" name="Textplatzhalter 4"/>
          <p:cNvSpPr>
            <a:spLocks noGrp="1"/>
          </p:cNvSpPr>
          <p:nvPr>
            <p:ph type="body" sz="quarter" idx="3"/>
          </p:nvPr>
        </p:nvSpPr>
        <p:spPr>
          <a:xfrm>
            <a:off x="4645025" y="13407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smtClean="0"/>
              <a:t>Mastertextformat bearbeiten</a:t>
            </a:r>
          </a:p>
        </p:txBody>
      </p:sp>
      <p:sp>
        <p:nvSpPr>
          <p:cNvPr id="6" name="Inhaltsplatzhalter 5"/>
          <p:cNvSpPr>
            <a:spLocks noGrp="1"/>
          </p:cNvSpPr>
          <p:nvPr>
            <p:ph sz="quarter" idx="4"/>
          </p:nvPr>
        </p:nvSpPr>
        <p:spPr>
          <a:xfrm>
            <a:off x="4645025" y="1988841"/>
            <a:ext cx="4041775" cy="403244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de-CH"/>
          </a:p>
        </p:txBody>
      </p:sp>
      <p:sp>
        <p:nvSpPr>
          <p:cNvPr id="14" name="Titel 1"/>
          <p:cNvSpPr>
            <a:spLocks noGrp="1"/>
          </p:cNvSpPr>
          <p:nvPr>
            <p:ph type="title"/>
          </p:nvPr>
        </p:nvSpPr>
        <p:spPr>
          <a:xfrm>
            <a:off x="685800" y="146720"/>
            <a:ext cx="7772400" cy="762000"/>
          </a:xfrm>
        </p:spPr>
        <p:txBody>
          <a:bodyPr/>
          <a:lstStyle/>
          <a:p>
            <a:r>
              <a:rPr lang="de-CH" dirty="0" smtClean="0"/>
              <a:t>Mastertitelformat bearbeiten</a:t>
            </a:r>
            <a:endParaRPr lang="de-CH" dirty="0"/>
          </a:p>
        </p:txBody>
      </p:sp>
      <p:sp>
        <p:nvSpPr>
          <p:cNvPr id="11" name="Rectangle 4"/>
          <p:cNvSpPr>
            <a:spLocks noGrp="1" noChangeArrowheads="1"/>
          </p:cNvSpPr>
          <p:nvPr>
            <p:ph type="dt" sz="half" idx="10"/>
          </p:nvPr>
        </p:nvSpPr>
        <p:spPr/>
        <p:txBody>
          <a:bodyPr/>
          <a:lstStyle>
            <a:lvl1pPr>
              <a:defRPr/>
            </a:lvl1pPr>
          </a:lstStyle>
          <a:p>
            <a:pPr>
              <a:defRPr/>
            </a:pPr>
            <a:endParaRPr lang="de-CH"/>
          </a:p>
        </p:txBody>
      </p:sp>
      <p:sp>
        <p:nvSpPr>
          <p:cNvPr id="12" name="Rectangle 5"/>
          <p:cNvSpPr>
            <a:spLocks noGrp="1" noChangeArrowheads="1"/>
          </p:cNvSpPr>
          <p:nvPr>
            <p:ph type="ftr" sz="quarter" idx="11"/>
          </p:nvPr>
        </p:nvSpPr>
        <p:spPr/>
        <p:txBody>
          <a:bodyPr/>
          <a:lstStyle>
            <a:lvl1pPr>
              <a:defRPr/>
            </a:lvl1pPr>
          </a:lstStyle>
          <a:p>
            <a:pPr>
              <a:defRPr/>
            </a:pPr>
            <a:endParaRPr lang="de-CH"/>
          </a:p>
        </p:txBody>
      </p:sp>
      <p:sp>
        <p:nvSpPr>
          <p:cNvPr id="13" name="Rectangle 6"/>
          <p:cNvSpPr>
            <a:spLocks noGrp="1" noChangeArrowheads="1"/>
          </p:cNvSpPr>
          <p:nvPr>
            <p:ph type="sldNum" sz="quarter" idx="12"/>
          </p:nvPr>
        </p:nvSpPr>
        <p:spPr/>
        <p:txBody>
          <a:bodyPr/>
          <a:lstStyle>
            <a:lvl1pPr>
              <a:defRPr/>
            </a:lvl1pPr>
          </a:lstStyle>
          <a:p>
            <a:pPr>
              <a:defRPr/>
            </a:pPr>
            <a:fld id="{8A1EFD34-5B68-BF4B-BFFC-1BDFD5BFC7FF}" type="slidenum">
              <a:rPr lang="de-CH"/>
              <a:pPr>
                <a:defRPr/>
              </a:pPr>
              <a:t>‹Nr.›</a:t>
            </a:fld>
            <a:endParaRPr lang="de-CH"/>
          </a:p>
        </p:txBody>
      </p:sp>
    </p:spTree>
    <p:extLst>
      <p:ext uri="{BB962C8B-B14F-4D97-AF65-F5344CB8AC3E}">
        <p14:creationId xmlns:p14="http://schemas.microsoft.com/office/powerpoint/2010/main" val="852744189"/>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cxnSp>
        <p:nvCxnSpPr>
          <p:cNvPr id="3" name="Gerade Verbindung 9"/>
          <p:cNvCxnSpPr>
            <a:cxnSpLocks noChangeShapeType="1"/>
          </p:cNvCxnSpPr>
          <p:nvPr userDrawn="1"/>
        </p:nvCxnSpPr>
        <p:spPr bwMode="auto">
          <a:xfrm>
            <a:off x="0" y="1084263"/>
            <a:ext cx="9144000"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cxnSp>
      <p:sp>
        <p:nvSpPr>
          <p:cNvPr id="4" name="Rectangle 19"/>
          <p:cNvSpPr>
            <a:spLocks noChangeArrowheads="1"/>
          </p:cNvSpPr>
          <p:nvPr userDrawn="1"/>
        </p:nvSpPr>
        <p:spPr bwMode="auto">
          <a:xfrm>
            <a:off x="0" y="0"/>
            <a:ext cx="9144000" cy="1011238"/>
          </a:xfrm>
          <a:prstGeom prst="rect">
            <a:avLst/>
          </a:prstGeom>
          <a:gradFill rotWithShape="1">
            <a:gsLst>
              <a:gs pos="0">
                <a:srgbClr val="09518C"/>
              </a:gs>
              <a:gs pos="100000">
                <a:srgbClr val="ABCDDF"/>
              </a:gs>
            </a:gsLst>
            <a:lin ang="5400000"/>
          </a:gradFill>
          <a:ln>
            <a:noFill/>
          </a:ln>
          <a:extLst/>
        </p:spPr>
        <p:txBody>
          <a:bodyPr wrap="none" anchor="ctr">
            <a:spAutoFit/>
          </a:bodyPr>
          <a:lstStyle>
            <a:lvl1pPr eaLnBrk="0" hangingPunct="0">
              <a:defRPr sz="2400" b="1">
                <a:solidFill>
                  <a:schemeClr val="bg1"/>
                </a:solidFill>
                <a:latin typeface="Arial" panose="020B0604020202020204" pitchFamily="34" charset="0"/>
                <a:ea typeface="MS PGothic" panose="020B0600070205080204" pitchFamily="34" charset="-128"/>
              </a:defRPr>
            </a:lvl1pPr>
            <a:lvl2pPr marL="742950" indent="-285750" eaLnBrk="0" hangingPunct="0">
              <a:defRPr sz="2400" b="1">
                <a:solidFill>
                  <a:schemeClr val="bg1"/>
                </a:solidFill>
                <a:latin typeface="Arial" panose="020B0604020202020204" pitchFamily="34" charset="0"/>
                <a:ea typeface="MS PGothic" panose="020B0600070205080204" pitchFamily="34" charset="-128"/>
              </a:defRPr>
            </a:lvl2pPr>
            <a:lvl3pPr marL="1143000" indent="-228600" eaLnBrk="0" hangingPunct="0">
              <a:defRPr sz="2400" b="1">
                <a:solidFill>
                  <a:schemeClr val="bg1"/>
                </a:solidFill>
                <a:latin typeface="Arial" panose="020B0604020202020204" pitchFamily="34" charset="0"/>
                <a:ea typeface="MS PGothic" panose="020B0600070205080204" pitchFamily="34" charset="-128"/>
              </a:defRPr>
            </a:lvl3pPr>
            <a:lvl4pPr marL="1600200" indent="-228600" eaLnBrk="0" hangingPunct="0">
              <a:defRPr sz="2400" b="1">
                <a:solidFill>
                  <a:schemeClr val="bg1"/>
                </a:solidFill>
                <a:latin typeface="Arial" panose="020B0604020202020204" pitchFamily="34" charset="0"/>
                <a:ea typeface="MS PGothic" panose="020B0600070205080204" pitchFamily="34" charset="-128"/>
              </a:defRPr>
            </a:lvl4pPr>
            <a:lvl5pPr marL="2057400" indent="-228600" eaLnBrk="0" hangingPunct="0">
              <a:defRPr sz="2400" b="1">
                <a:solidFill>
                  <a:schemeClr val="bg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9pPr>
          </a:lstStyle>
          <a:p>
            <a:pPr algn="ctr" eaLnBrk="1" hangingPunct="1">
              <a:defRPr/>
            </a:pPr>
            <a:endParaRPr lang="de-DE" altLang="de-DE" smtClean="0">
              <a:cs typeface="+mn-cs"/>
            </a:endParaRPr>
          </a:p>
        </p:txBody>
      </p:sp>
      <p:pic>
        <p:nvPicPr>
          <p:cNvPr id="5" name="Bild 9"/>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8027988" y="6037263"/>
            <a:ext cx="9271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Gerade Verbindung 10"/>
          <p:cNvCxnSpPr>
            <a:cxnSpLocks noChangeShapeType="1"/>
          </p:cNvCxnSpPr>
          <p:nvPr userDrawn="1"/>
        </p:nvCxnSpPr>
        <p:spPr bwMode="auto">
          <a:xfrm>
            <a:off x="0" y="6799263"/>
            <a:ext cx="7885113" cy="0"/>
          </a:xfrm>
          <a:prstGeom prst="line">
            <a:avLst/>
          </a:prstGeom>
          <a:noFill/>
          <a:ln w="127000">
            <a:solidFill>
              <a:srgbClr val="239D2A"/>
            </a:solidFill>
            <a:round/>
            <a:headEnd/>
            <a:tailEnd/>
          </a:ln>
          <a:extLst>
            <a:ext uri="{909E8E84-426E-40dd-AFC4-6F175D3DCCD1}">
              <a14:hiddenFill xmlns:a14="http://schemas.microsoft.com/office/drawing/2010/main">
                <a:noFill/>
              </a14:hiddenFill>
            </a:ext>
          </a:extLst>
        </p:spPr>
      </p:cxnSp>
      <p:sp>
        <p:nvSpPr>
          <p:cNvPr id="9" name="Titel 1"/>
          <p:cNvSpPr>
            <a:spLocks noGrp="1"/>
          </p:cNvSpPr>
          <p:nvPr>
            <p:ph type="title"/>
          </p:nvPr>
        </p:nvSpPr>
        <p:spPr>
          <a:xfrm>
            <a:off x="685800" y="146720"/>
            <a:ext cx="7772400" cy="762000"/>
          </a:xfrm>
        </p:spPr>
        <p:txBody>
          <a:bodyPr/>
          <a:lstStyle/>
          <a:p>
            <a:r>
              <a:rPr lang="de-CH" dirty="0" smtClean="0"/>
              <a:t>Mastertitelformat bearbeiten</a:t>
            </a:r>
            <a:endParaRPr lang="de-CH" dirty="0"/>
          </a:p>
        </p:txBody>
      </p:sp>
      <p:sp>
        <p:nvSpPr>
          <p:cNvPr id="7" name="Rectangle 4"/>
          <p:cNvSpPr>
            <a:spLocks noGrp="1" noChangeArrowheads="1"/>
          </p:cNvSpPr>
          <p:nvPr>
            <p:ph type="dt" sz="half" idx="10"/>
          </p:nvPr>
        </p:nvSpPr>
        <p:spPr/>
        <p:txBody>
          <a:bodyPr/>
          <a:lstStyle>
            <a:lvl1pPr>
              <a:defRPr/>
            </a:lvl1pPr>
          </a:lstStyle>
          <a:p>
            <a:pPr>
              <a:defRPr/>
            </a:pPr>
            <a:endParaRPr lang="de-CH"/>
          </a:p>
        </p:txBody>
      </p:sp>
      <p:sp>
        <p:nvSpPr>
          <p:cNvPr id="8" name="Rectangle 5"/>
          <p:cNvSpPr>
            <a:spLocks noGrp="1" noChangeArrowheads="1"/>
          </p:cNvSpPr>
          <p:nvPr>
            <p:ph type="ftr" sz="quarter" idx="11"/>
          </p:nvPr>
        </p:nvSpPr>
        <p:spPr/>
        <p:txBody>
          <a:bodyPr/>
          <a:lstStyle>
            <a:lvl1pPr>
              <a:defRPr/>
            </a:lvl1pPr>
          </a:lstStyle>
          <a:p>
            <a:pPr>
              <a:defRPr/>
            </a:pPr>
            <a:endParaRPr lang="de-CH"/>
          </a:p>
        </p:txBody>
      </p:sp>
      <p:sp>
        <p:nvSpPr>
          <p:cNvPr id="10" name="Rectangle 6"/>
          <p:cNvSpPr>
            <a:spLocks noGrp="1" noChangeArrowheads="1"/>
          </p:cNvSpPr>
          <p:nvPr>
            <p:ph type="sldNum" sz="quarter" idx="12"/>
          </p:nvPr>
        </p:nvSpPr>
        <p:spPr/>
        <p:txBody>
          <a:bodyPr/>
          <a:lstStyle>
            <a:lvl1pPr>
              <a:defRPr/>
            </a:lvl1pPr>
          </a:lstStyle>
          <a:p>
            <a:pPr>
              <a:defRPr/>
            </a:pPr>
            <a:fld id="{9351E59E-8C9B-9A46-9AE8-4C6F75361CAD}" type="slidenum">
              <a:rPr lang="de-CH"/>
              <a:pPr>
                <a:defRPr/>
              </a:pPr>
              <a:t>‹Nr.›</a:t>
            </a:fld>
            <a:endParaRPr lang="de-CH"/>
          </a:p>
        </p:txBody>
      </p:sp>
    </p:spTree>
    <p:extLst>
      <p:ext uri="{BB962C8B-B14F-4D97-AF65-F5344CB8AC3E}">
        <p14:creationId xmlns:p14="http://schemas.microsoft.com/office/powerpoint/2010/main" val="2204926215"/>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de-CH"/>
          </a:p>
        </p:txBody>
      </p:sp>
      <p:sp>
        <p:nvSpPr>
          <p:cNvPr id="3" name="Rectangle 5"/>
          <p:cNvSpPr>
            <a:spLocks noGrp="1" noChangeArrowheads="1"/>
          </p:cNvSpPr>
          <p:nvPr>
            <p:ph type="ftr" sz="quarter" idx="11"/>
          </p:nvPr>
        </p:nvSpPr>
        <p:spPr>
          <a:ln/>
        </p:spPr>
        <p:txBody>
          <a:bodyPr/>
          <a:lstStyle>
            <a:lvl1pPr>
              <a:defRPr/>
            </a:lvl1pPr>
          </a:lstStyle>
          <a:p>
            <a:pPr>
              <a:defRPr/>
            </a:pPr>
            <a:endParaRPr lang="de-CH"/>
          </a:p>
        </p:txBody>
      </p:sp>
      <p:sp>
        <p:nvSpPr>
          <p:cNvPr id="4" name="Rectangle 6"/>
          <p:cNvSpPr>
            <a:spLocks noGrp="1" noChangeArrowheads="1"/>
          </p:cNvSpPr>
          <p:nvPr>
            <p:ph type="sldNum" sz="quarter" idx="12"/>
          </p:nvPr>
        </p:nvSpPr>
        <p:spPr>
          <a:ln/>
        </p:spPr>
        <p:txBody>
          <a:bodyPr/>
          <a:lstStyle>
            <a:lvl1pPr>
              <a:defRPr/>
            </a:lvl1pPr>
          </a:lstStyle>
          <a:p>
            <a:pPr>
              <a:defRPr/>
            </a:pPr>
            <a:fld id="{3344E136-3CB7-174D-B577-DEBE1B95E5A2}" type="slidenum">
              <a:rPr lang="de-CH"/>
              <a:pPr>
                <a:defRPr/>
              </a:pPr>
              <a:t>‹Nr.›</a:t>
            </a:fld>
            <a:endParaRPr lang="de-CH"/>
          </a:p>
        </p:txBody>
      </p:sp>
    </p:spTree>
    <p:extLst>
      <p:ext uri="{BB962C8B-B14F-4D97-AF65-F5344CB8AC3E}">
        <p14:creationId xmlns:p14="http://schemas.microsoft.com/office/powerpoint/2010/main" val="3071521592"/>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pic>
        <p:nvPicPr>
          <p:cNvPr id="5" name="Bild 7"/>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027988" y="6037263"/>
            <a:ext cx="9271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Gerade Verbindung 8"/>
          <p:cNvCxnSpPr>
            <a:cxnSpLocks noChangeShapeType="1"/>
          </p:cNvCxnSpPr>
          <p:nvPr userDrawn="1"/>
        </p:nvCxnSpPr>
        <p:spPr bwMode="auto">
          <a:xfrm>
            <a:off x="0" y="6799263"/>
            <a:ext cx="7885113" cy="0"/>
          </a:xfrm>
          <a:prstGeom prst="line">
            <a:avLst/>
          </a:prstGeom>
          <a:noFill/>
          <a:ln w="127000">
            <a:solidFill>
              <a:srgbClr val="239D2A"/>
            </a:solidFill>
            <a:round/>
            <a:headEnd/>
            <a:tailEnd/>
          </a:ln>
          <a:extLst>
            <a:ext uri="{909E8E84-426E-40dd-AFC4-6F175D3DCCD1}">
              <a14:hiddenFill xmlns:a14="http://schemas.microsoft.com/office/drawing/2010/main">
                <a:noFill/>
              </a14:hiddenFill>
            </a:ext>
          </a:extLst>
        </p:spPr>
      </p:cxnSp>
      <p:sp>
        <p:nvSpPr>
          <p:cNvPr id="2" name="Titel 1"/>
          <p:cNvSpPr>
            <a:spLocks noGrp="1"/>
          </p:cNvSpPr>
          <p:nvPr>
            <p:ph type="title"/>
          </p:nvPr>
        </p:nvSpPr>
        <p:spPr>
          <a:xfrm>
            <a:off x="457200" y="273050"/>
            <a:ext cx="3008313" cy="1162050"/>
          </a:xfrm>
        </p:spPr>
        <p:txBody>
          <a:bodyPr anchor="b"/>
          <a:lstStyle>
            <a:lvl1pPr algn="l">
              <a:defRPr sz="2000" b="1">
                <a:solidFill>
                  <a:srgbClr val="00669E"/>
                </a:solidFill>
              </a:defRPr>
            </a:lvl1pPr>
          </a:lstStyle>
          <a:p>
            <a:r>
              <a:rPr lang="de-CH" dirty="0" smtClean="0"/>
              <a:t>Mastertitelformat bearbeiten</a:t>
            </a:r>
            <a:endParaRPr lang="de-CH" dirty="0"/>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smtClean="0"/>
              <a:t>Mastertextformat bearbeiten</a:t>
            </a:r>
          </a:p>
        </p:txBody>
      </p:sp>
      <p:sp>
        <p:nvSpPr>
          <p:cNvPr id="7" name="Rectangle 4"/>
          <p:cNvSpPr>
            <a:spLocks noGrp="1" noChangeArrowheads="1"/>
          </p:cNvSpPr>
          <p:nvPr>
            <p:ph type="dt" sz="half" idx="10"/>
          </p:nvPr>
        </p:nvSpPr>
        <p:spPr/>
        <p:txBody>
          <a:bodyPr/>
          <a:lstStyle>
            <a:lvl1pPr>
              <a:defRPr/>
            </a:lvl1pPr>
          </a:lstStyle>
          <a:p>
            <a:pPr>
              <a:defRPr/>
            </a:pPr>
            <a:endParaRPr lang="de-CH"/>
          </a:p>
        </p:txBody>
      </p:sp>
      <p:sp>
        <p:nvSpPr>
          <p:cNvPr id="8" name="Rectangle 5"/>
          <p:cNvSpPr>
            <a:spLocks noGrp="1" noChangeArrowheads="1"/>
          </p:cNvSpPr>
          <p:nvPr>
            <p:ph type="ftr" sz="quarter" idx="11"/>
          </p:nvPr>
        </p:nvSpPr>
        <p:spPr/>
        <p:txBody>
          <a:bodyPr/>
          <a:lstStyle>
            <a:lvl1pPr>
              <a:defRPr/>
            </a:lvl1pPr>
          </a:lstStyle>
          <a:p>
            <a:pPr>
              <a:defRPr/>
            </a:pPr>
            <a:endParaRPr lang="de-CH"/>
          </a:p>
        </p:txBody>
      </p:sp>
      <p:sp>
        <p:nvSpPr>
          <p:cNvPr id="9" name="Rectangle 6"/>
          <p:cNvSpPr>
            <a:spLocks noGrp="1" noChangeArrowheads="1"/>
          </p:cNvSpPr>
          <p:nvPr>
            <p:ph type="sldNum" sz="quarter" idx="12"/>
          </p:nvPr>
        </p:nvSpPr>
        <p:spPr/>
        <p:txBody>
          <a:bodyPr/>
          <a:lstStyle>
            <a:lvl1pPr>
              <a:defRPr/>
            </a:lvl1pPr>
          </a:lstStyle>
          <a:p>
            <a:pPr>
              <a:defRPr/>
            </a:pPr>
            <a:fld id="{87CF98B2-501E-044A-915A-2D26589ACE53}" type="slidenum">
              <a:rPr lang="de-CH"/>
              <a:pPr>
                <a:defRPr/>
              </a:pPr>
              <a:t>‹Nr.›</a:t>
            </a:fld>
            <a:endParaRPr lang="de-CH"/>
          </a:p>
        </p:txBody>
      </p:sp>
    </p:spTree>
    <p:extLst>
      <p:ext uri="{BB962C8B-B14F-4D97-AF65-F5344CB8AC3E}">
        <p14:creationId xmlns:p14="http://schemas.microsoft.com/office/powerpoint/2010/main" val="626999388"/>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188913"/>
            <a:ext cx="7772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none" lIns="91440" tIns="45720" rIns="91440" bIns="45720" numCol="1" anchor="ctr" anchorCtr="0" compatLnSpc="1">
            <a:prstTxWarp prst="textNoShape">
              <a:avLst/>
            </a:prstTxWarp>
          </a:bodyPr>
          <a:lstStyle/>
          <a:p>
            <a:pPr lvl="0"/>
            <a:r>
              <a:rPr lang="de-CH"/>
              <a:t>Mastertitelformat bearbeiten</a:t>
            </a:r>
          </a:p>
        </p:txBody>
      </p:sp>
      <p:sp>
        <p:nvSpPr>
          <p:cNvPr id="1027" name="Rectangle 3"/>
          <p:cNvSpPr>
            <a:spLocks noGrp="1" noChangeArrowheads="1"/>
          </p:cNvSpPr>
          <p:nvPr>
            <p:ph type="body" idx="1"/>
          </p:nvPr>
        </p:nvSpPr>
        <p:spPr bwMode="auto">
          <a:xfrm>
            <a:off x="685800" y="1524000"/>
            <a:ext cx="77724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p>
        </p:txBody>
      </p:sp>
      <p:sp>
        <p:nvSpPr>
          <p:cNvPr id="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0">
                <a:solidFill>
                  <a:schemeClr val="tx1"/>
                </a:solidFill>
                <a:latin typeface="Times New Roman" charset="0"/>
                <a:ea typeface="+mn-ea"/>
                <a:cs typeface="+mn-cs"/>
              </a:defRPr>
            </a:lvl1pPr>
          </a:lstStyle>
          <a:p>
            <a:pPr>
              <a:defRPr/>
            </a:pPr>
            <a:endParaRPr lang="de-CH"/>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chemeClr val="tx1"/>
                </a:solidFill>
                <a:latin typeface="Times New Roman" charset="0"/>
                <a:ea typeface="+mn-ea"/>
                <a:cs typeface="+mn-cs"/>
              </a:defRPr>
            </a:lvl1pPr>
          </a:lstStyle>
          <a:p>
            <a:pPr>
              <a:defRPr/>
            </a:pPr>
            <a:endParaRPr lang="de-CH"/>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solidFill>
                  <a:schemeClr val="tx1"/>
                </a:solidFill>
                <a:latin typeface="Times New Roman" charset="0"/>
              </a:defRPr>
            </a:lvl1pPr>
          </a:lstStyle>
          <a:p>
            <a:pPr>
              <a:defRPr/>
            </a:pPr>
            <a:fld id="{E02DEEED-8010-1D44-9057-A5F474494097}" type="slidenum">
              <a:rPr lang="de-CH"/>
              <a:pPr>
                <a:defRPr/>
              </a:pPr>
              <a:t>‹Nr.›</a:t>
            </a:fld>
            <a:endParaRPr lang="de-CH"/>
          </a:p>
        </p:txBody>
      </p:sp>
      <p:sp>
        <p:nvSpPr>
          <p:cNvPr id="1031" name="Rectangle 18"/>
          <p:cNvSpPr>
            <a:spLocks noChangeArrowheads="1"/>
          </p:cNvSpPr>
          <p:nvPr userDrawn="1"/>
        </p:nvSpPr>
        <p:spPr bwMode="auto">
          <a:xfrm>
            <a:off x="0" y="0"/>
            <a:ext cx="9144000" cy="1371600"/>
          </a:xfrm>
          <a:prstGeom prst="rect">
            <a:avLst/>
          </a:prstGeom>
          <a:noFill/>
          <a:ln>
            <a:noFill/>
          </a:ln>
          <a:extLst/>
        </p:spPr>
        <p:txBody>
          <a:bodyPr anchor="ctr">
            <a:spAutoFit/>
          </a:bodyPr>
          <a:lstStyle>
            <a:lvl1pPr eaLnBrk="0" hangingPunct="0">
              <a:defRPr sz="2400" b="1">
                <a:solidFill>
                  <a:schemeClr val="bg1"/>
                </a:solidFill>
                <a:latin typeface="Arial" panose="020B0604020202020204" pitchFamily="34" charset="0"/>
                <a:ea typeface="MS PGothic" panose="020B0600070205080204" pitchFamily="34" charset="-128"/>
              </a:defRPr>
            </a:lvl1pPr>
            <a:lvl2pPr marL="742950" indent="-285750" eaLnBrk="0" hangingPunct="0">
              <a:defRPr sz="2400" b="1">
                <a:solidFill>
                  <a:schemeClr val="bg1"/>
                </a:solidFill>
                <a:latin typeface="Arial" panose="020B0604020202020204" pitchFamily="34" charset="0"/>
                <a:ea typeface="MS PGothic" panose="020B0600070205080204" pitchFamily="34" charset="-128"/>
              </a:defRPr>
            </a:lvl2pPr>
            <a:lvl3pPr marL="1143000" indent="-228600" eaLnBrk="0" hangingPunct="0">
              <a:defRPr sz="2400" b="1">
                <a:solidFill>
                  <a:schemeClr val="bg1"/>
                </a:solidFill>
                <a:latin typeface="Arial" panose="020B0604020202020204" pitchFamily="34" charset="0"/>
                <a:ea typeface="MS PGothic" panose="020B0600070205080204" pitchFamily="34" charset="-128"/>
              </a:defRPr>
            </a:lvl3pPr>
            <a:lvl4pPr marL="1600200" indent="-228600" eaLnBrk="0" hangingPunct="0">
              <a:defRPr sz="2400" b="1">
                <a:solidFill>
                  <a:schemeClr val="bg1"/>
                </a:solidFill>
                <a:latin typeface="Arial" panose="020B0604020202020204" pitchFamily="34" charset="0"/>
                <a:ea typeface="MS PGothic" panose="020B0600070205080204" pitchFamily="34" charset="-128"/>
              </a:defRPr>
            </a:lvl4pPr>
            <a:lvl5pPr marL="2057400" indent="-228600" eaLnBrk="0" hangingPunct="0">
              <a:defRPr sz="2400" b="1">
                <a:solidFill>
                  <a:schemeClr val="bg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bg1"/>
                </a:solidFill>
                <a:latin typeface="Arial" panose="020B0604020202020204" pitchFamily="34" charset="0"/>
                <a:ea typeface="MS PGothic" panose="020B0600070205080204" pitchFamily="34" charset="-128"/>
              </a:defRPr>
            </a:lvl9pPr>
          </a:lstStyle>
          <a:p>
            <a:pPr algn="ctr" eaLnBrk="1" hangingPunct="1">
              <a:defRPr/>
            </a:pPr>
            <a:endParaRPr lang="de-DE" altLang="de-DE" smtClean="0">
              <a:cs typeface="+mn-cs"/>
            </a:endParaRPr>
          </a:p>
        </p:txBody>
      </p:sp>
    </p:spTree>
  </p:cSld>
  <p:clrMap bg1="lt1" tx1="dk1" bg2="lt2" tx2="dk2" accent1="accent1" accent2="accent2" accent3="accent3" accent4="accent4" accent5="accent5" accent6="accent6" hlink="hlink" folHlink="folHlink"/>
  <p:sldLayoutIdLst>
    <p:sldLayoutId id="2147484483" r:id="rId1"/>
    <p:sldLayoutId id="2147484484" r:id="rId2"/>
    <p:sldLayoutId id="2147484500" r:id="rId3"/>
    <p:sldLayoutId id="2147484481" r:id="rId4"/>
    <p:sldLayoutId id="2147484485" r:id="rId5"/>
    <p:sldLayoutId id="2147484486" r:id="rId6"/>
    <p:sldLayoutId id="2147484487" r:id="rId7"/>
    <p:sldLayoutId id="2147484482" r:id="rId8"/>
    <p:sldLayoutId id="2147484488" r:id="rId9"/>
    <p:sldLayoutId id="2147484489" r:id="rId10"/>
    <p:sldLayoutId id="2147484490" r:id="rId11"/>
    <p:sldLayoutId id="2147484491" r:id="rId12"/>
    <p:sldLayoutId id="2147484492" r:id="rId13"/>
    <p:sldLayoutId id="2147484493" r:id="rId14"/>
    <p:sldLayoutId id="2147484494" r:id="rId15"/>
    <p:sldLayoutId id="2147484495" r:id="rId16"/>
    <p:sldLayoutId id="2147484496" r:id="rId17"/>
    <p:sldLayoutId id="2147484498" r:id="rId18"/>
    <p:sldLayoutId id="2147484499" r:id="rId19"/>
  </p:sldLayoutIdLst>
  <p:transition xmlns:p14="http://schemas.microsoft.com/office/powerpoint/2010/main"/>
  <p:txStyles>
    <p:titleStyle>
      <a:lvl1pPr algn="l" rtl="0" eaLnBrk="0" fontAlgn="base" hangingPunct="0">
        <a:spcBef>
          <a:spcPct val="0"/>
        </a:spcBef>
        <a:spcAft>
          <a:spcPct val="0"/>
        </a:spcAft>
        <a:defRPr sz="3600" b="1">
          <a:solidFill>
            <a:schemeClr val="bg1"/>
          </a:solidFill>
          <a:latin typeface="+mj-lt"/>
          <a:ea typeface="MS PGothic" panose="020B0600070205080204" pitchFamily="34" charset="-128"/>
          <a:cs typeface="MS PGothic" charset="0"/>
        </a:defRPr>
      </a:lvl1pPr>
      <a:lvl2pPr algn="l" rtl="0" eaLnBrk="0" fontAlgn="base" hangingPunct="0">
        <a:spcBef>
          <a:spcPct val="0"/>
        </a:spcBef>
        <a:spcAft>
          <a:spcPct val="0"/>
        </a:spcAft>
        <a:defRPr sz="3600" b="1">
          <a:solidFill>
            <a:schemeClr val="bg1"/>
          </a:solidFill>
          <a:latin typeface="Arial" charset="0"/>
          <a:ea typeface="MS PGothic" panose="020B0600070205080204" pitchFamily="34" charset="-128"/>
          <a:cs typeface="MS PGothic" charset="0"/>
        </a:defRPr>
      </a:lvl2pPr>
      <a:lvl3pPr algn="l" rtl="0" eaLnBrk="0" fontAlgn="base" hangingPunct="0">
        <a:spcBef>
          <a:spcPct val="0"/>
        </a:spcBef>
        <a:spcAft>
          <a:spcPct val="0"/>
        </a:spcAft>
        <a:defRPr sz="3600" b="1">
          <a:solidFill>
            <a:schemeClr val="bg1"/>
          </a:solidFill>
          <a:latin typeface="Arial" charset="0"/>
          <a:ea typeface="MS PGothic" panose="020B0600070205080204" pitchFamily="34" charset="-128"/>
          <a:cs typeface="MS PGothic" charset="0"/>
        </a:defRPr>
      </a:lvl3pPr>
      <a:lvl4pPr algn="l" rtl="0" eaLnBrk="0" fontAlgn="base" hangingPunct="0">
        <a:spcBef>
          <a:spcPct val="0"/>
        </a:spcBef>
        <a:spcAft>
          <a:spcPct val="0"/>
        </a:spcAft>
        <a:defRPr sz="3600" b="1">
          <a:solidFill>
            <a:schemeClr val="bg1"/>
          </a:solidFill>
          <a:latin typeface="Arial" charset="0"/>
          <a:ea typeface="MS PGothic" panose="020B0600070205080204" pitchFamily="34" charset="-128"/>
          <a:cs typeface="MS PGothic" charset="0"/>
        </a:defRPr>
      </a:lvl4pPr>
      <a:lvl5pPr algn="l" rtl="0" eaLnBrk="0" fontAlgn="base" hangingPunct="0">
        <a:spcBef>
          <a:spcPct val="0"/>
        </a:spcBef>
        <a:spcAft>
          <a:spcPct val="0"/>
        </a:spcAft>
        <a:defRPr sz="3600" b="1">
          <a:solidFill>
            <a:schemeClr val="bg1"/>
          </a:solidFill>
          <a:latin typeface="Arial" charset="0"/>
          <a:ea typeface="MS PGothic" panose="020B0600070205080204" pitchFamily="34" charset="-128"/>
          <a:cs typeface="MS PGothic" charset="0"/>
        </a:defRPr>
      </a:lvl5pPr>
      <a:lvl6pPr marL="457200" algn="l" rtl="0" fontAlgn="base">
        <a:spcBef>
          <a:spcPct val="0"/>
        </a:spcBef>
        <a:spcAft>
          <a:spcPct val="0"/>
        </a:spcAft>
        <a:defRPr sz="3600" b="1">
          <a:solidFill>
            <a:srgbClr val="FFFF66"/>
          </a:solidFill>
          <a:latin typeface="Arial" charset="0"/>
        </a:defRPr>
      </a:lvl6pPr>
      <a:lvl7pPr marL="914400" algn="l" rtl="0" fontAlgn="base">
        <a:spcBef>
          <a:spcPct val="0"/>
        </a:spcBef>
        <a:spcAft>
          <a:spcPct val="0"/>
        </a:spcAft>
        <a:defRPr sz="3600" b="1">
          <a:solidFill>
            <a:srgbClr val="FFFF66"/>
          </a:solidFill>
          <a:latin typeface="Arial" charset="0"/>
        </a:defRPr>
      </a:lvl7pPr>
      <a:lvl8pPr marL="1371600" algn="l" rtl="0" fontAlgn="base">
        <a:spcBef>
          <a:spcPct val="0"/>
        </a:spcBef>
        <a:spcAft>
          <a:spcPct val="0"/>
        </a:spcAft>
        <a:defRPr sz="3600" b="1">
          <a:solidFill>
            <a:srgbClr val="FFFF66"/>
          </a:solidFill>
          <a:latin typeface="Arial" charset="0"/>
        </a:defRPr>
      </a:lvl8pPr>
      <a:lvl9pPr marL="1828800" algn="l" rtl="0" fontAlgn="base">
        <a:spcBef>
          <a:spcPct val="0"/>
        </a:spcBef>
        <a:spcAft>
          <a:spcPct val="0"/>
        </a:spcAft>
        <a:defRPr sz="3600" b="1">
          <a:solidFill>
            <a:srgbClr val="FFFF66"/>
          </a:solidFill>
          <a:latin typeface="Arial" charset="0"/>
        </a:defRPr>
      </a:lvl9pPr>
    </p:titleStyle>
    <p:bodyStyle>
      <a:lvl1pPr marL="342900" indent="-342900" algn="l" rtl="0" eaLnBrk="0" fontAlgn="base" hangingPunct="0">
        <a:spcBef>
          <a:spcPct val="20000"/>
        </a:spcBef>
        <a:spcAft>
          <a:spcPct val="0"/>
        </a:spcAft>
        <a:buChar char="•"/>
        <a:defRPr sz="2800" b="1">
          <a:solidFill>
            <a:srgbClr val="818079"/>
          </a:solidFill>
          <a:latin typeface="+mn-lt"/>
          <a:ea typeface="MS PGothic" panose="020B0600070205080204" pitchFamily="34" charset="-128"/>
          <a:cs typeface="MS PGothic" charset="0"/>
        </a:defRPr>
      </a:lvl1pPr>
      <a:lvl2pPr marL="742950" indent="-285750" algn="l" rtl="0" eaLnBrk="0" fontAlgn="base" hangingPunct="0">
        <a:spcBef>
          <a:spcPct val="20000"/>
        </a:spcBef>
        <a:spcAft>
          <a:spcPct val="0"/>
        </a:spcAft>
        <a:buChar char="–"/>
        <a:defRPr sz="2400">
          <a:solidFill>
            <a:srgbClr val="818079"/>
          </a:solidFill>
          <a:latin typeface="+mn-lt"/>
          <a:ea typeface="MS PGothic" panose="020B0600070205080204" pitchFamily="34" charset="-128"/>
          <a:cs typeface="MS PGothic" charset="0"/>
        </a:defRPr>
      </a:lvl2pPr>
      <a:lvl3pPr marL="1143000" indent="-228600" algn="l" rtl="0" eaLnBrk="0" fontAlgn="base" hangingPunct="0">
        <a:spcBef>
          <a:spcPct val="20000"/>
        </a:spcBef>
        <a:spcAft>
          <a:spcPct val="0"/>
        </a:spcAft>
        <a:buChar char="•"/>
        <a:defRPr sz="2000">
          <a:solidFill>
            <a:srgbClr val="818079"/>
          </a:solidFill>
          <a:latin typeface="+mn-lt"/>
          <a:ea typeface="MS PGothic" panose="020B0600070205080204" pitchFamily="34" charset="-128"/>
          <a:cs typeface="MS PGothic" charset="0"/>
        </a:defRPr>
      </a:lvl3pPr>
      <a:lvl4pPr marL="1600200" indent="-228600" algn="l" rtl="0" eaLnBrk="0" fontAlgn="base" hangingPunct="0">
        <a:spcBef>
          <a:spcPct val="20000"/>
        </a:spcBef>
        <a:spcAft>
          <a:spcPct val="0"/>
        </a:spcAft>
        <a:buChar char="–"/>
        <a:defRPr>
          <a:solidFill>
            <a:srgbClr val="818079"/>
          </a:solidFill>
          <a:latin typeface="+mn-lt"/>
          <a:ea typeface="MS PGothic" panose="020B0600070205080204" pitchFamily="34" charset="-128"/>
          <a:cs typeface="MS PGothic" charset="0"/>
        </a:defRPr>
      </a:lvl4pPr>
      <a:lvl5pPr marL="2057400" indent="-228600" algn="l" rtl="0" eaLnBrk="0" fontAlgn="base" hangingPunct="0">
        <a:spcBef>
          <a:spcPct val="20000"/>
        </a:spcBef>
        <a:spcAft>
          <a:spcPct val="0"/>
        </a:spcAft>
        <a:buChar char="»"/>
        <a:defRPr>
          <a:solidFill>
            <a:srgbClr val="818079"/>
          </a:solidFill>
          <a:latin typeface="+mn-lt"/>
          <a:ea typeface="MS PGothic" panose="020B0600070205080204" pitchFamily="34" charset="-128"/>
          <a:cs typeface="MS PGothic" charset="0"/>
        </a:defRPr>
      </a:lvl5pPr>
      <a:lvl6pPr marL="2514600" indent="-228600" algn="l" rtl="0" fontAlgn="base">
        <a:spcBef>
          <a:spcPct val="20000"/>
        </a:spcBef>
        <a:spcAft>
          <a:spcPct val="0"/>
        </a:spcAft>
        <a:buChar char="»"/>
        <a:defRPr>
          <a:solidFill>
            <a:srgbClr val="FFFF66"/>
          </a:solidFill>
          <a:latin typeface="+mn-lt"/>
          <a:ea typeface="ＭＳ Ｐゴシック" charset="-128"/>
        </a:defRPr>
      </a:lvl6pPr>
      <a:lvl7pPr marL="2971800" indent="-228600" algn="l" rtl="0" fontAlgn="base">
        <a:spcBef>
          <a:spcPct val="20000"/>
        </a:spcBef>
        <a:spcAft>
          <a:spcPct val="0"/>
        </a:spcAft>
        <a:buChar char="»"/>
        <a:defRPr>
          <a:solidFill>
            <a:srgbClr val="FFFF66"/>
          </a:solidFill>
          <a:latin typeface="+mn-lt"/>
          <a:ea typeface="ＭＳ Ｐゴシック" charset="-128"/>
        </a:defRPr>
      </a:lvl7pPr>
      <a:lvl8pPr marL="3429000" indent="-228600" algn="l" rtl="0" fontAlgn="base">
        <a:spcBef>
          <a:spcPct val="20000"/>
        </a:spcBef>
        <a:spcAft>
          <a:spcPct val="0"/>
        </a:spcAft>
        <a:buChar char="»"/>
        <a:defRPr>
          <a:solidFill>
            <a:srgbClr val="FFFF66"/>
          </a:solidFill>
          <a:latin typeface="+mn-lt"/>
          <a:ea typeface="ＭＳ Ｐゴシック" charset="-128"/>
        </a:defRPr>
      </a:lvl8pPr>
      <a:lvl9pPr marL="3886200" indent="-228600" algn="l" rtl="0" fontAlgn="base">
        <a:spcBef>
          <a:spcPct val="20000"/>
        </a:spcBef>
        <a:spcAft>
          <a:spcPct val="0"/>
        </a:spcAft>
        <a:buChar char="»"/>
        <a:defRPr>
          <a:solidFill>
            <a:srgbClr val="FFFF66"/>
          </a:solidFill>
          <a:latin typeface="+mn-lt"/>
          <a:ea typeface="ＭＳ Ｐゴシック" charset="-128"/>
        </a:defRPr>
      </a:lvl9pPr>
    </p:bodyStyle>
    <p:otherStyle>
      <a:defPPr>
        <a:defRPr lang="de-CH"/>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5" Type="http://schemas.openxmlformats.org/officeDocument/2006/relationships/image" Target="../media/image20.jpeg"/><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3.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jpeg"/><Relationship Id="rId5" Type="http://schemas.openxmlformats.org/officeDocument/2006/relationships/image" Target="../media/image28.jpe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eg"/><Relationship Id="rId5" Type="http://schemas.openxmlformats.org/officeDocument/2006/relationships/image" Target="../media/image31.jpe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2.jpe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6.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7.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8.jpeg"/></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jpe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jpe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43.emf"/><Relationship Id="rId4" Type="http://schemas.openxmlformats.org/officeDocument/2006/relationships/image" Target="../media/image44.jpeg"/><Relationship Id="rId5" Type="http://schemas.openxmlformats.org/officeDocument/2006/relationships/image" Target="../media/image45.jpe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46.emf"/><Relationship Id="rId4" Type="http://schemas.openxmlformats.org/officeDocument/2006/relationships/image" Target="../media/image47.jpe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4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49.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5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51.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5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image" Target="../media/image54.jpeg"/><Relationship Id="rId5" Type="http://schemas.openxmlformats.org/officeDocument/2006/relationships/image" Target="../media/image55.jpeg"/><Relationship Id="rId6" Type="http://schemas.openxmlformats.org/officeDocument/2006/relationships/image" Target="../media/image56.jpeg"/><Relationship Id="rId7" Type="http://schemas.openxmlformats.org/officeDocument/2006/relationships/image" Target="../media/image57.jpeg"/><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58.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59.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60.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6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62.jpeg"/></Relationships>
</file>

<file path=ppt/slides/_rels/slide39.xml.rels><?xml version="1.0" encoding="UTF-8" standalone="yes"?>
<Relationships xmlns="http://schemas.openxmlformats.org/package/2006/relationships"><Relationship Id="rId3" Type="http://schemas.openxmlformats.org/officeDocument/2006/relationships/image" Target="../media/image63.jpeg"/><Relationship Id="rId4" Type="http://schemas.openxmlformats.org/officeDocument/2006/relationships/image" Target="../media/image64.png"/><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5" Type="http://schemas.openxmlformats.org/officeDocument/2006/relationships/image" Target="../media/image9.jpeg"/><Relationship Id="rId6" Type="http://schemas.openxmlformats.org/officeDocument/2006/relationships/image" Target="../media/image10.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65.jpeg"/><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image" Target="../media/image66.jpeg"/><Relationship Id="rId4" Type="http://schemas.openxmlformats.org/officeDocument/2006/relationships/image" Target="../media/image67.jpeg"/><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68.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69.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70.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71.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72.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73.jpeg"/></Relationships>
</file>

<file path=ppt/slides/_rels/slide48.xml.rels><?xml version="1.0" encoding="UTF-8" standalone="yes"?>
<Relationships xmlns="http://schemas.openxmlformats.org/package/2006/relationships"><Relationship Id="rId3" Type="http://schemas.openxmlformats.org/officeDocument/2006/relationships/image" Target="../media/image74.jpeg"/><Relationship Id="rId4" Type="http://schemas.openxmlformats.org/officeDocument/2006/relationships/image" Target="../media/image75.jpeg"/><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76.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77.jpeg"/></Relationships>
</file>

<file path=ppt/slides/_rels/slide51.xml.rels><?xml version="1.0" encoding="UTF-8" standalone="yes"?>
<Relationships xmlns="http://schemas.openxmlformats.org/package/2006/relationships"><Relationship Id="rId3" Type="http://schemas.openxmlformats.org/officeDocument/2006/relationships/image" Target="../media/image78.jpeg"/><Relationship Id="rId4"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image" Target="../media/image79.jpeg"/><Relationship Id="rId4" Type="http://schemas.microsoft.com/office/2007/relationships/hdphoto" Target="../media/hdphoto3.wdp"/><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80.jpeg"/></Relationships>
</file>

<file path=ppt/slides/_rels/slide54.xml.rels><?xml version="1.0" encoding="UTF-8" standalone="yes"?>
<Relationships xmlns="http://schemas.openxmlformats.org/package/2006/relationships"><Relationship Id="rId11" Type="http://schemas.openxmlformats.org/officeDocument/2006/relationships/image" Target="../media/image89.jpeg"/><Relationship Id="rId12" Type="http://schemas.openxmlformats.org/officeDocument/2006/relationships/image" Target="../media/image90.jpeg"/><Relationship Id="rId13" Type="http://schemas.openxmlformats.org/officeDocument/2006/relationships/image" Target="../media/image91.png"/><Relationship Id="rId14" Type="http://schemas.openxmlformats.org/officeDocument/2006/relationships/image" Target="../media/image92.jpeg"/><Relationship Id="rId15" Type="http://schemas.openxmlformats.org/officeDocument/2006/relationships/image" Target="../media/image93.jpeg"/><Relationship Id="rId16" Type="http://schemas.openxmlformats.org/officeDocument/2006/relationships/image" Target="../media/image94.jpeg"/><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81.jpeg"/><Relationship Id="rId4" Type="http://schemas.openxmlformats.org/officeDocument/2006/relationships/image" Target="../media/image82.jpeg"/><Relationship Id="rId5" Type="http://schemas.openxmlformats.org/officeDocument/2006/relationships/image" Target="../media/image83.jpeg"/><Relationship Id="rId6" Type="http://schemas.openxmlformats.org/officeDocument/2006/relationships/image" Target="../media/image84.jpeg"/><Relationship Id="rId7" Type="http://schemas.openxmlformats.org/officeDocument/2006/relationships/image" Target="../media/image85.jpeg"/><Relationship Id="rId8" Type="http://schemas.openxmlformats.org/officeDocument/2006/relationships/image" Target="../media/image86.jpeg"/><Relationship Id="rId9" Type="http://schemas.openxmlformats.org/officeDocument/2006/relationships/image" Target="../media/image87.jpeg"/><Relationship Id="rId10" Type="http://schemas.openxmlformats.org/officeDocument/2006/relationships/image" Target="../media/image88.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9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96.png"/></Relationships>
</file>

<file path=ppt/slides/_rels/slide57.xml.rels><?xml version="1.0" encoding="UTF-8" standalone="yes"?>
<Relationships xmlns="http://schemas.openxmlformats.org/package/2006/relationships"><Relationship Id="rId3" Type="http://schemas.openxmlformats.org/officeDocument/2006/relationships/image" Target="../media/image97.png"/><Relationship Id="rId4" Type="http://schemas.openxmlformats.org/officeDocument/2006/relationships/image" Target="../media/image98.png"/><Relationship Id="rId5" Type="http://schemas.openxmlformats.org/officeDocument/2006/relationships/image" Target="../media/image99.png"/><Relationship Id="rId6" Type="http://schemas.openxmlformats.org/officeDocument/2006/relationships/image" Target="../media/image100.gif"/><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10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102.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image" Target="../media/image103.png"/><Relationship Id="rId4" Type="http://schemas.openxmlformats.org/officeDocument/2006/relationships/image" Target="../media/image104.png"/><Relationship Id="rId5" Type="http://schemas.openxmlformats.org/officeDocument/2006/relationships/image" Target="../media/image105.png"/><Relationship Id="rId6" Type="http://schemas.openxmlformats.org/officeDocument/2006/relationships/image" Target="../media/image106.png"/><Relationship Id="rId7" Type="http://schemas.openxmlformats.org/officeDocument/2006/relationships/image" Target="../media/image107.png"/><Relationship Id="rId8" Type="http://schemas.openxmlformats.org/officeDocument/2006/relationships/image" Target="../media/image108.jpeg"/><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3" Type="http://schemas.openxmlformats.org/officeDocument/2006/relationships/image" Target="../media/image109.png"/><Relationship Id="rId4" Type="http://schemas.openxmlformats.org/officeDocument/2006/relationships/image" Target="../media/image110.png"/><Relationship Id="rId5" Type="http://schemas.openxmlformats.org/officeDocument/2006/relationships/image" Target="../media/image111.png"/><Relationship Id="rId6" Type="http://schemas.openxmlformats.org/officeDocument/2006/relationships/image" Target="../media/image112.png"/><Relationship Id="rId7" Type="http://schemas.openxmlformats.org/officeDocument/2006/relationships/image" Target="../media/image113.png"/><Relationship Id="rId8" Type="http://schemas.openxmlformats.org/officeDocument/2006/relationships/image" Target="../media/image114.png"/><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115.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116.png"/></Relationships>
</file>

<file path=ppt/slides/_rels/slide64.xml.rels><?xml version="1.0" encoding="UTF-8" standalone="yes"?>
<Relationships xmlns="http://schemas.openxmlformats.org/package/2006/relationships"><Relationship Id="rId3" Type="http://schemas.openxmlformats.org/officeDocument/2006/relationships/image" Target="../media/image117.png"/><Relationship Id="rId4" Type="http://schemas.openxmlformats.org/officeDocument/2006/relationships/image" Target="../media/image118.jpeg"/><Relationship Id="rId5" Type="http://schemas.openxmlformats.org/officeDocument/2006/relationships/image" Target="../media/image119.jpeg"/><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5.xml"/><Relationship Id="rId3" Type="http://schemas.openxmlformats.org/officeDocument/2006/relationships/image" Target="../media/image120.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121.png"/></Relationships>
</file>

<file path=ppt/slides/_rels/slide68.xml.rels><?xml version="1.0" encoding="UTF-8" standalone="yes"?>
<Relationships xmlns="http://schemas.openxmlformats.org/package/2006/relationships"><Relationship Id="rId3" Type="http://schemas.openxmlformats.org/officeDocument/2006/relationships/hyperlink" Target="http://www.birdlife.ch" TargetMode="External"/><Relationship Id="rId4" Type="http://schemas.openxmlformats.org/officeDocument/2006/relationships/image" Target="../media/image122.emf"/><Relationship Id="rId5" Type="http://schemas.openxmlformats.org/officeDocument/2006/relationships/image" Target="../media/image123.jpeg"/><Relationship Id="rId6" Type="http://schemas.microsoft.com/office/2007/relationships/hdphoto" Target="../media/hdphoto4.wdp"/><Relationship Id="rId7" Type="http://schemas.openxmlformats.org/officeDocument/2006/relationships/image" Target="../media/image124.jpeg"/><Relationship Id="rId8" Type="http://schemas.microsoft.com/office/2007/relationships/hdphoto" Target="../media/hdphoto5.wdp"/><Relationship Id="rId9" Type="http://schemas.openxmlformats.org/officeDocument/2006/relationships/image" Target="../media/image125.jpeg"/><Relationship Id="rId10" Type="http://schemas.openxmlformats.org/officeDocument/2006/relationships/image" Target="../media/image126.jpeg"/><Relationship Id="rId11" Type="http://schemas.microsoft.com/office/2007/relationships/hdphoto" Target="../media/hdphoto6.wdp"/><Relationship Id="rId1" Type="http://schemas.openxmlformats.org/officeDocument/2006/relationships/slideLayout" Target="../slideLayouts/slideLayout7.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3" Type="http://schemas.openxmlformats.org/officeDocument/2006/relationships/image" Target="../media/image127.png"/><Relationship Id="rId4" Type="http://schemas.openxmlformats.org/officeDocument/2006/relationships/image" Target="../media/image128.png"/><Relationship Id="rId1" Type="http://schemas.openxmlformats.org/officeDocument/2006/relationships/slideLayout" Target="../slideLayouts/slideLayout8.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5.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12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2018_Neuntöter_Donini.jpg"/>
          <p:cNvPicPr>
            <a:picLocks noChangeAspect="1"/>
          </p:cNvPicPr>
          <p:nvPr/>
        </p:nvPicPr>
        <p:blipFill rotWithShape="1">
          <a:blip r:embed="rId3" cstate="print">
            <a:extLst>
              <a:ext uri="{28A0092B-C50C-407E-A947-70E740481C1C}">
                <a14:useLocalDpi xmlns:a14="http://schemas.microsoft.com/office/drawing/2010/main"/>
              </a:ext>
            </a:extLst>
          </a:blip>
          <a:srcRect t="-185"/>
          <a:stretch/>
        </p:blipFill>
        <p:spPr>
          <a:xfrm>
            <a:off x="0" y="-33908"/>
            <a:ext cx="9235834" cy="7080877"/>
          </a:xfrm>
          <a:prstGeom prst="rect">
            <a:avLst/>
          </a:prstGeom>
        </p:spPr>
      </p:pic>
      <p:sp>
        <p:nvSpPr>
          <p:cNvPr id="20481" name="Titel 1"/>
          <p:cNvSpPr>
            <a:spLocks noGrp="1"/>
          </p:cNvSpPr>
          <p:nvPr>
            <p:ph type="ctrTitle"/>
          </p:nvPr>
        </p:nvSpPr>
        <p:spPr>
          <a:xfrm>
            <a:off x="684213" y="116632"/>
            <a:ext cx="7772400" cy="2088232"/>
          </a:xfrm>
        </p:spPr>
        <p:txBody>
          <a:bodyPr wrap="square"/>
          <a:lstStyle/>
          <a:p>
            <a:pPr>
              <a:defRPr/>
            </a:pPr>
            <a:r>
              <a:rPr lang="de-DE" sz="3600" dirty="0" smtClean="0"/>
              <a:t>Der Neuntöter</a:t>
            </a:r>
            <a:r>
              <a:rPr lang="de-DE" sz="3600" dirty="0"/>
              <a:t> </a:t>
            </a:r>
            <a:r>
              <a:rPr lang="mr-IN" sz="3600" dirty="0" smtClean="0"/>
              <a:t>–</a:t>
            </a:r>
            <a:r>
              <a:rPr lang="de-DE" sz="3600" dirty="0" smtClean="0"/>
              <a:t> Botschafter für</a:t>
            </a:r>
            <a:br>
              <a:rPr lang="de-DE" sz="3600" dirty="0" smtClean="0"/>
            </a:br>
            <a:r>
              <a:rPr lang="de-DE" sz="3600" dirty="0" smtClean="0"/>
              <a:t>die Ökologische Infrastruktur</a:t>
            </a:r>
            <a:r>
              <a:rPr lang="de-DE" sz="3600" dirty="0"/>
              <a:t/>
            </a:r>
            <a:br>
              <a:rPr lang="de-DE" sz="3600" dirty="0"/>
            </a:br>
            <a:endParaRPr lang="de-DE" sz="3600" b="0" dirty="0">
              <a:solidFill>
                <a:schemeClr val="bg1">
                  <a:lumMod val="50000"/>
                </a:schemeClr>
              </a:solidFill>
              <a:latin typeface="Syntax LT Black" charset="0"/>
              <a:ea typeface="MS PGothic" charset="0"/>
            </a:endParaRPr>
          </a:p>
        </p:txBody>
      </p:sp>
      <p:pic>
        <p:nvPicPr>
          <p:cNvPr id="3" name="Bild 2" descr="logo_svs_weiss.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380312" y="5507266"/>
            <a:ext cx="1368152" cy="1048825"/>
          </a:xfrm>
          <a:prstGeom prst="rect">
            <a:avLst/>
          </a:prstGeom>
        </p:spPr>
      </p:pic>
    </p:spTree>
    <p:extLst>
      <p:ext uri="{BB962C8B-B14F-4D97-AF65-F5344CB8AC3E}">
        <p14:creationId xmlns:p14="http://schemas.microsoft.com/office/powerpoint/2010/main" val="236587638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7992" y="146720"/>
            <a:ext cx="7772400" cy="762000"/>
          </a:xfrm>
        </p:spPr>
        <p:txBody>
          <a:bodyPr/>
          <a:lstStyle/>
          <a:p>
            <a:r>
              <a:rPr lang="de-DE" dirty="0" smtClean="0"/>
              <a:t>Magerwiesen, Buntbrachen</a:t>
            </a:r>
            <a:endParaRPr lang="de-DE" dirty="0"/>
          </a:p>
        </p:txBody>
      </p:sp>
      <p:pic>
        <p:nvPicPr>
          <p:cNvPr id="4" name="Bild 3" descr="Buntbrache_2.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716016" y="1124744"/>
            <a:ext cx="4101782" cy="5445389"/>
          </a:xfrm>
          <a:prstGeom prst="rect">
            <a:avLst/>
          </a:prstGeom>
        </p:spPr>
      </p:pic>
      <p:pic>
        <p:nvPicPr>
          <p:cNvPr id="5" name="Bild 4" descr="DSC04109.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23528" y="1124744"/>
            <a:ext cx="4104456" cy="2525026"/>
          </a:xfrm>
          <a:prstGeom prst="rect">
            <a:avLst/>
          </a:prstGeom>
        </p:spPr>
      </p:pic>
      <p:pic>
        <p:nvPicPr>
          <p:cNvPr id="6" name="Bild 5" descr="DSC01608.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3528" y="3789040"/>
            <a:ext cx="4104456" cy="2780928"/>
          </a:xfrm>
          <a:prstGeom prst="rect">
            <a:avLst/>
          </a:prstGeom>
        </p:spPr>
      </p:pic>
    </p:spTree>
    <p:extLst>
      <p:ext uri="{BB962C8B-B14F-4D97-AF65-F5344CB8AC3E}">
        <p14:creationId xmlns:p14="http://schemas.microsoft.com/office/powerpoint/2010/main" val="221086567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9552" y="146720"/>
            <a:ext cx="7772400" cy="762000"/>
          </a:xfrm>
        </p:spPr>
        <p:txBody>
          <a:bodyPr/>
          <a:lstStyle/>
          <a:p>
            <a:r>
              <a:rPr lang="de-DE" dirty="0" smtClean="0"/>
              <a:t>Sitzwarten</a:t>
            </a:r>
            <a:endParaRPr lang="de-DE" dirty="0"/>
          </a:p>
        </p:txBody>
      </p:sp>
      <p:pic>
        <p:nvPicPr>
          <p:cNvPr id="4" name="Bild 3" descr="IMG_4710.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83568" y="1340768"/>
            <a:ext cx="7775999" cy="4597401"/>
          </a:xfrm>
          <a:prstGeom prst="rect">
            <a:avLst/>
          </a:prstGeom>
        </p:spPr>
      </p:pic>
    </p:spTree>
    <p:extLst>
      <p:ext uri="{BB962C8B-B14F-4D97-AF65-F5344CB8AC3E}">
        <p14:creationId xmlns:p14="http://schemas.microsoft.com/office/powerpoint/2010/main" val="257307863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1520" y="146720"/>
            <a:ext cx="7772400" cy="762000"/>
          </a:xfrm>
        </p:spPr>
        <p:txBody>
          <a:bodyPr/>
          <a:lstStyle/>
          <a:p>
            <a:r>
              <a:rPr lang="de-DE" dirty="0" smtClean="0"/>
              <a:t>Lebensraum: Hecken mit Magerwiesen</a:t>
            </a:r>
            <a:endParaRPr lang="de-DE" dirty="0"/>
          </a:p>
        </p:txBody>
      </p:sp>
      <p:pic>
        <p:nvPicPr>
          <p:cNvPr id="4" name="Inhaltsplatzhalter 3" descr="DSC04092.JPG"/>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683568" y="1340768"/>
            <a:ext cx="7772400" cy="4602832"/>
          </a:xfrm>
        </p:spPr>
      </p:pic>
    </p:spTree>
    <p:extLst>
      <p:ext uri="{BB962C8B-B14F-4D97-AF65-F5344CB8AC3E}">
        <p14:creationId xmlns:p14="http://schemas.microsoft.com/office/powerpoint/2010/main" val="9490174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1560" y="146720"/>
            <a:ext cx="7772400" cy="762000"/>
          </a:xfrm>
        </p:spPr>
        <p:txBody>
          <a:bodyPr/>
          <a:lstStyle/>
          <a:p>
            <a:r>
              <a:rPr lang="de-DE" dirty="0" smtClean="0"/>
              <a:t>Extensiv genutzte Obstgärten</a:t>
            </a:r>
            <a:endParaRPr lang="de-DE" dirty="0"/>
          </a:p>
        </p:txBody>
      </p:sp>
      <p:pic>
        <p:nvPicPr>
          <p:cNvPr id="4" name="Inhaltsplatzhalter 3" descr="IMG_7335.JPG"/>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99014281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1560" y="146720"/>
            <a:ext cx="7772400" cy="762000"/>
          </a:xfrm>
        </p:spPr>
        <p:txBody>
          <a:bodyPr/>
          <a:lstStyle/>
          <a:p>
            <a:r>
              <a:rPr lang="de-DE" dirty="0" smtClean="0"/>
              <a:t>Lebensraum: gebuchteter Waldrand</a:t>
            </a:r>
            <a:endParaRPr lang="de-DE" dirty="0"/>
          </a:p>
        </p:txBody>
      </p:sp>
      <p:pic>
        <p:nvPicPr>
          <p:cNvPr id="6" name="Inhaltsplatzhalter 5" descr="DSC04303.JPG"/>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82245174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1560" y="146720"/>
            <a:ext cx="7772400" cy="762000"/>
          </a:xfrm>
        </p:spPr>
        <p:txBody>
          <a:bodyPr/>
          <a:lstStyle/>
          <a:p>
            <a:r>
              <a:rPr lang="de-DE" dirty="0" smtClean="0"/>
              <a:t>Übergangsbereiche Wald-Kulturland</a:t>
            </a:r>
            <a:endParaRPr lang="de-DE" dirty="0"/>
          </a:p>
        </p:txBody>
      </p:sp>
      <p:pic>
        <p:nvPicPr>
          <p:cNvPr id="4" name="Inhaltsplatzhalter 3" descr="DSC03108.JPG"/>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78037089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Extensiv genutzte Weiden</a:t>
            </a:r>
            <a:endParaRPr lang="de-DE" dirty="0"/>
          </a:p>
        </p:txBody>
      </p:sp>
      <p:pic>
        <p:nvPicPr>
          <p:cNvPr id="4" name="Inhaltsplatzhalter 3" descr="DSC04247.JPG"/>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197006" y="1124744"/>
            <a:ext cx="4336854" cy="2700000"/>
          </a:xfrm>
        </p:spPr>
      </p:pic>
      <p:pic>
        <p:nvPicPr>
          <p:cNvPr id="3" name="Bild 2" descr="DSC01028.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650833" y="1124745"/>
            <a:ext cx="4344855" cy="2700000"/>
          </a:xfrm>
          <a:prstGeom prst="rect">
            <a:avLst/>
          </a:prstGeom>
        </p:spPr>
      </p:pic>
      <p:pic>
        <p:nvPicPr>
          <p:cNvPr id="6" name="Bild 5" descr="DSC01016.JP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30311" y="3979507"/>
            <a:ext cx="4341689" cy="2905877"/>
          </a:xfrm>
          <a:prstGeom prst="rect">
            <a:avLst/>
          </a:prstGeom>
        </p:spPr>
      </p:pic>
      <p:sp>
        <p:nvSpPr>
          <p:cNvPr id="5" name="Textfeld 4"/>
          <p:cNvSpPr txBox="1"/>
          <p:nvPr/>
        </p:nvSpPr>
        <p:spPr>
          <a:xfrm>
            <a:off x="6065367" y="5080309"/>
            <a:ext cx="184666" cy="461665"/>
          </a:xfrm>
          <a:prstGeom prst="rect">
            <a:avLst/>
          </a:prstGeom>
          <a:noFill/>
        </p:spPr>
        <p:txBody>
          <a:bodyPr wrap="none" rtlCol="0">
            <a:spAutoFit/>
          </a:bodyPr>
          <a:lstStyle/>
          <a:p>
            <a:endParaRPr lang="de-DE" dirty="0"/>
          </a:p>
        </p:txBody>
      </p:sp>
    </p:spTree>
    <p:extLst>
      <p:ext uri="{BB962C8B-B14F-4D97-AF65-F5344CB8AC3E}">
        <p14:creationId xmlns:p14="http://schemas.microsoft.com/office/powerpoint/2010/main" val="252934316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146720"/>
            <a:ext cx="7772400" cy="762000"/>
          </a:xfrm>
        </p:spPr>
        <p:txBody>
          <a:bodyPr/>
          <a:lstStyle/>
          <a:p>
            <a:r>
              <a:rPr lang="de-DE" dirty="0" smtClean="0"/>
              <a:t>Nahrung: breite Palette an Insekten </a:t>
            </a:r>
            <a:endParaRPr lang="de-DE" dirty="0"/>
          </a:p>
        </p:txBody>
      </p:sp>
      <p:pic>
        <p:nvPicPr>
          <p:cNvPr id="4" name="Bild 3" descr="Neuntöter_10D_46577.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9552" y="1124744"/>
            <a:ext cx="3888000" cy="2592000"/>
          </a:xfrm>
          <a:prstGeom prst="rect">
            <a:avLst/>
          </a:prstGeom>
        </p:spPr>
      </p:pic>
      <p:pic>
        <p:nvPicPr>
          <p:cNvPr id="5" name="Bild 4" descr="Neuntöter_10D_46204.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88024" y="1124744"/>
            <a:ext cx="3888000" cy="2592000"/>
          </a:xfrm>
          <a:prstGeom prst="rect">
            <a:avLst/>
          </a:prstGeom>
        </p:spPr>
      </p:pic>
      <p:pic>
        <p:nvPicPr>
          <p:cNvPr id="6" name="Bild 5" descr="Neuntöter_10D_46571.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39552" y="3933056"/>
            <a:ext cx="3887864" cy="2591419"/>
          </a:xfrm>
          <a:prstGeom prst="rect">
            <a:avLst/>
          </a:prstGeom>
        </p:spPr>
      </p:pic>
      <p:sp>
        <p:nvSpPr>
          <p:cNvPr id="7" name="Textfeld 6"/>
          <p:cNvSpPr txBox="1"/>
          <p:nvPr/>
        </p:nvSpPr>
        <p:spPr>
          <a:xfrm>
            <a:off x="4788024" y="4542219"/>
            <a:ext cx="4032448" cy="830997"/>
          </a:xfrm>
          <a:prstGeom prst="rect">
            <a:avLst/>
          </a:prstGeom>
          <a:noFill/>
        </p:spPr>
        <p:txBody>
          <a:bodyPr wrap="square" rtlCol="0">
            <a:spAutoFit/>
          </a:bodyPr>
          <a:lstStyle/>
          <a:p>
            <a:r>
              <a:rPr lang="de-DE" dirty="0" smtClean="0">
                <a:solidFill>
                  <a:schemeClr val="bg2"/>
                </a:solidFill>
              </a:rPr>
              <a:t>Zudem Mäuse, kleine Vögel, Reptilien, Frösche  </a:t>
            </a:r>
            <a:endParaRPr lang="de-DE" dirty="0">
              <a:solidFill>
                <a:schemeClr val="bg2"/>
              </a:solidFill>
            </a:endParaRPr>
          </a:p>
        </p:txBody>
      </p:sp>
    </p:spTree>
    <p:extLst>
      <p:ext uri="{BB962C8B-B14F-4D97-AF65-F5344CB8AC3E}">
        <p14:creationId xmlns:p14="http://schemas.microsoft.com/office/powerpoint/2010/main" val="361649948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1560" y="146720"/>
            <a:ext cx="7772400" cy="762000"/>
          </a:xfrm>
        </p:spPr>
        <p:txBody>
          <a:bodyPr/>
          <a:lstStyle/>
          <a:p>
            <a:r>
              <a:rPr lang="de-DE" dirty="0" err="1" smtClean="0"/>
              <a:t>Aufspiessen</a:t>
            </a:r>
            <a:r>
              <a:rPr lang="de-DE" dirty="0" smtClean="0"/>
              <a:t> der Beute </a:t>
            </a:r>
            <a:endParaRPr lang="de-DE" dirty="0"/>
          </a:p>
        </p:txBody>
      </p:sp>
      <p:pic>
        <p:nvPicPr>
          <p:cNvPr id="4" name="Inhaltsplatzhalter 3" descr="Neuntöter_10D_46603.jpg"/>
          <p:cNvPicPr>
            <a:picLocks noGrp="1" noChangeAspect="1"/>
          </p:cNvPicPr>
          <p:nvPr>
            <p:ph idx="1"/>
          </p:nvPr>
        </p:nvPicPr>
        <p:blipFill>
          <a:blip r:embed="rId3" cstate="print">
            <a:extLst>
              <a:ext uri="{28A0092B-C50C-407E-A947-70E740481C1C}">
                <a14:useLocalDpi xmlns:a14="http://schemas.microsoft.com/office/drawing/2010/main"/>
              </a:ext>
            </a:extLst>
          </a:blip>
          <a:srcRect/>
          <a:stretch>
            <a:fillRect/>
          </a:stretch>
        </p:blipFill>
        <p:spPr>
          <a:xfrm>
            <a:off x="611560" y="1418456"/>
            <a:ext cx="7772400" cy="4602832"/>
          </a:xfrm>
        </p:spPr>
      </p:pic>
    </p:spTree>
    <p:extLst>
      <p:ext uri="{BB962C8B-B14F-4D97-AF65-F5344CB8AC3E}">
        <p14:creationId xmlns:p14="http://schemas.microsoft.com/office/powerpoint/2010/main" val="181564269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Kurze Vegetation bevorzugt</a:t>
            </a:r>
            <a:endParaRPr lang="de-DE" dirty="0"/>
          </a:p>
        </p:txBody>
      </p:sp>
      <p:pic>
        <p:nvPicPr>
          <p:cNvPr id="4" name="Bild 3" descr="Bildschirmfoto 2020-01-06 um 16.47.02.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716016" y="1268760"/>
            <a:ext cx="3576000" cy="2520000"/>
          </a:xfrm>
          <a:prstGeom prst="rect">
            <a:avLst/>
          </a:prstGeom>
        </p:spPr>
      </p:pic>
      <p:pic>
        <p:nvPicPr>
          <p:cNvPr id="5" name="Bild 4" descr="Bildschirmfoto 2020-01-06 um 16.48.48.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86548" y="1268759"/>
            <a:ext cx="3885452" cy="2520000"/>
          </a:xfrm>
          <a:prstGeom prst="rect">
            <a:avLst/>
          </a:prstGeom>
        </p:spPr>
      </p:pic>
      <p:pic>
        <p:nvPicPr>
          <p:cNvPr id="6" name="Bild 5" descr="Bildschirmfoto 2020-01-06 um 16.49.08.pn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27584" y="4077072"/>
            <a:ext cx="3607261" cy="2376000"/>
          </a:xfrm>
          <a:prstGeom prst="rect">
            <a:avLst/>
          </a:prstGeom>
        </p:spPr>
      </p:pic>
    </p:spTree>
    <p:extLst>
      <p:ext uri="{BB962C8B-B14F-4D97-AF65-F5344CB8AC3E}">
        <p14:creationId xmlns:p14="http://schemas.microsoft.com/office/powerpoint/2010/main" val="402054754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Inhalt</a:t>
            </a:r>
            <a:endParaRPr lang="de-DE" dirty="0"/>
          </a:p>
        </p:txBody>
      </p:sp>
      <p:sp>
        <p:nvSpPr>
          <p:cNvPr id="3" name="Inhaltsplatzhalter 2"/>
          <p:cNvSpPr>
            <a:spLocks noGrp="1"/>
          </p:cNvSpPr>
          <p:nvPr>
            <p:ph idx="1"/>
          </p:nvPr>
        </p:nvSpPr>
        <p:spPr>
          <a:xfrm>
            <a:off x="1909936" y="1412776"/>
            <a:ext cx="4894312" cy="4752528"/>
          </a:xfrm>
        </p:spPr>
        <p:txBody>
          <a:bodyPr/>
          <a:lstStyle/>
          <a:p>
            <a:r>
              <a:rPr lang="de-DE" b="0" dirty="0" smtClean="0"/>
              <a:t>Kennzeichen Neuntöter</a:t>
            </a:r>
          </a:p>
          <a:p>
            <a:r>
              <a:rPr lang="de-DE" b="0" dirty="0" smtClean="0"/>
              <a:t>Verbreitung</a:t>
            </a:r>
          </a:p>
          <a:p>
            <a:r>
              <a:rPr lang="de-DE" b="0" dirty="0" smtClean="0"/>
              <a:t>Lebensraum</a:t>
            </a:r>
          </a:p>
          <a:p>
            <a:r>
              <a:rPr lang="de-DE" b="0" dirty="0" smtClean="0"/>
              <a:t>Nahrung</a:t>
            </a:r>
          </a:p>
          <a:p>
            <a:r>
              <a:rPr lang="de-DE" b="0" dirty="0" smtClean="0"/>
              <a:t>Brutbiologie</a:t>
            </a:r>
          </a:p>
          <a:p>
            <a:r>
              <a:rPr lang="de-DE" b="0" dirty="0" smtClean="0"/>
              <a:t>Schleifenzug</a:t>
            </a:r>
          </a:p>
          <a:p>
            <a:r>
              <a:rPr lang="de-DE" b="0" dirty="0" smtClean="0"/>
              <a:t>Gefährdung </a:t>
            </a:r>
          </a:p>
          <a:p>
            <a:r>
              <a:rPr lang="de-DE" b="0" dirty="0" err="1" smtClean="0"/>
              <a:t>Schutzmassnahmen</a:t>
            </a:r>
            <a:r>
              <a:rPr lang="de-DE" b="0" dirty="0" smtClean="0"/>
              <a:t> </a:t>
            </a:r>
          </a:p>
          <a:p>
            <a:r>
              <a:rPr lang="de-DE" b="0" dirty="0" smtClean="0"/>
              <a:t>Ökologische Infrastruktur  </a:t>
            </a:r>
          </a:p>
          <a:p>
            <a:endParaRPr lang="de-DE" dirty="0"/>
          </a:p>
        </p:txBody>
      </p:sp>
    </p:spTree>
    <p:extLst>
      <p:ext uri="{BB962C8B-B14F-4D97-AF65-F5344CB8AC3E}">
        <p14:creationId xmlns:p14="http://schemas.microsoft.com/office/powerpoint/2010/main" val="338909755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1560" y="146720"/>
            <a:ext cx="7772400" cy="762000"/>
          </a:xfrm>
        </p:spPr>
        <p:txBody>
          <a:bodyPr/>
          <a:lstStyle/>
          <a:p>
            <a:r>
              <a:rPr lang="de-DE" dirty="0" smtClean="0"/>
              <a:t>Speiballen auswürgen</a:t>
            </a:r>
            <a:endParaRPr lang="de-DE" dirty="0"/>
          </a:p>
        </p:txBody>
      </p:sp>
      <p:pic>
        <p:nvPicPr>
          <p:cNvPr id="4" name="Inhaltsplatzhalter 3" descr="lanius_collurio_020.jpg"/>
          <p:cNvPicPr>
            <a:picLocks noGrp="1" noChangeAspect="1"/>
          </p:cNvPicPr>
          <p:nvPr>
            <p:ph idx="1"/>
          </p:nvPr>
        </p:nvPicPr>
        <p:blipFill>
          <a:blip r:embed="rId3" cstate="print">
            <a:extLst>
              <a:ext uri="{28A0092B-C50C-407E-A947-70E740481C1C}">
                <a14:useLocalDpi xmlns:a14="http://schemas.microsoft.com/office/drawing/2010/main"/>
              </a:ext>
            </a:extLst>
          </a:blip>
          <a:srcRect/>
          <a:stretch>
            <a:fillRect/>
          </a:stretch>
        </p:blipFill>
        <p:spPr>
          <a:xfrm>
            <a:off x="611560" y="1418456"/>
            <a:ext cx="7772400" cy="4602832"/>
          </a:xfrm>
        </p:spPr>
      </p:pic>
    </p:spTree>
    <p:extLst>
      <p:ext uri="{BB962C8B-B14F-4D97-AF65-F5344CB8AC3E}">
        <p14:creationId xmlns:p14="http://schemas.microsoft.com/office/powerpoint/2010/main" val="172770434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1560" y="146720"/>
            <a:ext cx="7772400" cy="762000"/>
          </a:xfrm>
        </p:spPr>
        <p:txBody>
          <a:bodyPr/>
          <a:lstStyle/>
          <a:p>
            <a:r>
              <a:rPr lang="de-DE" dirty="0" smtClean="0"/>
              <a:t>Brutbiologie</a:t>
            </a:r>
            <a:endParaRPr lang="de-DE" dirty="0"/>
          </a:p>
        </p:txBody>
      </p:sp>
      <p:pic>
        <p:nvPicPr>
          <p:cNvPr id="4" name="Inhaltsplatzhalter 3" descr="IMG_4504.JPG"/>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611560" y="1418456"/>
            <a:ext cx="7772400" cy="4602832"/>
          </a:xfrm>
        </p:spPr>
      </p:pic>
    </p:spTree>
    <p:extLst>
      <p:ext uri="{BB962C8B-B14F-4D97-AF65-F5344CB8AC3E}">
        <p14:creationId xmlns:p14="http://schemas.microsoft.com/office/powerpoint/2010/main" val="28762659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Balz</a:t>
            </a:r>
            <a:endParaRPr lang="de-DE" dirty="0"/>
          </a:p>
        </p:txBody>
      </p:sp>
      <p:pic>
        <p:nvPicPr>
          <p:cNvPr id="4" name="Bild 3" descr="Lanius_collurio_courtshipCC BY 3.0.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08490" y="1103568"/>
            <a:ext cx="4695558" cy="5565792"/>
          </a:xfrm>
          <a:prstGeom prst="rect">
            <a:avLst/>
          </a:prstGeom>
        </p:spPr>
      </p:pic>
      <p:sp>
        <p:nvSpPr>
          <p:cNvPr id="5" name="Textfeld 4"/>
          <p:cNvSpPr txBox="1"/>
          <p:nvPr/>
        </p:nvSpPr>
        <p:spPr>
          <a:xfrm>
            <a:off x="5364088" y="2028904"/>
            <a:ext cx="3600400" cy="2677656"/>
          </a:xfrm>
          <a:prstGeom prst="rect">
            <a:avLst/>
          </a:prstGeom>
          <a:noFill/>
        </p:spPr>
        <p:txBody>
          <a:bodyPr wrap="square" rtlCol="0">
            <a:spAutoFit/>
          </a:bodyPr>
          <a:lstStyle/>
          <a:p>
            <a:r>
              <a:rPr lang="de-DE" dirty="0" smtClean="0">
                <a:solidFill>
                  <a:srgbClr val="808080"/>
                </a:solidFill>
              </a:rPr>
              <a:t>Anlocken des Weibchens durch Gesang, </a:t>
            </a:r>
          </a:p>
          <a:p>
            <a:r>
              <a:rPr lang="de-DE" dirty="0" smtClean="0">
                <a:solidFill>
                  <a:srgbClr val="808080"/>
                </a:solidFill>
              </a:rPr>
              <a:t>verneigen vor dem Weibchen,</a:t>
            </a:r>
          </a:p>
          <a:p>
            <a:r>
              <a:rPr lang="de-DE" dirty="0" smtClean="0">
                <a:solidFill>
                  <a:srgbClr val="808080"/>
                </a:solidFill>
              </a:rPr>
              <a:t>Übergabe von Nahrungsgeschenken</a:t>
            </a:r>
            <a:endParaRPr lang="de-DE" dirty="0">
              <a:solidFill>
                <a:srgbClr val="808080"/>
              </a:solidFill>
            </a:endParaRPr>
          </a:p>
        </p:txBody>
      </p:sp>
    </p:spTree>
    <p:extLst>
      <p:ext uri="{BB962C8B-B14F-4D97-AF65-F5344CB8AC3E}">
        <p14:creationId xmlns:p14="http://schemas.microsoft.com/office/powerpoint/2010/main" val="10680288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Brut</a:t>
            </a:r>
            <a:endParaRPr lang="de-DE" dirty="0"/>
          </a:p>
        </p:txBody>
      </p:sp>
      <p:pic>
        <p:nvPicPr>
          <p:cNvPr id="4" name="Inhaltsplatzhalter 3" descr="Neuntöter w brütend.jpg"/>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a:stretch/>
        </p:blipFill>
        <p:spPr>
          <a:xfrm>
            <a:off x="324902" y="1778496"/>
            <a:ext cx="4871312" cy="4386808"/>
          </a:xfrm>
        </p:spPr>
      </p:pic>
      <p:sp>
        <p:nvSpPr>
          <p:cNvPr id="3" name="Textfeld 2"/>
          <p:cNvSpPr txBox="1"/>
          <p:nvPr/>
        </p:nvSpPr>
        <p:spPr>
          <a:xfrm>
            <a:off x="5652120" y="1556792"/>
            <a:ext cx="3384376" cy="1569660"/>
          </a:xfrm>
          <a:prstGeom prst="rect">
            <a:avLst/>
          </a:prstGeom>
          <a:noFill/>
        </p:spPr>
        <p:txBody>
          <a:bodyPr wrap="square" rtlCol="0">
            <a:spAutoFit/>
          </a:bodyPr>
          <a:lstStyle/>
          <a:p>
            <a:r>
              <a:rPr lang="de-DE" dirty="0" smtClean="0">
                <a:solidFill>
                  <a:schemeClr val="bg2"/>
                </a:solidFill>
              </a:rPr>
              <a:t>Nest in Dornbusch</a:t>
            </a:r>
          </a:p>
          <a:p>
            <a:r>
              <a:rPr lang="de-DE" dirty="0" smtClean="0">
                <a:solidFill>
                  <a:schemeClr val="bg2"/>
                </a:solidFill>
              </a:rPr>
              <a:t>4-7 Eier</a:t>
            </a:r>
          </a:p>
          <a:p>
            <a:r>
              <a:rPr lang="de-DE" dirty="0" smtClean="0">
                <a:solidFill>
                  <a:schemeClr val="bg2"/>
                </a:solidFill>
              </a:rPr>
              <a:t>Brutdauer: 13-16 Tage</a:t>
            </a:r>
          </a:p>
          <a:p>
            <a:endParaRPr lang="de-DE" dirty="0">
              <a:solidFill>
                <a:schemeClr val="bg2"/>
              </a:solidFill>
            </a:endParaRPr>
          </a:p>
        </p:txBody>
      </p:sp>
      <p:pic>
        <p:nvPicPr>
          <p:cNvPr id="5" name="Bild 4" descr="2560px-Lanius_collurio_MHNT.ZOO.2010.11.214.Le_Monêtier-les-Bains.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728777" y="3960440"/>
            <a:ext cx="2155591" cy="2132856"/>
          </a:xfrm>
          <a:prstGeom prst="rect">
            <a:avLst/>
          </a:prstGeom>
        </p:spPr>
      </p:pic>
    </p:spTree>
    <p:extLst>
      <p:ext uri="{BB962C8B-B14F-4D97-AF65-F5344CB8AC3E}">
        <p14:creationId xmlns:p14="http://schemas.microsoft.com/office/powerpoint/2010/main" val="413140475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descr="IMG_4696.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716016" y="1423888"/>
            <a:ext cx="4140463" cy="4597400"/>
          </a:xfrm>
          <a:prstGeom prst="rect">
            <a:avLst/>
          </a:prstGeom>
        </p:spPr>
      </p:pic>
      <p:pic>
        <p:nvPicPr>
          <p:cNvPr id="6" name="Bild 5" descr="Neuntoeter130606152936.jpg"/>
          <p:cNvPicPr>
            <a:picLocks noChangeAspect="1"/>
          </p:cNvPicPr>
          <p:nvPr/>
        </p:nvPicPr>
        <p:blipFill rotWithShape="1">
          <a:blip r:embed="rId4" cstate="print">
            <a:extLst>
              <a:ext uri="{28A0092B-C50C-407E-A947-70E740481C1C}">
                <a14:useLocalDpi xmlns:a14="http://schemas.microsoft.com/office/drawing/2010/main"/>
              </a:ext>
            </a:extLst>
          </a:blip>
          <a:srcRect t="-184"/>
          <a:stretch/>
        </p:blipFill>
        <p:spPr>
          <a:xfrm>
            <a:off x="308991" y="1413288"/>
            <a:ext cx="4118993" cy="4608000"/>
          </a:xfrm>
          <a:prstGeom prst="rect">
            <a:avLst/>
          </a:prstGeom>
        </p:spPr>
      </p:pic>
      <p:sp>
        <p:nvSpPr>
          <p:cNvPr id="4" name="Titel 1"/>
          <p:cNvSpPr>
            <a:spLocks noGrp="1"/>
          </p:cNvSpPr>
          <p:nvPr>
            <p:ph type="title"/>
          </p:nvPr>
        </p:nvSpPr>
        <p:spPr>
          <a:xfrm>
            <a:off x="251520" y="146720"/>
            <a:ext cx="7772400" cy="762000"/>
          </a:xfrm>
        </p:spPr>
        <p:txBody>
          <a:bodyPr/>
          <a:lstStyle/>
          <a:p>
            <a:r>
              <a:rPr lang="de-DE" dirty="0" smtClean="0"/>
              <a:t>Jungvögel</a:t>
            </a:r>
            <a:endParaRPr lang="de-DE" dirty="0"/>
          </a:p>
        </p:txBody>
      </p:sp>
    </p:spTree>
    <p:extLst>
      <p:ext uri="{BB962C8B-B14F-4D97-AF65-F5344CB8AC3E}">
        <p14:creationId xmlns:p14="http://schemas.microsoft.com/office/powerpoint/2010/main" val="300483479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9552" y="146720"/>
            <a:ext cx="7772400" cy="762000"/>
          </a:xfrm>
        </p:spPr>
        <p:txBody>
          <a:bodyPr/>
          <a:lstStyle/>
          <a:p>
            <a:r>
              <a:rPr lang="de-DE" dirty="0" smtClean="0"/>
              <a:t>Schleifenzug</a:t>
            </a:r>
            <a:endParaRPr lang="de-DE" dirty="0"/>
          </a:p>
        </p:txBody>
      </p:sp>
      <p:pic>
        <p:nvPicPr>
          <p:cNvPr id="4" name="Bild 3" descr="KarteNeuntoeter_22.pdf"/>
          <p:cNvPicPr>
            <a:picLocks noChangeAspect="1"/>
          </p:cNvPicPr>
          <p:nvPr/>
        </p:nvPicPr>
        <p:blipFill rotWithShape="1">
          <a:blip r:embed="rId3" cstate="print">
            <a:extLst>
              <a:ext uri="{28A0092B-C50C-407E-A947-70E740481C1C}">
                <a14:useLocalDpi xmlns:a14="http://schemas.microsoft.com/office/drawing/2010/main"/>
              </a:ext>
            </a:extLst>
          </a:blip>
          <a:srcRect l="6369" t="6682" r="4014" b="6217"/>
          <a:stretch/>
        </p:blipFill>
        <p:spPr>
          <a:xfrm>
            <a:off x="539552" y="1628800"/>
            <a:ext cx="4493451" cy="4367245"/>
          </a:xfrm>
          <a:prstGeom prst="rect">
            <a:avLst/>
          </a:prstGeom>
        </p:spPr>
      </p:pic>
      <p:pic>
        <p:nvPicPr>
          <p:cNvPr id="5" name="Bild 4" descr="Neuntoeter_Georgien_Schnee_1.TIF"/>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364088" y="1693424"/>
            <a:ext cx="3060000" cy="2038017"/>
          </a:xfrm>
          <a:prstGeom prst="rect">
            <a:avLst/>
          </a:prstGeom>
        </p:spPr>
      </p:pic>
      <p:pic>
        <p:nvPicPr>
          <p:cNvPr id="6" name="Bild 5" descr="160721-nabu-neuntoeter-basem-rabia.jpe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364088" y="3905352"/>
            <a:ext cx="3059999" cy="2038497"/>
          </a:xfrm>
          <a:prstGeom prst="rect">
            <a:avLst/>
          </a:prstGeom>
        </p:spPr>
      </p:pic>
    </p:spTree>
    <p:extLst>
      <p:ext uri="{BB962C8B-B14F-4D97-AF65-F5344CB8AC3E}">
        <p14:creationId xmlns:p14="http://schemas.microsoft.com/office/powerpoint/2010/main" val="286790314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3528" y="146720"/>
            <a:ext cx="7772400" cy="762000"/>
          </a:xfrm>
        </p:spPr>
        <p:txBody>
          <a:bodyPr/>
          <a:lstStyle/>
          <a:p>
            <a:r>
              <a:rPr lang="de-DE" dirty="0" smtClean="0"/>
              <a:t>Überwinterungsgebiet</a:t>
            </a:r>
            <a:endParaRPr lang="de-DE" dirty="0"/>
          </a:p>
        </p:txBody>
      </p:sp>
      <p:pic>
        <p:nvPicPr>
          <p:cNvPr id="4" name="Bild 3" descr="Savanneneuntöter.pdf"/>
          <p:cNvPicPr>
            <a:picLocks noChangeAspect="1"/>
          </p:cNvPicPr>
          <p:nvPr/>
        </p:nvPicPr>
        <p:blipFill rotWithShape="1">
          <a:blip r:embed="rId3" cstate="print">
            <a:extLst>
              <a:ext uri="{28A0092B-C50C-407E-A947-70E740481C1C}">
                <a14:useLocalDpi xmlns:a14="http://schemas.microsoft.com/office/drawing/2010/main"/>
              </a:ext>
            </a:extLst>
          </a:blip>
          <a:srcRect l="34114" r="4545" b="50565"/>
          <a:stretch/>
        </p:blipFill>
        <p:spPr>
          <a:xfrm>
            <a:off x="287487" y="1268761"/>
            <a:ext cx="4140497" cy="4716535"/>
          </a:xfrm>
          <a:prstGeom prst="rect">
            <a:avLst/>
          </a:prstGeom>
        </p:spPr>
      </p:pic>
      <p:pic>
        <p:nvPicPr>
          <p:cNvPr id="3" name="Bild 2" descr="Tarangire-Natpark800600-1.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680271" y="1305273"/>
            <a:ext cx="4140201" cy="4571999"/>
          </a:xfrm>
          <a:prstGeom prst="rect">
            <a:avLst/>
          </a:prstGeom>
        </p:spPr>
      </p:pic>
    </p:spTree>
    <p:extLst>
      <p:ext uri="{BB962C8B-B14F-4D97-AF65-F5344CB8AC3E}">
        <p14:creationId xmlns:p14="http://schemas.microsoft.com/office/powerpoint/2010/main" val="393971301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Rückgang </a:t>
            </a:r>
            <a:endParaRPr lang="de-DE" dirty="0"/>
          </a:p>
        </p:txBody>
      </p:sp>
      <p:pic>
        <p:nvPicPr>
          <p:cNvPr id="4" name="Inhaltsplatzhalter 3" descr="RuckgangNeuntöter.png"/>
          <p:cNvPicPr>
            <a:picLocks noGrp="1" noChangeAspect="1"/>
          </p:cNvPicPr>
          <p:nvPr>
            <p:ph idx="1"/>
          </p:nvPr>
        </p:nvPicPr>
        <p:blipFill>
          <a:blip r:embed="rId3" cstate="print">
            <a:extLst>
              <a:ext uri="{28A0092B-C50C-407E-A947-70E740481C1C}">
                <a14:useLocalDpi xmlns:a14="http://schemas.microsoft.com/office/drawing/2010/main"/>
              </a:ext>
            </a:extLst>
          </a:blip>
          <a:srcRect/>
          <a:stretch>
            <a:fillRect/>
          </a:stretch>
        </p:blipFill>
        <p:spPr>
          <a:xfrm>
            <a:off x="611560" y="1340768"/>
            <a:ext cx="7772400" cy="4602832"/>
          </a:xfrm>
          <a:prstGeom prst="rect">
            <a:avLst/>
          </a:prstGeom>
          <a:noFill/>
          <a:ln>
            <a:noFill/>
          </a:ln>
        </p:spPr>
      </p:pic>
      <p:sp>
        <p:nvSpPr>
          <p:cNvPr id="3" name="Oval 2"/>
          <p:cNvSpPr/>
          <p:nvPr/>
        </p:nvSpPr>
        <p:spPr bwMode="auto">
          <a:xfrm rot="19862394">
            <a:off x="2403065" y="2399329"/>
            <a:ext cx="4017648" cy="929740"/>
          </a:xfrm>
          <a:prstGeom prst="ellipse">
            <a:avLst/>
          </a:prstGeom>
          <a:solidFill>
            <a:srgbClr val="FF6699">
              <a:alpha val="30000"/>
            </a:srgbClr>
          </a:solid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400" b="1" i="0" u="none" strike="noStrike" cap="none" normalizeH="0" baseline="0">
              <a:ln>
                <a:noFill/>
              </a:ln>
              <a:solidFill>
                <a:schemeClr val="bg1"/>
              </a:solidFill>
              <a:effectLst/>
              <a:latin typeface="Arial" charset="0"/>
            </a:endParaRPr>
          </a:p>
        </p:txBody>
      </p:sp>
      <p:sp>
        <p:nvSpPr>
          <p:cNvPr id="5" name="Oval 4"/>
          <p:cNvSpPr/>
          <p:nvPr/>
        </p:nvSpPr>
        <p:spPr bwMode="auto">
          <a:xfrm rot="19862394">
            <a:off x="1225297" y="4642747"/>
            <a:ext cx="716744" cy="638133"/>
          </a:xfrm>
          <a:prstGeom prst="ellipse">
            <a:avLst/>
          </a:prstGeom>
          <a:solidFill>
            <a:srgbClr val="FF6699">
              <a:alpha val="32000"/>
            </a:srgbClr>
          </a:solid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400" b="1" i="0" u="none" strike="noStrike" cap="none" normalizeH="0" baseline="0">
              <a:ln>
                <a:noFill/>
              </a:ln>
              <a:solidFill>
                <a:schemeClr val="bg1"/>
              </a:solidFill>
              <a:effectLst/>
              <a:latin typeface="Arial" charset="0"/>
            </a:endParaRPr>
          </a:p>
        </p:txBody>
      </p:sp>
    </p:spTree>
    <p:extLst>
      <p:ext uri="{BB962C8B-B14F-4D97-AF65-F5344CB8AC3E}">
        <p14:creationId xmlns:p14="http://schemas.microsoft.com/office/powerpoint/2010/main" val="427524815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88032" y="146720"/>
            <a:ext cx="7772400" cy="762000"/>
          </a:xfrm>
        </p:spPr>
        <p:txBody>
          <a:bodyPr/>
          <a:lstStyle/>
          <a:p>
            <a:r>
              <a:rPr lang="de-DE" dirty="0" smtClean="0"/>
              <a:t>Rückgangsursachen: Meliorationen </a:t>
            </a:r>
            <a:endParaRPr lang="de-DE" dirty="0"/>
          </a:p>
        </p:txBody>
      </p:sp>
      <p:pic>
        <p:nvPicPr>
          <p:cNvPr id="5" name="Bild 4" descr="DSC05946.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84432" y="1340768"/>
            <a:ext cx="7776000" cy="4597400"/>
          </a:xfrm>
          <a:prstGeom prst="rect">
            <a:avLst/>
          </a:prstGeom>
        </p:spPr>
      </p:pic>
    </p:spTree>
    <p:extLst>
      <p:ext uri="{BB962C8B-B14F-4D97-AF65-F5344CB8AC3E}">
        <p14:creationId xmlns:p14="http://schemas.microsoft.com/office/powerpoint/2010/main" val="235069612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Fehlende Strukturvielfalt</a:t>
            </a:r>
            <a:endParaRPr lang="de-DE" dirty="0"/>
          </a:p>
        </p:txBody>
      </p:sp>
      <p:pic>
        <p:nvPicPr>
          <p:cNvPr id="4" name="Bild 3" descr="Bildschirmfoto 2018-04-03 um 00.15.48.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11560" y="1700808"/>
            <a:ext cx="4061213" cy="4336453"/>
          </a:xfrm>
          <a:prstGeom prst="rect">
            <a:avLst/>
          </a:prstGeom>
        </p:spPr>
      </p:pic>
    </p:spTree>
    <p:extLst>
      <p:ext uri="{BB962C8B-B14F-4D97-AF65-F5344CB8AC3E}">
        <p14:creationId xmlns:p14="http://schemas.microsoft.com/office/powerpoint/2010/main" val="232874973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539552" y="1700808"/>
            <a:ext cx="8206680" cy="3672408"/>
          </a:xfrm>
        </p:spPr>
        <p:txBody>
          <a:bodyPr/>
          <a:lstStyle/>
          <a:p>
            <a:pPr marL="0" indent="0">
              <a:buNone/>
            </a:pPr>
            <a:r>
              <a:rPr lang="de-DE" dirty="0" smtClean="0"/>
              <a:t>Neunmörder, </a:t>
            </a:r>
            <a:r>
              <a:rPr lang="de-DE" dirty="0" err="1" smtClean="0"/>
              <a:t>Dornträher</a:t>
            </a:r>
            <a:r>
              <a:rPr lang="de-DE" dirty="0" smtClean="0"/>
              <a:t>, </a:t>
            </a:r>
            <a:r>
              <a:rPr lang="de-DE" dirty="0" err="1" smtClean="0"/>
              <a:t>Hagägerst</a:t>
            </a:r>
            <a:r>
              <a:rPr lang="de-DE" dirty="0" smtClean="0"/>
              <a:t>, </a:t>
            </a:r>
            <a:r>
              <a:rPr lang="de-DE" dirty="0" err="1" smtClean="0"/>
              <a:t>Dickkopp</a:t>
            </a:r>
            <a:endParaRPr lang="de-DE" dirty="0"/>
          </a:p>
          <a:p>
            <a:pPr marL="0" indent="0">
              <a:buNone/>
            </a:pPr>
            <a:endParaRPr lang="de-DE" dirty="0" smtClean="0">
              <a:latin typeface="Lucida Blackletter"/>
              <a:cs typeface="Lucida Blackletter"/>
            </a:endParaRPr>
          </a:p>
          <a:p>
            <a:pPr marL="0" indent="0">
              <a:buNone/>
            </a:pPr>
            <a:r>
              <a:rPr lang="de-DE" dirty="0" smtClean="0">
                <a:latin typeface="Lucida Blackletter"/>
                <a:cs typeface="Lucida Blackletter"/>
              </a:rPr>
              <a:t>Der </a:t>
            </a:r>
            <a:r>
              <a:rPr lang="de-DE" dirty="0" err="1" smtClean="0">
                <a:latin typeface="Lucida Blackletter"/>
                <a:cs typeface="Lucida Blackletter"/>
              </a:rPr>
              <a:t>Dornträher</a:t>
            </a:r>
            <a:r>
              <a:rPr lang="de-DE" dirty="0" smtClean="0">
                <a:latin typeface="Lucida Blackletter"/>
                <a:cs typeface="Lucida Blackletter"/>
              </a:rPr>
              <a:t> lebt von den </a:t>
            </a:r>
            <a:r>
              <a:rPr lang="de-DE" dirty="0" err="1" smtClean="0">
                <a:latin typeface="Lucida Blackletter"/>
                <a:cs typeface="Lucida Blackletter"/>
              </a:rPr>
              <a:t>grossen</a:t>
            </a:r>
            <a:r>
              <a:rPr lang="de-DE" dirty="0" smtClean="0">
                <a:latin typeface="Lucida Blackletter"/>
                <a:cs typeface="Lucida Blackletter"/>
              </a:rPr>
              <a:t> </a:t>
            </a:r>
            <a:r>
              <a:rPr lang="de-DE" dirty="0" err="1" smtClean="0">
                <a:latin typeface="Lucida Blackletter"/>
                <a:cs typeface="Lucida Blackletter"/>
              </a:rPr>
              <a:t>Kefern</a:t>
            </a:r>
            <a:r>
              <a:rPr lang="de-DE" dirty="0" smtClean="0">
                <a:latin typeface="Lucida Blackletter"/>
                <a:cs typeface="Lucida Blackletter"/>
              </a:rPr>
              <a:t>, dazu von den </a:t>
            </a:r>
            <a:r>
              <a:rPr lang="de-DE" dirty="0" err="1" smtClean="0">
                <a:latin typeface="Lucida Blackletter"/>
                <a:cs typeface="Lucida Blackletter"/>
              </a:rPr>
              <a:t>Pfeiffholtern</a:t>
            </a:r>
            <a:r>
              <a:rPr lang="de-DE" dirty="0" smtClean="0">
                <a:latin typeface="Lucida Blackletter"/>
                <a:cs typeface="Lucida Blackletter"/>
              </a:rPr>
              <a:t> und </a:t>
            </a:r>
            <a:r>
              <a:rPr lang="de-DE" dirty="0" err="1" smtClean="0">
                <a:latin typeface="Lucida Blackletter"/>
                <a:cs typeface="Lucida Blackletter"/>
              </a:rPr>
              <a:t>grössem</a:t>
            </a:r>
            <a:r>
              <a:rPr lang="de-DE" dirty="0" smtClean="0">
                <a:latin typeface="Lucida Blackletter"/>
                <a:cs typeface="Lucida Blackletter"/>
              </a:rPr>
              <a:t> </a:t>
            </a:r>
            <a:r>
              <a:rPr lang="de-DE" dirty="0" err="1" smtClean="0">
                <a:latin typeface="Lucida Blackletter"/>
                <a:cs typeface="Lucida Blackletter"/>
              </a:rPr>
              <a:t>Ungezieffer</a:t>
            </a:r>
            <a:r>
              <a:rPr lang="de-DE" dirty="0" smtClean="0">
                <a:latin typeface="Lucida Blackletter"/>
                <a:cs typeface="Lucida Blackletter"/>
              </a:rPr>
              <a:t>.. und von den Vögeln</a:t>
            </a:r>
          </a:p>
          <a:p>
            <a:pPr marL="0" indent="0">
              <a:buNone/>
            </a:pPr>
            <a:endParaRPr lang="de-DE" dirty="0">
              <a:latin typeface="Lucida Blackletter"/>
              <a:cs typeface="Lucida Blackletter"/>
            </a:endParaRPr>
          </a:p>
          <a:p>
            <a:pPr marL="0" indent="0">
              <a:buNone/>
            </a:pPr>
            <a:r>
              <a:rPr lang="de-DE" dirty="0" smtClean="0">
                <a:latin typeface="Lucida Blackletter"/>
                <a:cs typeface="Lucida Blackletter"/>
              </a:rPr>
              <a:t> Conrad Gessner, 1669</a:t>
            </a:r>
            <a:endParaRPr lang="de-DE" dirty="0">
              <a:latin typeface="Lucida Blackletter"/>
              <a:cs typeface="Lucida Blackletter"/>
            </a:endParaRPr>
          </a:p>
        </p:txBody>
      </p:sp>
      <p:sp>
        <p:nvSpPr>
          <p:cNvPr id="4" name="Titel 1"/>
          <p:cNvSpPr>
            <a:spLocks noGrp="1"/>
          </p:cNvSpPr>
          <p:nvPr>
            <p:ph type="title"/>
          </p:nvPr>
        </p:nvSpPr>
        <p:spPr>
          <a:xfrm>
            <a:off x="539552" y="146720"/>
            <a:ext cx="7772400" cy="762000"/>
          </a:xfrm>
        </p:spPr>
        <p:txBody>
          <a:bodyPr/>
          <a:lstStyle/>
          <a:p>
            <a:r>
              <a:rPr lang="de-DE" dirty="0" smtClean="0"/>
              <a:t>Namensgebung</a:t>
            </a:r>
            <a:endParaRPr lang="de-DE" dirty="0"/>
          </a:p>
        </p:txBody>
      </p:sp>
    </p:spTree>
    <p:extLst>
      <p:ext uri="{BB962C8B-B14F-4D97-AF65-F5344CB8AC3E}">
        <p14:creationId xmlns:p14="http://schemas.microsoft.com/office/powerpoint/2010/main" val="2890922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Intensive Düngung</a:t>
            </a:r>
            <a:endParaRPr lang="de-DE" dirty="0"/>
          </a:p>
        </p:txBody>
      </p:sp>
      <p:pic>
        <p:nvPicPr>
          <p:cNvPr id="4" name="Inhaltsplatzhalter 3" descr="DSC06243.JPG"/>
          <p:cNvPicPr>
            <a:picLocks noGrp="1" noChangeAspect="1"/>
          </p:cNvPicPr>
          <p:nvPr>
            <p:ph idx="1"/>
          </p:nvPr>
        </p:nvPicPr>
        <p:blipFill>
          <a:blip r:embed="rId3"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83395652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Herbizide und Pestizide</a:t>
            </a:r>
            <a:endParaRPr lang="de-DE" dirty="0"/>
          </a:p>
        </p:txBody>
      </p:sp>
      <p:pic>
        <p:nvPicPr>
          <p:cNvPr id="4" name="Inhaltsplatzhalter 3" descr="4_glyphosat_lp_1200.png"/>
          <p:cNvPicPr>
            <a:picLocks noGrp="1" noChangeAspect="1"/>
          </p:cNvPicPr>
          <p:nvPr>
            <p:ph idx="1"/>
          </p:nvPr>
        </p:nvPicPr>
        <p:blipFill>
          <a:blip r:embed="rId3" cstate="print">
            <a:extLst>
              <a:ext uri="{28A0092B-C50C-407E-A947-70E740481C1C}">
                <a14:useLocalDpi xmlns:a14="http://schemas.microsoft.com/office/drawing/2010/main"/>
              </a:ext>
            </a:extLst>
          </a:blip>
          <a:srcRect l="11649" r="11649"/>
          <a:stretch>
            <a:fillRect/>
          </a:stretch>
        </p:blipFill>
        <p:spPr/>
      </p:pic>
    </p:spTree>
    <p:extLst>
      <p:ext uri="{BB962C8B-B14F-4D97-AF65-F5344CB8AC3E}">
        <p14:creationId xmlns:p14="http://schemas.microsoft.com/office/powerpoint/2010/main" val="155922829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39552" y="1052736"/>
            <a:ext cx="8208912" cy="5632311"/>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marL="342900" indent="-342900">
              <a:buFont typeface="Arial"/>
              <a:buChar char="•"/>
            </a:pPr>
            <a:r>
              <a:rPr lang="de-DE" sz="2000" dirty="0" smtClean="0"/>
              <a:t>Seit 1900 95% der Trockenwiesen verschwunden</a:t>
            </a:r>
          </a:p>
          <a:p>
            <a:pPr marL="342900" indent="-342900">
              <a:buFont typeface="Arial"/>
              <a:buChar char="•"/>
            </a:pPr>
            <a:r>
              <a:rPr lang="de-DE" sz="2000" dirty="0" smtClean="0"/>
              <a:t>Seit 1900 Verlust von 82% aller Moore und Feuchtwiesen</a:t>
            </a:r>
          </a:p>
          <a:p>
            <a:pPr marL="342900" indent="-342900">
              <a:buFont typeface="Arial"/>
              <a:buChar char="•"/>
            </a:pPr>
            <a:r>
              <a:rPr lang="de-DE" sz="2000" dirty="0" err="1"/>
              <a:t>Eindohlen</a:t>
            </a:r>
            <a:r>
              <a:rPr lang="de-DE" sz="2000" dirty="0"/>
              <a:t> von Gewässern, zerstören </a:t>
            </a:r>
            <a:r>
              <a:rPr lang="de-DE" sz="2000" dirty="0" smtClean="0"/>
              <a:t>der meisten Auen</a:t>
            </a:r>
          </a:p>
          <a:p>
            <a:pPr marL="342900" indent="-342900">
              <a:buFont typeface="Arial"/>
              <a:buChar char="•"/>
            </a:pPr>
            <a:r>
              <a:rPr lang="de-DE" sz="2000" dirty="0" smtClean="0"/>
              <a:t>Seit circa  70 Jahren gleichförmiger, dichter Hochwald</a:t>
            </a:r>
          </a:p>
          <a:p>
            <a:pPr marL="342900" indent="-342900">
              <a:buFont typeface="Arial"/>
              <a:buChar char="•"/>
            </a:pPr>
            <a:r>
              <a:rPr lang="de-DE" sz="2000" dirty="0" smtClean="0"/>
              <a:t>Landwirtschaft: Seit 1950 massive Zunahme von Kunstdünger, Intensivierung des Anbaus </a:t>
            </a:r>
          </a:p>
          <a:p>
            <a:pPr marL="342900" indent="-342900">
              <a:buFont typeface="Arial"/>
              <a:buChar char="•"/>
            </a:pPr>
            <a:r>
              <a:rPr lang="de-DE" sz="2000" dirty="0" smtClean="0"/>
              <a:t>Verlust von Strukturen im Kulturland </a:t>
            </a:r>
          </a:p>
          <a:p>
            <a:pPr marL="342900" indent="-342900">
              <a:buFont typeface="Arial"/>
              <a:buChar char="•"/>
            </a:pPr>
            <a:r>
              <a:rPr lang="de-DE" sz="2000" dirty="0"/>
              <a:t>Intensivierte Mahd, Siloballen, </a:t>
            </a:r>
            <a:r>
              <a:rPr lang="de-DE" sz="2000" dirty="0" err="1"/>
              <a:t>zuwenig</a:t>
            </a:r>
            <a:r>
              <a:rPr lang="de-DE" sz="2000" dirty="0"/>
              <a:t> </a:t>
            </a:r>
            <a:r>
              <a:rPr lang="de-DE" sz="2000" dirty="0" smtClean="0"/>
              <a:t>Altgrasflächen</a:t>
            </a:r>
          </a:p>
          <a:p>
            <a:pPr marL="342900" indent="-342900">
              <a:buFont typeface="Arial"/>
              <a:buChar char="•"/>
            </a:pPr>
            <a:r>
              <a:rPr lang="de-DE" sz="2000" dirty="0" smtClean="0"/>
              <a:t>massiver Stickstoffeintrag aus der Landwirtschaft (2/3) und aus dem Verkehr (1/3) in andere Lebensräume</a:t>
            </a:r>
          </a:p>
          <a:p>
            <a:pPr marL="342900" indent="-342900">
              <a:buFont typeface="Arial"/>
              <a:buChar char="•"/>
            </a:pPr>
            <a:r>
              <a:rPr lang="de-DE" sz="2000" dirty="0" smtClean="0"/>
              <a:t>Verwendung von Herbiziden und Pestiziden</a:t>
            </a:r>
          </a:p>
          <a:p>
            <a:pPr marL="342900" indent="-342900">
              <a:buFont typeface="Arial"/>
              <a:buChar char="•"/>
            </a:pPr>
            <a:r>
              <a:rPr lang="de-DE" sz="2000" dirty="0" smtClean="0"/>
              <a:t>Verlust von Übergangslebensräumen</a:t>
            </a:r>
          </a:p>
          <a:p>
            <a:pPr marL="342900" indent="-342900">
              <a:buFont typeface="Arial"/>
              <a:buChar char="•"/>
            </a:pPr>
            <a:r>
              <a:rPr lang="de-DE" sz="2000" dirty="0" smtClean="0"/>
              <a:t>In den letzten 70 Jahren massiver Ausbau des Siedlungsraumes und der Infrastruktur mit zunehmend naturfremder Ausgestaltung</a:t>
            </a:r>
          </a:p>
          <a:p>
            <a:pPr marL="342900" indent="-342900">
              <a:buFont typeface="Arial"/>
              <a:buChar char="•"/>
            </a:pPr>
            <a:r>
              <a:rPr lang="de-DE" sz="2000" dirty="0" smtClean="0"/>
              <a:t>Starke Beleuchtung in der Nacht</a:t>
            </a:r>
          </a:p>
          <a:p>
            <a:endParaRPr lang="de-DE" sz="2000" dirty="0" smtClean="0"/>
          </a:p>
          <a:p>
            <a:endParaRPr lang="de-DE" sz="2000" dirty="0"/>
          </a:p>
        </p:txBody>
      </p:sp>
      <p:sp>
        <p:nvSpPr>
          <p:cNvPr id="3" name="Textfeld 2"/>
          <p:cNvSpPr txBox="1"/>
          <p:nvPr/>
        </p:nvSpPr>
        <p:spPr>
          <a:xfrm>
            <a:off x="467544" y="332656"/>
            <a:ext cx="7493000" cy="523220"/>
          </a:xfrm>
          <a:prstGeom prst="rect">
            <a:avLst/>
          </a:prstGeom>
          <a:noFill/>
        </p:spPr>
        <p:txBody>
          <a:bodyPr wrap="square" rtlCol="0">
            <a:spAutoFit/>
          </a:bodyPr>
          <a:lstStyle/>
          <a:p>
            <a:r>
              <a:rPr lang="de-DE" sz="2800" dirty="0" smtClean="0">
                <a:solidFill>
                  <a:srgbClr val="808080"/>
                </a:solidFill>
              </a:rPr>
              <a:t>Ursachen für das Insektensterben </a:t>
            </a:r>
            <a:r>
              <a:rPr lang="de-DE" sz="2800" dirty="0" smtClean="0"/>
              <a:t>das</a:t>
            </a:r>
            <a:endParaRPr lang="de-DE" sz="2800" dirty="0"/>
          </a:p>
        </p:txBody>
      </p:sp>
    </p:spTree>
    <p:extLst>
      <p:ext uri="{BB962C8B-B14F-4D97-AF65-F5344CB8AC3E}">
        <p14:creationId xmlns:p14="http://schemas.microsoft.com/office/powerpoint/2010/main" val="3030662427"/>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DSC0860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504" y="1089160"/>
            <a:ext cx="2999866" cy="2699880"/>
          </a:xfrm>
          <a:prstGeom prst="rect">
            <a:avLst/>
          </a:prstGeom>
        </p:spPr>
      </p:pic>
      <p:pic>
        <p:nvPicPr>
          <p:cNvPr id="3" name="Bild 2" descr="IMG_3322.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03848" y="1089040"/>
            <a:ext cx="3374998" cy="2700000"/>
          </a:xfrm>
          <a:prstGeom prst="rect">
            <a:avLst/>
          </a:prstGeom>
        </p:spPr>
      </p:pic>
      <p:pic>
        <p:nvPicPr>
          <p:cNvPr id="8" name="Bild 7" descr="DSC00186.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7504" y="3897352"/>
            <a:ext cx="3000000" cy="2700000"/>
          </a:xfrm>
          <a:prstGeom prst="rect">
            <a:avLst/>
          </a:prstGeom>
        </p:spPr>
      </p:pic>
      <p:pic>
        <p:nvPicPr>
          <p:cNvPr id="4" name="Bild 3" descr="silage-2914659_1920.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203848" y="3897352"/>
            <a:ext cx="3374998" cy="2700000"/>
          </a:xfrm>
          <a:prstGeom prst="rect">
            <a:avLst/>
          </a:prstGeom>
        </p:spPr>
      </p:pic>
      <p:sp>
        <p:nvSpPr>
          <p:cNvPr id="6" name="Textfeld 5"/>
          <p:cNvSpPr txBox="1"/>
          <p:nvPr/>
        </p:nvSpPr>
        <p:spPr>
          <a:xfrm>
            <a:off x="6832418" y="356873"/>
            <a:ext cx="184666" cy="461665"/>
          </a:xfrm>
          <a:prstGeom prst="rect">
            <a:avLst/>
          </a:prstGeom>
          <a:noFill/>
        </p:spPr>
        <p:txBody>
          <a:bodyPr wrap="none" rtlCol="0">
            <a:spAutoFit/>
          </a:bodyPr>
          <a:lstStyle/>
          <a:p>
            <a:endParaRPr lang="de-DE" dirty="0"/>
          </a:p>
        </p:txBody>
      </p:sp>
      <p:pic>
        <p:nvPicPr>
          <p:cNvPr id="7" name="Bild 6" descr="DSC00997.JPG"/>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6682979" y="1089353"/>
            <a:ext cx="2353517" cy="5507999"/>
          </a:xfrm>
          <a:prstGeom prst="rect">
            <a:avLst/>
          </a:prstGeom>
        </p:spPr>
      </p:pic>
      <p:sp>
        <p:nvSpPr>
          <p:cNvPr id="10" name="Titel 9"/>
          <p:cNvSpPr>
            <a:spLocks noGrp="1"/>
          </p:cNvSpPr>
          <p:nvPr>
            <p:ph type="title"/>
          </p:nvPr>
        </p:nvSpPr>
        <p:spPr/>
        <p:txBody>
          <a:bodyPr/>
          <a:lstStyle/>
          <a:p>
            <a:r>
              <a:rPr lang="de-DE" dirty="0" smtClean="0"/>
              <a:t>Blütenpflanzen und Strukturen?</a:t>
            </a:r>
            <a:endParaRPr lang="de-DE" dirty="0"/>
          </a:p>
        </p:txBody>
      </p:sp>
    </p:spTree>
    <p:extLst>
      <p:ext uri="{BB962C8B-B14F-4D97-AF65-F5344CB8AC3E}">
        <p14:creationId xmlns:p14="http://schemas.microsoft.com/office/powerpoint/2010/main" val="384303807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Intensivierung Berglandwirtschaft</a:t>
            </a:r>
            <a:endParaRPr lang="de-DE" dirty="0"/>
          </a:p>
        </p:txBody>
      </p:sp>
      <p:pic>
        <p:nvPicPr>
          <p:cNvPr id="4" name="Bild 3" descr="DSC01014.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84432" y="1340768"/>
            <a:ext cx="7776000" cy="4602158"/>
          </a:xfrm>
          <a:prstGeom prst="rect">
            <a:avLst/>
          </a:prstGeom>
        </p:spPr>
      </p:pic>
    </p:spTree>
    <p:extLst>
      <p:ext uri="{BB962C8B-B14F-4D97-AF65-F5344CB8AC3E}">
        <p14:creationId xmlns:p14="http://schemas.microsoft.com/office/powerpoint/2010/main" val="339935017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Massnahmen</a:t>
            </a:r>
            <a:endParaRPr lang="de-DE" dirty="0"/>
          </a:p>
        </p:txBody>
      </p:sp>
      <p:pic>
        <p:nvPicPr>
          <p:cNvPr id="6" name="Bild 5" descr="Exkursion_Zelgli_Wiesenansaat.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84432" y="1360778"/>
            <a:ext cx="7776000" cy="4588502"/>
          </a:xfrm>
          <a:prstGeom prst="rect">
            <a:avLst/>
          </a:prstGeom>
        </p:spPr>
      </p:pic>
    </p:spTree>
    <p:extLst>
      <p:ext uri="{BB962C8B-B14F-4D97-AF65-F5344CB8AC3E}">
        <p14:creationId xmlns:p14="http://schemas.microsoft.com/office/powerpoint/2010/main" val="114659083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146720"/>
            <a:ext cx="7772400" cy="762000"/>
          </a:xfrm>
        </p:spPr>
        <p:txBody>
          <a:bodyPr/>
          <a:lstStyle/>
          <a:p>
            <a:r>
              <a:rPr lang="de-DE" dirty="0" smtClean="0"/>
              <a:t>Änderung der Landwirtschaftspolitik</a:t>
            </a:r>
            <a:endParaRPr lang="de-DE" dirty="0"/>
          </a:p>
        </p:txBody>
      </p:sp>
      <p:pic>
        <p:nvPicPr>
          <p:cNvPr id="4" name="Picture 8" descr="s2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3528" y="1268759"/>
            <a:ext cx="7488832" cy="52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83467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Heckenkampagne seit 1979</a:t>
            </a:r>
            <a:endParaRPr lang="de-DE" dirty="0"/>
          </a:p>
        </p:txBody>
      </p:sp>
      <p:pic>
        <p:nvPicPr>
          <p:cNvPr id="3" name="Bild 2" descr="Unbenannt Kopi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50576" y="1220787"/>
            <a:ext cx="6733792" cy="5232549"/>
          </a:xfrm>
          <a:prstGeom prst="rect">
            <a:avLst/>
          </a:prstGeom>
        </p:spPr>
      </p:pic>
    </p:spTree>
    <p:extLst>
      <p:ext uri="{BB962C8B-B14F-4D97-AF65-F5344CB8AC3E}">
        <p14:creationId xmlns:p14="http://schemas.microsoft.com/office/powerpoint/2010/main" val="188722123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Erhalten bestehender Gebiete </a:t>
            </a:r>
            <a:endParaRPr lang="de-DE" dirty="0"/>
          </a:p>
        </p:txBody>
      </p:sp>
      <p:pic>
        <p:nvPicPr>
          <p:cNvPr id="4" name="Inhaltsplatzhalter 3" descr="IMG_2051.JPG"/>
          <p:cNvPicPr>
            <a:picLocks noGrp="1" noChangeAspect="1"/>
          </p:cNvPicPr>
          <p:nvPr>
            <p:ph idx="1"/>
          </p:nvPr>
        </p:nvPicPr>
        <p:blipFill>
          <a:blip r:embed="rId3"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53526588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nhaltsplatzhalter 3" descr="DSC09680.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bwMode="auto">
          <a:xfrm>
            <a:off x="405904" y="1340768"/>
            <a:ext cx="7550472" cy="4968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sp>
        <p:nvSpPr>
          <p:cNvPr id="2" name="Titel 1"/>
          <p:cNvSpPr>
            <a:spLocks noGrp="1"/>
          </p:cNvSpPr>
          <p:nvPr>
            <p:ph type="title"/>
          </p:nvPr>
        </p:nvSpPr>
        <p:spPr>
          <a:xfrm>
            <a:off x="327992" y="146720"/>
            <a:ext cx="7772400" cy="762000"/>
          </a:xfrm>
        </p:spPr>
        <p:txBody>
          <a:bodyPr/>
          <a:lstStyle/>
          <a:p>
            <a:r>
              <a:rPr lang="de-DE" sz="2800" dirty="0" smtClean="0"/>
              <a:t>Neupflanzen von Hecken mit Magerwiesen </a:t>
            </a:r>
            <a:endParaRPr lang="de-DE" sz="2800" dirty="0"/>
          </a:p>
        </p:txBody>
      </p:sp>
      <p:pic>
        <p:nvPicPr>
          <p:cNvPr id="3" name="Bild 2" descr="Bildschirmfoto 2020-01-03 um 13.55.15.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11560" y="4221088"/>
            <a:ext cx="1875328" cy="1872208"/>
          </a:xfrm>
          <a:prstGeom prst="rect">
            <a:avLst/>
          </a:prstGeom>
        </p:spPr>
      </p:pic>
    </p:spTree>
    <p:extLst>
      <p:ext uri="{BB962C8B-B14F-4D97-AF65-F5344CB8AC3E}">
        <p14:creationId xmlns:p14="http://schemas.microsoft.com/office/powerpoint/2010/main" val="302892462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Vier </a:t>
            </a:r>
            <a:r>
              <a:rPr lang="de-DE" dirty="0" err="1" smtClean="0"/>
              <a:t>Würgerarten</a:t>
            </a:r>
            <a:r>
              <a:rPr lang="de-DE" dirty="0" smtClean="0"/>
              <a:t> in der Schweiz</a:t>
            </a:r>
            <a:endParaRPr lang="de-DE" dirty="0"/>
          </a:p>
        </p:txBody>
      </p:sp>
      <p:pic>
        <p:nvPicPr>
          <p:cNvPr id="6" name="Bild 5" descr="lanius_excubitor_017.jpg"/>
          <p:cNvPicPr>
            <a:picLocks noChangeAspect="1"/>
          </p:cNvPicPr>
          <p:nvPr/>
        </p:nvPicPr>
        <p:blipFill rotWithShape="1">
          <a:blip r:embed="rId3" cstate="print">
            <a:extLst>
              <a:ext uri="{28A0092B-C50C-407E-A947-70E740481C1C}">
                <a14:useLocalDpi xmlns:a14="http://schemas.microsoft.com/office/drawing/2010/main"/>
              </a:ext>
            </a:extLst>
          </a:blip>
          <a:srcRect l="-28" b="-4201"/>
          <a:stretch/>
        </p:blipFill>
        <p:spPr>
          <a:xfrm>
            <a:off x="-503" y="980729"/>
            <a:ext cx="4643999" cy="3095999"/>
          </a:xfrm>
          <a:prstGeom prst="rect">
            <a:avLst/>
          </a:prstGeom>
        </p:spPr>
      </p:pic>
      <p:pic>
        <p:nvPicPr>
          <p:cNvPr id="10" name="Bild 9" descr="5160_Neuntöter_03_m_Stefan Wassmer.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3900062"/>
            <a:ext cx="4572000" cy="2985322"/>
          </a:xfrm>
          <a:prstGeom prst="rect">
            <a:avLst/>
          </a:prstGeom>
        </p:spPr>
      </p:pic>
      <p:pic>
        <p:nvPicPr>
          <p:cNvPr id="11" name="Bild 10" descr="A_Pair_of_Lesser_Grey_Shrikes_(19461435876).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572512" y="3864834"/>
            <a:ext cx="4608000" cy="3020550"/>
          </a:xfrm>
          <a:prstGeom prst="rect">
            <a:avLst/>
          </a:prstGeom>
        </p:spPr>
      </p:pic>
      <p:pic>
        <p:nvPicPr>
          <p:cNvPr id="8" name="Bild 7" descr="lanius_senator_025.jp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572000" y="980728"/>
            <a:ext cx="4624843" cy="2916320"/>
          </a:xfrm>
          <a:prstGeom prst="rect">
            <a:avLst/>
          </a:prstGeom>
        </p:spPr>
      </p:pic>
    </p:spTree>
    <p:extLst>
      <p:ext uri="{BB962C8B-B14F-4D97-AF65-F5344CB8AC3E}">
        <p14:creationId xmlns:p14="http://schemas.microsoft.com/office/powerpoint/2010/main" val="74546337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nhaltsplatzhalter 3" descr="DSC02985.JPG"/>
          <p:cNvPicPr>
            <a:picLocks noGrp="1" noChangeAspect="1"/>
          </p:cNvPicPr>
          <p:nvPr>
            <p:ph idx="1"/>
          </p:nvPr>
        </p:nvPicPr>
        <p:blipFill>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rcRect/>
          <a:stretch>
            <a:fillRect/>
          </a:stretch>
        </p:blipFill>
        <p:spPr>
          <a:xfrm>
            <a:off x="684432" y="1340768"/>
            <a:ext cx="7776000" cy="4604964"/>
          </a:xfrm>
        </p:spPr>
      </p:pic>
      <p:sp>
        <p:nvSpPr>
          <p:cNvPr id="2" name="Titel 1"/>
          <p:cNvSpPr>
            <a:spLocks noGrp="1"/>
          </p:cNvSpPr>
          <p:nvPr>
            <p:ph type="title"/>
          </p:nvPr>
        </p:nvSpPr>
        <p:spPr/>
        <p:txBody>
          <a:bodyPr/>
          <a:lstStyle/>
          <a:p>
            <a:r>
              <a:rPr lang="de-DE" sz="2800" dirty="0" smtClean="0"/>
              <a:t>Setzen von Dornbüschen in Potenzialgebieten</a:t>
            </a:r>
            <a:endParaRPr lang="de-DE" sz="2800" dirty="0"/>
          </a:p>
        </p:txBody>
      </p:sp>
      <p:sp>
        <p:nvSpPr>
          <p:cNvPr id="3" name="Oval 2"/>
          <p:cNvSpPr/>
          <p:nvPr/>
        </p:nvSpPr>
        <p:spPr bwMode="auto">
          <a:xfrm>
            <a:off x="827584" y="2708920"/>
            <a:ext cx="7488832" cy="1152128"/>
          </a:xfrm>
          <a:prstGeom prst="ellipse">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400" b="1" i="0" u="none" strike="noStrike" cap="none" normalizeH="0" baseline="0">
              <a:ln>
                <a:noFill/>
              </a:ln>
              <a:solidFill>
                <a:schemeClr val="bg1"/>
              </a:solidFill>
              <a:effectLst/>
              <a:latin typeface="Arial" charset="0"/>
            </a:endParaRPr>
          </a:p>
        </p:txBody>
      </p:sp>
      <p:sp>
        <p:nvSpPr>
          <p:cNvPr id="5" name="Oval 4"/>
          <p:cNvSpPr/>
          <p:nvPr/>
        </p:nvSpPr>
        <p:spPr bwMode="auto">
          <a:xfrm rot="21332667">
            <a:off x="1012435" y="4434316"/>
            <a:ext cx="7395417" cy="1338994"/>
          </a:xfrm>
          <a:prstGeom prst="ellipse">
            <a:avLst/>
          </a:prstGeom>
          <a:noFill/>
          <a:ln w="38100" cap="flat" cmpd="sng" algn="ctr">
            <a:solidFill>
              <a:srgbClr val="C0C0C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400" b="1" i="0" u="none" strike="noStrike" cap="none" normalizeH="0" baseline="0">
              <a:ln>
                <a:noFill/>
              </a:ln>
              <a:solidFill>
                <a:schemeClr val="bg1"/>
              </a:solidFill>
              <a:effectLst/>
              <a:latin typeface="Arial" charset="0"/>
            </a:endParaRPr>
          </a:p>
        </p:txBody>
      </p:sp>
    </p:spTree>
    <p:extLst>
      <p:ext uri="{BB962C8B-B14F-4D97-AF65-F5344CB8AC3E}">
        <p14:creationId xmlns:p14="http://schemas.microsoft.com/office/powerpoint/2010/main" val="234163704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Gestaffelter Schnitt, </a:t>
            </a:r>
            <a:r>
              <a:rPr lang="de-DE" dirty="0" err="1" smtClean="0"/>
              <a:t>Altgras</a:t>
            </a:r>
            <a:endParaRPr lang="de-DE" dirty="0"/>
          </a:p>
        </p:txBody>
      </p:sp>
      <p:pic>
        <p:nvPicPr>
          <p:cNvPr id="3" name="Bild 2" descr="Ausgemaehte Baume in extensiv blumenwiese_kopie.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23528" y="1412776"/>
            <a:ext cx="4139999" cy="4585243"/>
          </a:xfrm>
          <a:prstGeom prst="rect">
            <a:avLst/>
          </a:prstGeom>
        </p:spPr>
      </p:pic>
      <p:pic>
        <p:nvPicPr>
          <p:cNvPr id="4" name="Bild 3" descr="DSC04363.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716015" y="1412776"/>
            <a:ext cx="4114665" cy="4608000"/>
          </a:xfrm>
          <a:prstGeom prst="rect">
            <a:avLst/>
          </a:prstGeom>
        </p:spPr>
      </p:pic>
    </p:spTree>
    <p:extLst>
      <p:ext uri="{BB962C8B-B14F-4D97-AF65-F5344CB8AC3E}">
        <p14:creationId xmlns:p14="http://schemas.microsoft.com/office/powerpoint/2010/main" val="33461649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Fräsen von offenen Flächen</a:t>
            </a:r>
            <a:endParaRPr lang="de-DE" dirty="0"/>
          </a:p>
        </p:txBody>
      </p:sp>
      <p:pic>
        <p:nvPicPr>
          <p:cNvPr id="4" name="Bild 3" descr="P1100845.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83568" y="1367607"/>
            <a:ext cx="7775999" cy="4581673"/>
          </a:xfrm>
          <a:prstGeom prst="rect">
            <a:avLst/>
          </a:prstGeom>
        </p:spPr>
      </p:pic>
    </p:spTree>
    <p:extLst>
      <p:ext uri="{BB962C8B-B14F-4D97-AF65-F5344CB8AC3E}">
        <p14:creationId xmlns:p14="http://schemas.microsoft.com/office/powerpoint/2010/main" val="169564014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Massnahmenpotpourri</a:t>
            </a:r>
            <a:endParaRPr lang="de-DE" dirty="0"/>
          </a:p>
        </p:txBody>
      </p:sp>
      <p:pic>
        <p:nvPicPr>
          <p:cNvPr id="7" name="Bild 6" descr="20190619_DJI_0037_JonasLandolt.jpg"/>
          <p:cNvPicPr>
            <a:picLocks noChangeAspect="1"/>
          </p:cNvPicPr>
          <p:nvPr/>
        </p:nvPicPr>
        <p:blipFill rotWithShape="1">
          <a:blip r:embed="rId3" cstate="print">
            <a:extLst>
              <a:ext uri="{28A0092B-C50C-407E-A947-70E740481C1C}">
                <a14:useLocalDpi xmlns:a14="http://schemas.microsoft.com/office/drawing/2010/main"/>
              </a:ext>
            </a:extLst>
          </a:blip>
          <a:srcRect l="-31"/>
          <a:stretch/>
        </p:blipFill>
        <p:spPr>
          <a:xfrm>
            <a:off x="683568" y="1371027"/>
            <a:ext cx="7775999" cy="4578253"/>
          </a:xfrm>
          <a:prstGeom prst="rect">
            <a:avLst/>
          </a:prstGeom>
        </p:spPr>
      </p:pic>
    </p:spTree>
    <p:extLst>
      <p:ext uri="{BB962C8B-B14F-4D97-AF65-F5344CB8AC3E}">
        <p14:creationId xmlns:p14="http://schemas.microsoft.com/office/powerpoint/2010/main" val="302073889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Massnahmen</a:t>
            </a:r>
            <a:r>
              <a:rPr lang="de-DE" dirty="0" smtClean="0"/>
              <a:t> </a:t>
            </a:r>
            <a:endParaRPr lang="de-DE" dirty="0"/>
          </a:p>
        </p:txBody>
      </p:sp>
      <p:pic>
        <p:nvPicPr>
          <p:cNvPr id="4" name="Bild 3" descr="Hochstamm_Landschaft.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84065" y="1340768"/>
            <a:ext cx="7776367" cy="4608985"/>
          </a:xfrm>
          <a:prstGeom prst="rect">
            <a:avLst/>
          </a:prstGeom>
        </p:spPr>
      </p:pic>
    </p:spTree>
    <p:extLst>
      <p:ext uri="{BB962C8B-B14F-4D97-AF65-F5344CB8AC3E}">
        <p14:creationId xmlns:p14="http://schemas.microsoft.com/office/powerpoint/2010/main" val="1775106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5496" y="146720"/>
            <a:ext cx="7772400" cy="762000"/>
          </a:xfrm>
        </p:spPr>
        <p:txBody>
          <a:bodyPr/>
          <a:lstStyle/>
          <a:p>
            <a:r>
              <a:rPr lang="de-DE" sz="2800" dirty="0" smtClean="0"/>
              <a:t>Vertragsflächen am </a:t>
            </a:r>
            <a:r>
              <a:rPr lang="de-DE" sz="2800" dirty="0" err="1" smtClean="0"/>
              <a:t>Farnsberg</a:t>
            </a:r>
            <a:r>
              <a:rPr lang="de-DE" sz="2800" dirty="0" smtClean="0"/>
              <a:t> mit </a:t>
            </a:r>
            <a:r>
              <a:rPr lang="de-DE" sz="2800" dirty="0" err="1" smtClean="0"/>
              <a:t>Neuntöterrevieren</a:t>
            </a:r>
            <a:endParaRPr lang="de-DE" sz="2800" dirty="0"/>
          </a:p>
        </p:txBody>
      </p:sp>
      <p:pic>
        <p:nvPicPr>
          <p:cNvPr id="6" name="Bild 5" descr="Karte Farnsberg 1.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7492" y="1124744"/>
            <a:ext cx="5646187" cy="5529409"/>
          </a:xfrm>
          <a:prstGeom prst="rect">
            <a:avLst/>
          </a:prstGeom>
        </p:spPr>
      </p:pic>
      <p:sp>
        <p:nvSpPr>
          <p:cNvPr id="7" name="Oval 6"/>
          <p:cNvSpPr>
            <a:spLocks noChangeAspect="1"/>
          </p:cNvSpPr>
          <p:nvPr/>
        </p:nvSpPr>
        <p:spPr bwMode="auto">
          <a:xfrm>
            <a:off x="6588493" y="2655962"/>
            <a:ext cx="108000" cy="108000"/>
          </a:xfrm>
          <a:prstGeom prst="ellipse">
            <a:avLst/>
          </a:prstGeom>
          <a:solidFill>
            <a:srgbClr val="FF0000"/>
          </a:solidFill>
          <a:ln w="6350" cap="flat" cmpd="sng" algn="ctr">
            <a:solidFill>
              <a:schemeClr val="bg1">
                <a:lumMod val="5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400" b="1" i="0" u="none" strike="noStrike" cap="none" normalizeH="0" baseline="0">
              <a:ln>
                <a:noFill/>
              </a:ln>
              <a:solidFill>
                <a:schemeClr val="bg1"/>
              </a:solidFill>
              <a:effectLst/>
              <a:latin typeface="Arial" charset="0"/>
            </a:endParaRPr>
          </a:p>
        </p:txBody>
      </p:sp>
      <p:sp>
        <p:nvSpPr>
          <p:cNvPr id="8" name="Rechteck 7"/>
          <p:cNvSpPr>
            <a:spLocks noChangeAspect="1"/>
          </p:cNvSpPr>
          <p:nvPr/>
        </p:nvSpPr>
        <p:spPr bwMode="auto">
          <a:xfrm rot="18900000">
            <a:off x="6588485" y="2913977"/>
            <a:ext cx="108016" cy="108016"/>
          </a:xfrm>
          <a:prstGeom prst="rect">
            <a:avLst/>
          </a:prstGeom>
          <a:solidFill>
            <a:srgbClr val="FFFF00"/>
          </a:solidFill>
          <a:ln w="9525" cap="flat" cmpd="sng" algn="ctr">
            <a:solidFill>
              <a:schemeClr val="bg1">
                <a:lumMod val="7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400" b="1" i="0" u="none" strike="noStrike" cap="none" normalizeH="0" baseline="0">
              <a:ln>
                <a:noFill/>
              </a:ln>
              <a:solidFill>
                <a:schemeClr val="bg1"/>
              </a:solidFill>
              <a:effectLst/>
              <a:latin typeface="Arial" charset="0"/>
            </a:endParaRPr>
          </a:p>
        </p:txBody>
      </p:sp>
      <p:sp>
        <p:nvSpPr>
          <p:cNvPr id="9" name="Rechteck 8"/>
          <p:cNvSpPr>
            <a:spLocks noChangeAspect="1"/>
          </p:cNvSpPr>
          <p:nvPr/>
        </p:nvSpPr>
        <p:spPr bwMode="auto">
          <a:xfrm>
            <a:off x="6588485" y="3172008"/>
            <a:ext cx="108016" cy="108016"/>
          </a:xfrm>
          <a:prstGeom prst="rect">
            <a:avLst/>
          </a:prstGeom>
          <a:solidFill>
            <a:srgbClr val="6FC4AE"/>
          </a:solidFill>
          <a:ln w="9525" cap="flat" cmpd="sng" algn="ctr">
            <a:solidFill>
              <a:schemeClr val="bg1">
                <a:lumMod val="7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400" b="1" i="0" u="none" strike="noStrike" cap="none" normalizeH="0" baseline="0">
              <a:ln>
                <a:noFill/>
              </a:ln>
              <a:solidFill>
                <a:schemeClr val="bg1"/>
              </a:solidFill>
              <a:effectLst/>
              <a:latin typeface="Arial" charset="0"/>
            </a:endParaRPr>
          </a:p>
        </p:txBody>
      </p:sp>
      <p:sp>
        <p:nvSpPr>
          <p:cNvPr id="10" name="Rechteck 9"/>
          <p:cNvSpPr>
            <a:spLocks noChangeAspect="1"/>
          </p:cNvSpPr>
          <p:nvPr/>
        </p:nvSpPr>
        <p:spPr bwMode="auto">
          <a:xfrm>
            <a:off x="6588485" y="3430039"/>
            <a:ext cx="108016" cy="108016"/>
          </a:xfrm>
          <a:prstGeom prst="rect">
            <a:avLst/>
          </a:prstGeom>
          <a:solidFill>
            <a:srgbClr val="74FF6E"/>
          </a:solidFill>
          <a:ln w="9525" cap="flat" cmpd="sng" algn="ctr">
            <a:solidFill>
              <a:schemeClr val="bg1">
                <a:lumMod val="7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400" b="1" i="0" u="none" strike="noStrike" cap="none" normalizeH="0" baseline="0">
              <a:ln>
                <a:noFill/>
              </a:ln>
              <a:solidFill>
                <a:schemeClr val="bg1"/>
              </a:solidFill>
              <a:effectLst/>
              <a:latin typeface="Arial" charset="0"/>
            </a:endParaRPr>
          </a:p>
        </p:txBody>
      </p:sp>
      <p:sp>
        <p:nvSpPr>
          <p:cNvPr id="11" name="Rechteck 10"/>
          <p:cNvSpPr>
            <a:spLocks noChangeAspect="1"/>
          </p:cNvSpPr>
          <p:nvPr/>
        </p:nvSpPr>
        <p:spPr bwMode="auto">
          <a:xfrm>
            <a:off x="6588485" y="3688070"/>
            <a:ext cx="108016" cy="108016"/>
          </a:xfrm>
          <a:prstGeom prst="rect">
            <a:avLst/>
          </a:prstGeom>
          <a:solidFill>
            <a:srgbClr val="6E67FD"/>
          </a:solidFill>
          <a:ln w="9525" cap="flat" cmpd="sng" algn="ctr">
            <a:solidFill>
              <a:schemeClr val="bg1">
                <a:lumMod val="7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400" b="1" i="0" u="none" strike="noStrike" cap="none" normalizeH="0" baseline="0">
              <a:ln>
                <a:noFill/>
              </a:ln>
              <a:solidFill>
                <a:schemeClr val="bg1"/>
              </a:solidFill>
              <a:effectLst/>
              <a:latin typeface="Arial" charset="0"/>
            </a:endParaRPr>
          </a:p>
        </p:txBody>
      </p:sp>
      <p:sp>
        <p:nvSpPr>
          <p:cNvPr id="12" name="Rechteck 11"/>
          <p:cNvSpPr>
            <a:spLocks noChangeAspect="1"/>
          </p:cNvSpPr>
          <p:nvPr/>
        </p:nvSpPr>
        <p:spPr bwMode="auto">
          <a:xfrm>
            <a:off x="6588485" y="3946101"/>
            <a:ext cx="108016" cy="108016"/>
          </a:xfrm>
          <a:prstGeom prst="rect">
            <a:avLst/>
          </a:prstGeom>
          <a:solidFill>
            <a:srgbClr val="B883DA"/>
          </a:solidFill>
          <a:ln w="9525" cap="flat" cmpd="sng" algn="ctr">
            <a:solidFill>
              <a:schemeClr val="bg1">
                <a:lumMod val="7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400" b="1" i="0" u="none" strike="noStrike" cap="none" normalizeH="0" baseline="0">
              <a:ln>
                <a:noFill/>
              </a:ln>
              <a:solidFill>
                <a:schemeClr val="bg1"/>
              </a:solidFill>
              <a:effectLst/>
              <a:latin typeface="Arial" charset="0"/>
            </a:endParaRPr>
          </a:p>
        </p:txBody>
      </p:sp>
      <p:sp>
        <p:nvSpPr>
          <p:cNvPr id="13" name="Rechteck 12"/>
          <p:cNvSpPr>
            <a:spLocks noChangeAspect="1"/>
          </p:cNvSpPr>
          <p:nvPr/>
        </p:nvSpPr>
        <p:spPr bwMode="auto">
          <a:xfrm>
            <a:off x="6588485" y="4204130"/>
            <a:ext cx="108016" cy="108016"/>
          </a:xfrm>
          <a:prstGeom prst="rect">
            <a:avLst/>
          </a:prstGeom>
          <a:solidFill>
            <a:srgbClr val="6B6B6B"/>
          </a:solidFill>
          <a:ln w="9525" cap="flat" cmpd="sng" algn="ctr">
            <a:solidFill>
              <a:schemeClr val="bg1">
                <a:lumMod val="7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400" b="1" i="0" u="none" strike="noStrike" cap="none" normalizeH="0" baseline="0">
              <a:ln>
                <a:noFill/>
              </a:ln>
              <a:solidFill>
                <a:schemeClr val="bg1"/>
              </a:solidFill>
              <a:effectLst/>
              <a:latin typeface="Arial" charset="0"/>
            </a:endParaRPr>
          </a:p>
        </p:txBody>
      </p:sp>
      <p:sp>
        <p:nvSpPr>
          <p:cNvPr id="14" name="Textfeld 13"/>
          <p:cNvSpPr txBox="1"/>
          <p:nvPr/>
        </p:nvSpPr>
        <p:spPr>
          <a:xfrm>
            <a:off x="6804248" y="2564904"/>
            <a:ext cx="1356411" cy="276999"/>
          </a:xfrm>
          <a:prstGeom prst="rect">
            <a:avLst/>
          </a:prstGeom>
          <a:noFill/>
        </p:spPr>
        <p:txBody>
          <a:bodyPr wrap="none" rtlCol="0">
            <a:spAutoFit/>
          </a:bodyPr>
          <a:lstStyle/>
          <a:p>
            <a:r>
              <a:rPr lang="de-DE" sz="1200" b="0" dirty="0" smtClean="0">
                <a:solidFill>
                  <a:schemeClr val="tx1">
                    <a:lumMod val="95000"/>
                    <a:lumOff val="5000"/>
                  </a:schemeClr>
                </a:solidFill>
              </a:rPr>
              <a:t>Neuntöter-Revier</a:t>
            </a:r>
          </a:p>
        </p:txBody>
      </p:sp>
      <p:sp>
        <p:nvSpPr>
          <p:cNvPr id="15" name="Textfeld 14"/>
          <p:cNvSpPr txBox="1"/>
          <p:nvPr/>
        </p:nvSpPr>
        <p:spPr>
          <a:xfrm>
            <a:off x="6804248" y="2823004"/>
            <a:ext cx="1108146" cy="276999"/>
          </a:xfrm>
          <a:prstGeom prst="rect">
            <a:avLst/>
          </a:prstGeom>
          <a:noFill/>
        </p:spPr>
        <p:txBody>
          <a:bodyPr wrap="none" rtlCol="0">
            <a:spAutoFit/>
          </a:bodyPr>
          <a:lstStyle/>
          <a:p>
            <a:r>
              <a:rPr lang="de-DE" sz="1200" b="0" dirty="0" smtClean="0">
                <a:solidFill>
                  <a:schemeClr val="tx1">
                    <a:lumMod val="95000"/>
                    <a:lumOff val="5000"/>
                  </a:schemeClr>
                </a:solidFill>
              </a:rPr>
              <a:t>Grossstruktur</a:t>
            </a:r>
          </a:p>
        </p:txBody>
      </p:sp>
      <p:sp>
        <p:nvSpPr>
          <p:cNvPr id="16" name="Textfeld 15"/>
          <p:cNvSpPr txBox="1"/>
          <p:nvPr/>
        </p:nvSpPr>
        <p:spPr>
          <a:xfrm>
            <a:off x="6804248" y="3081104"/>
            <a:ext cx="1328008" cy="276999"/>
          </a:xfrm>
          <a:prstGeom prst="rect">
            <a:avLst/>
          </a:prstGeom>
          <a:noFill/>
        </p:spPr>
        <p:txBody>
          <a:bodyPr wrap="none" rtlCol="0">
            <a:spAutoFit/>
          </a:bodyPr>
          <a:lstStyle/>
          <a:p>
            <a:r>
              <a:rPr lang="de-DE" sz="1200" b="0" dirty="0" smtClean="0">
                <a:solidFill>
                  <a:schemeClr val="tx1">
                    <a:lumMod val="95000"/>
                    <a:lumOff val="5000"/>
                  </a:schemeClr>
                </a:solidFill>
              </a:rPr>
              <a:t>Extensive Weide</a:t>
            </a:r>
          </a:p>
        </p:txBody>
      </p:sp>
      <p:sp>
        <p:nvSpPr>
          <p:cNvPr id="17" name="Textfeld 16"/>
          <p:cNvSpPr txBox="1"/>
          <p:nvPr/>
        </p:nvSpPr>
        <p:spPr>
          <a:xfrm>
            <a:off x="6804248" y="3339204"/>
            <a:ext cx="971765" cy="276999"/>
          </a:xfrm>
          <a:prstGeom prst="rect">
            <a:avLst/>
          </a:prstGeom>
          <a:noFill/>
        </p:spPr>
        <p:txBody>
          <a:bodyPr wrap="none" rtlCol="0">
            <a:spAutoFit/>
          </a:bodyPr>
          <a:lstStyle/>
          <a:p>
            <a:r>
              <a:rPr lang="de-DE" sz="1200" b="0" dirty="0" smtClean="0">
                <a:solidFill>
                  <a:schemeClr val="tx1">
                    <a:lumMod val="95000"/>
                    <a:lumOff val="5000"/>
                  </a:schemeClr>
                </a:solidFill>
              </a:rPr>
              <a:t>Buntbrache</a:t>
            </a:r>
          </a:p>
        </p:txBody>
      </p:sp>
      <p:sp>
        <p:nvSpPr>
          <p:cNvPr id="18" name="Textfeld 17"/>
          <p:cNvSpPr txBox="1"/>
          <p:nvPr/>
        </p:nvSpPr>
        <p:spPr>
          <a:xfrm>
            <a:off x="6804248" y="3855404"/>
            <a:ext cx="1681620" cy="276999"/>
          </a:xfrm>
          <a:prstGeom prst="rect">
            <a:avLst/>
          </a:prstGeom>
          <a:noFill/>
        </p:spPr>
        <p:txBody>
          <a:bodyPr wrap="none" rtlCol="0">
            <a:spAutoFit/>
          </a:bodyPr>
          <a:lstStyle/>
          <a:p>
            <a:r>
              <a:rPr lang="de-DE" sz="1200" b="0" dirty="0" smtClean="0">
                <a:solidFill>
                  <a:schemeClr val="tx1">
                    <a:lumMod val="95000"/>
                    <a:lumOff val="5000"/>
                  </a:schemeClr>
                </a:solidFill>
              </a:rPr>
              <a:t>Saum auf Ackerfläche</a:t>
            </a:r>
          </a:p>
        </p:txBody>
      </p:sp>
      <p:sp>
        <p:nvSpPr>
          <p:cNvPr id="19" name="Textfeld 18"/>
          <p:cNvSpPr txBox="1"/>
          <p:nvPr/>
        </p:nvSpPr>
        <p:spPr>
          <a:xfrm>
            <a:off x="6804248" y="4113505"/>
            <a:ext cx="1182836" cy="276999"/>
          </a:xfrm>
          <a:prstGeom prst="rect">
            <a:avLst/>
          </a:prstGeom>
          <a:noFill/>
        </p:spPr>
        <p:txBody>
          <a:bodyPr wrap="none" rtlCol="0">
            <a:spAutoFit/>
          </a:bodyPr>
          <a:lstStyle/>
          <a:p>
            <a:r>
              <a:rPr lang="de-DE" sz="1200" b="0" dirty="0" smtClean="0">
                <a:solidFill>
                  <a:schemeClr val="tx1">
                    <a:lumMod val="95000"/>
                    <a:lumOff val="5000"/>
                  </a:schemeClr>
                </a:solidFill>
              </a:rPr>
              <a:t>Offener Boden</a:t>
            </a:r>
          </a:p>
        </p:txBody>
      </p:sp>
      <p:sp>
        <p:nvSpPr>
          <p:cNvPr id="20" name="Textfeld 19"/>
          <p:cNvSpPr txBox="1"/>
          <p:nvPr/>
        </p:nvSpPr>
        <p:spPr>
          <a:xfrm>
            <a:off x="6804248" y="3597304"/>
            <a:ext cx="2280267" cy="276999"/>
          </a:xfrm>
          <a:prstGeom prst="rect">
            <a:avLst/>
          </a:prstGeom>
          <a:noFill/>
        </p:spPr>
        <p:txBody>
          <a:bodyPr wrap="none" rtlCol="0">
            <a:spAutoFit/>
          </a:bodyPr>
          <a:lstStyle/>
          <a:p>
            <a:r>
              <a:rPr lang="de-DE" sz="1200" b="0" dirty="0" smtClean="0">
                <a:solidFill>
                  <a:schemeClr val="tx1">
                    <a:lumMod val="95000"/>
                    <a:lumOff val="5000"/>
                  </a:schemeClr>
                </a:solidFill>
              </a:rPr>
              <a:t>Hecke, Feld- oder Ufergehölz</a:t>
            </a:r>
          </a:p>
        </p:txBody>
      </p:sp>
    </p:spTree>
    <p:extLst>
      <p:ext uri="{BB962C8B-B14F-4D97-AF65-F5344CB8AC3E}">
        <p14:creationId xmlns:p14="http://schemas.microsoft.com/office/powerpoint/2010/main" val="11106539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Extensivieren von Flächen</a:t>
            </a:r>
            <a:endParaRPr lang="de-DE" dirty="0"/>
          </a:p>
        </p:txBody>
      </p:sp>
      <p:pic>
        <p:nvPicPr>
          <p:cNvPr id="5" name="Bild 4" descr="20180530_113933.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83568" y="1340768"/>
            <a:ext cx="7776879" cy="4581674"/>
          </a:xfrm>
          <a:prstGeom prst="rect">
            <a:avLst/>
          </a:prstGeom>
        </p:spPr>
      </p:pic>
    </p:spTree>
    <p:extLst>
      <p:ext uri="{BB962C8B-B14F-4D97-AF65-F5344CB8AC3E}">
        <p14:creationId xmlns:p14="http://schemas.microsoft.com/office/powerpoint/2010/main" val="258850676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9552" y="146720"/>
            <a:ext cx="7772400" cy="762000"/>
          </a:xfrm>
        </p:spPr>
        <p:txBody>
          <a:bodyPr/>
          <a:lstStyle/>
          <a:p>
            <a:r>
              <a:rPr lang="de-DE" dirty="0" smtClean="0"/>
              <a:t>Anlage von </a:t>
            </a:r>
            <a:r>
              <a:rPr lang="de-DE" dirty="0" err="1" smtClean="0"/>
              <a:t>Grosstrukturen</a:t>
            </a:r>
            <a:endParaRPr lang="de-DE" dirty="0"/>
          </a:p>
        </p:txBody>
      </p:sp>
      <p:pic>
        <p:nvPicPr>
          <p:cNvPr id="6" name="Bild 5" descr="20180530_120418.jpg"/>
          <p:cNvPicPr>
            <a:picLocks noChangeAspect="1"/>
          </p:cNvPicPr>
          <p:nvPr/>
        </p:nvPicPr>
        <p:blipFill rotWithShape="1">
          <a:blip r:embed="rId3" cstate="print">
            <a:extLst>
              <a:ext uri="{28A0092B-C50C-407E-A947-70E740481C1C}">
                <a14:useLocalDpi xmlns:a14="http://schemas.microsoft.com/office/drawing/2010/main"/>
              </a:ext>
            </a:extLst>
          </a:blip>
          <a:srcRect l="-88"/>
          <a:stretch/>
        </p:blipFill>
        <p:spPr>
          <a:xfrm>
            <a:off x="539552" y="1432786"/>
            <a:ext cx="7776000" cy="4588502"/>
          </a:xfrm>
          <a:prstGeom prst="rect">
            <a:avLst/>
          </a:prstGeom>
        </p:spPr>
      </p:pic>
    </p:spTree>
    <p:extLst>
      <p:ext uri="{BB962C8B-B14F-4D97-AF65-F5344CB8AC3E}">
        <p14:creationId xmlns:p14="http://schemas.microsoft.com/office/powerpoint/2010/main" val="324502784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Feldsäume und Brachen </a:t>
            </a:r>
            <a:endParaRPr lang="de-DE" dirty="0"/>
          </a:p>
        </p:txBody>
      </p:sp>
      <p:pic>
        <p:nvPicPr>
          <p:cNvPr id="4" name="Bild 3" descr="DSC09029.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23528" y="1556792"/>
            <a:ext cx="4117103" cy="4140456"/>
          </a:xfrm>
          <a:prstGeom prst="rect">
            <a:avLst/>
          </a:prstGeom>
        </p:spPr>
      </p:pic>
      <p:pic>
        <p:nvPicPr>
          <p:cNvPr id="6" name="Bild 5" descr="DSC08989.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716016" y="1556792"/>
            <a:ext cx="4117761" cy="4140000"/>
          </a:xfrm>
          <a:prstGeom prst="rect">
            <a:avLst/>
          </a:prstGeom>
        </p:spPr>
      </p:pic>
    </p:spTree>
    <p:extLst>
      <p:ext uri="{BB962C8B-B14F-4D97-AF65-F5344CB8AC3E}">
        <p14:creationId xmlns:p14="http://schemas.microsoft.com/office/powerpoint/2010/main" val="67588767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146720"/>
            <a:ext cx="7772400" cy="762000"/>
          </a:xfrm>
        </p:spPr>
        <p:txBody>
          <a:bodyPr/>
          <a:lstStyle/>
          <a:p>
            <a:r>
              <a:rPr lang="de-DE" dirty="0" smtClean="0"/>
              <a:t>Berglandwirtschaft</a:t>
            </a:r>
            <a:endParaRPr lang="de-DE" dirty="0"/>
          </a:p>
        </p:txBody>
      </p:sp>
      <p:pic>
        <p:nvPicPr>
          <p:cNvPr id="5" name="Bild 4" descr="Hecken_artenreiche_Wiesen_Landschaft_1.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39552" y="1419130"/>
            <a:ext cx="7775999" cy="4602158"/>
          </a:xfrm>
          <a:prstGeom prst="rect">
            <a:avLst/>
          </a:prstGeom>
        </p:spPr>
      </p:pic>
    </p:spTree>
    <p:extLst>
      <p:ext uri="{BB962C8B-B14F-4D97-AF65-F5344CB8AC3E}">
        <p14:creationId xmlns:p14="http://schemas.microsoft.com/office/powerpoint/2010/main" val="72205694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Kennzeichen Neuntöter</a:t>
            </a:r>
            <a:endParaRPr lang="de-DE" dirty="0"/>
          </a:p>
        </p:txBody>
      </p:sp>
      <p:pic>
        <p:nvPicPr>
          <p:cNvPr id="6" name="Bild 5" descr="Neuntöter (Lanius collurio)20150524JPG0001.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68" y="976153"/>
            <a:ext cx="4526943" cy="6083999"/>
          </a:xfrm>
          <a:prstGeom prst="rect">
            <a:avLst/>
          </a:prstGeom>
        </p:spPr>
      </p:pic>
      <p:pic>
        <p:nvPicPr>
          <p:cNvPr id="3" name="Bild 2" descr="Lanius_collurio_female_Pessade_20190809_t1330CC-BY 4.0jpg.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499992" y="976153"/>
            <a:ext cx="4658277" cy="6084001"/>
          </a:xfrm>
          <a:prstGeom prst="rect">
            <a:avLst/>
          </a:prstGeom>
        </p:spPr>
      </p:pic>
    </p:spTree>
    <p:extLst>
      <p:ext uri="{BB962C8B-B14F-4D97-AF65-F5344CB8AC3E}">
        <p14:creationId xmlns:p14="http://schemas.microsoft.com/office/powerpoint/2010/main" val="88913437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Zäme</a:t>
            </a:r>
            <a:r>
              <a:rPr lang="de-DE" dirty="0" smtClean="0"/>
              <a:t> rede</a:t>
            </a:r>
            <a:endParaRPr lang="de-DE" dirty="0"/>
          </a:p>
        </p:txBody>
      </p:sp>
      <p:pic>
        <p:nvPicPr>
          <p:cNvPr id="5" name="Bild 4" descr="Obsttag 1.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84432" y="1340768"/>
            <a:ext cx="7776000" cy="4611365"/>
          </a:xfrm>
          <a:prstGeom prst="rect">
            <a:avLst/>
          </a:prstGeom>
        </p:spPr>
      </p:pic>
    </p:spTree>
    <p:extLst>
      <p:ext uri="{BB962C8B-B14F-4D97-AF65-F5344CB8AC3E}">
        <p14:creationId xmlns:p14="http://schemas.microsoft.com/office/powerpoint/2010/main" val="40164889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1560" y="146720"/>
            <a:ext cx="7772400" cy="762000"/>
          </a:xfrm>
        </p:spPr>
        <p:txBody>
          <a:bodyPr/>
          <a:lstStyle/>
          <a:p>
            <a:r>
              <a:rPr lang="de-DE" dirty="0" smtClean="0"/>
              <a:t>Strukturen schaffen</a:t>
            </a:r>
            <a:endParaRPr lang="de-DE" dirty="0"/>
          </a:p>
        </p:txBody>
      </p:sp>
      <p:pic>
        <p:nvPicPr>
          <p:cNvPr id="4" name="Bild 3" descr="Plan_HP-Dettwiler_def.jpg"/>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rcRect/>
          <a:stretch/>
        </p:blipFill>
        <p:spPr>
          <a:xfrm>
            <a:off x="683568" y="1258440"/>
            <a:ext cx="6948264" cy="5050880"/>
          </a:xfrm>
          <a:prstGeom prst="rect">
            <a:avLst/>
          </a:prstGeom>
        </p:spPr>
      </p:pic>
    </p:spTree>
    <p:extLst>
      <p:ext uri="{BB962C8B-B14F-4D97-AF65-F5344CB8AC3E}">
        <p14:creationId xmlns:p14="http://schemas.microsoft.com/office/powerpoint/2010/main" val="10160722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5292080" y="1340768"/>
            <a:ext cx="3600400" cy="1200328"/>
          </a:xfrm>
          <a:prstGeom prst="rect">
            <a:avLst/>
          </a:prstGeom>
          <a:noFill/>
        </p:spPr>
        <p:txBody>
          <a:bodyPr wrap="square" rtlCol="0">
            <a:spAutoFit/>
          </a:bodyPr>
          <a:lstStyle/>
          <a:p>
            <a:r>
              <a:rPr lang="de-DE" b="0" dirty="0" smtClean="0">
                <a:solidFill>
                  <a:srgbClr val="808080"/>
                </a:solidFill>
              </a:rPr>
              <a:t>Nebst den Landwirten auch kantonale Fachstellen involvieren</a:t>
            </a:r>
            <a:endParaRPr lang="de-DE" b="0" dirty="0">
              <a:solidFill>
                <a:srgbClr val="808080"/>
              </a:solidFill>
            </a:endParaRPr>
          </a:p>
        </p:txBody>
      </p:sp>
      <p:pic>
        <p:nvPicPr>
          <p:cNvPr id="5" name="Bild 4" descr="IMG_0598.JPG"/>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p:blipFill>
        <p:spPr>
          <a:xfrm rot="5400000">
            <a:off x="217660" y="1558748"/>
            <a:ext cx="5148382" cy="4568408"/>
          </a:xfrm>
          <a:prstGeom prst="rect">
            <a:avLst/>
          </a:prstGeom>
        </p:spPr>
      </p:pic>
      <p:sp>
        <p:nvSpPr>
          <p:cNvPr id="6" name="Titel 5"/>
          <p:cNvSpPr>
            <a:spLocks noGrp="1"/>
          </p:cNvSpPr>
          <p:nvPr>
            <p:ph type="title"/>
          </p:nvPr>
        </p:nvSpPr>
        <p:spPr>
          <a:xfrm>
            <a:off x="467544" y="146720"/>
            <a:ext cx="7772400" cy="762000"/>
          </a:xfrm>
        </p:spPr>
        <p:txBody>
          <a:bodyPr/>
          <a:lstStyle/>
          <a:p>
            <a:r>
              <a:rPr lang="de-DE" dirty="0" smtClean="0"/>
              <a:t>Region vernetzen</a:t>
            </a:r>
            <a:endParaRPr lang="de-DE" dirty="0"/>
          </a:p>
        </p:txBody>
      </p:sp>
    </p:spTree>
    <p:extLst>
      <p:ext uri="{BB962C8B-B14F-4D97-AF65-F5344CB8AC3E}">
        <p14:creationId xmlns:p14="http://schemas.microsoft.com/office/powerpoint/2010/main" val="178229944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1560" y="146720"/>
            <a:ext cx="7772400" cy="762000"/>
          </a:xfrm>
        </p:spPr>
        <p:txBody>
          <a:bodyPr/>
          <a:lstStyle/>
          <a:p>
            <a:r>
              <a:rPr lang="de-DE" sz="2800" dirty="0" smtClean="0"/>
              <a:t>Ökologische Infrastruktur für den Neuntöter</a:t>
            </a:r>
            <a:endParaRPr lang="de-DE" sz="2800" dirty="0"/>
          </a:p>
        </p:txBody>
      </p:sp>
      <p:pic>
        <p:nvPicPr>
          <p:cNvPr id="4" name="Inhaltsplatzhalter 3" descr="farnsberg_oeI.jpg"/>
          <p:cNvPicPr>
            <a:picLocks noGrp="1" noChangeAspect="1"/>
          </p:cNvPicPr>
          <p:nvPr>
            <p:ph idx="1"/>
          </p:nvPr>
        </p:nvPicPr>
        <p:blipFill>
          <a:blip r:embed="rId3" cstate="print">
            <a:extLst>
              <a:ext uri="{28A0092B-C50C-407E-A947-70E740481C1C}">
                <a14:useLocalDpi xmlns:a14="http://schemas.microsoft.com/office/drawing/2010/main"/>
              </a:ext>
            </a:extLst>
          </a:blip>
          <a:srcRect/>
          <a:stretch>
            <a:fillRect/>
          </a:stretch>
        </p:blipFill>
        <p:spPr>
          <a:xfrm>
            <a:off x="685800" y="1418456"/>
            <a:ext cx="7772400" cy="4602832"/>
          </a:xfrm>
        </p:spPr>
      </p:pic>
    </p:spTree>
    <p:extLst>
      <p:ext uri="{BB962C8B-B14F-4D97-AF65-F5344CB8AC3E}">
        <p14:creationId xmlns:p14="http://schemas.microsoft.com/office/powerpoint/2010/main" val="14703216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Bild 3" descr="DSC00400.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2663825" cy="2780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Bild 4" descr="DSC00467.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339975" y="0"/>
            <a:ext cx="2770188" cy="2780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Bild 5" descr="DSC00785.JP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5148064" y="2708920"/>
            <a:ext cx="2448272" cy="2452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Bild 9" descr="DSC08433 Kopie.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6732588" y="0"/>
            <a:ext cx="2617498" cy="2780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Bild 10" descr="Grünes Heupferd.tif"/>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0" y="2780928"/>
            <a:ext cx="3134806" cy="2068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8" name="Bild 11" descr="DSC05524.JPG"/>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rot="-5400000">
            <a:off x="-315280" y="4950432"/>
            <a:ext cx="2304877" cy="199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Bild 8" descr="DSC03835.JPG"/>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4499992" y="0"/>
            <a:ext cx="2436490" cy="2788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0" name="Bild 12" descr="DSC04412.JPG"/>
          <p:cNvPicPr>
            <a:picLocks noChangeAspect="1"/>
          </p:cNvPicPr>
          <p:nvPr/>
        </p:nvPicPr>
        <p:blipFill>
          <a:blip r:embed="rId10">
            <a:extLst>
              <a:ext uri="{28A0092B-C50C-407E-A947-70E740481C1C}">
                <a14:useLocalDpi xmlns:a14="http://schemas.microsoft.com/office/drawing/2010/main"/>
              </a:ext>
            </a:extLst>
          </a:blip>
          <a:srcRect/>
          <a:stretch>
            <a:fillRect/>
          </a:stretch>
        </p:blipFill>
        <p:spPr bwMode="auto">
          <a:xfrm>
            <a:off x="3131840" y="2780928"/>
            <a:ext cx="2160240" cy="2232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Bild 1" descr="DSC09276.JPG"/>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1835696" y="4786159"/>
            <a:ext cx="1728192" cy="2071841"/>
          </a:xfrm>
          <a:prstGeom prst="rect">
            <a:avLst/>
          </a:prstGeom>
        </p:spPr>
      </p:pic>
      <p:pic>
        <p:nvPicPr>
          <p:cNvPr id="5" name="Bild 4" descr="DSC07846.JPG"/>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7596336" y="3717032"/>
            <a:ext cx="1547664" cy="1168652"/>
          </a:xfrm>
          <a:prstGeom prst="rect">
            <a:avLst/>
          </a:prstGeom>
        </p:spPr>
      </p:pic>
      <p:pic>
        <p:nvPicPr>
          <p:cNvPr id="6" name="Bild 5" descr="Igel_Scheuber Kopie.eps"/>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3563888" y="4996427"/>
            <a:ext cx="1872208" cy="1888957"/>
          </a:xfrm>
          <a:prstGeom prst="rect">
            <a:avLst/>
          </a:prstGeom>
        </p:spPr>
      </p:pic>
      <p:pic>
        <p:nvPicPr>
          <p:cNvPr id="7" name="Bild 6" descr="IMG_8913.JPG"/>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5436096" y="5157192"/>
            <a:ext cx="2376264" cy="1700808"/>
          </a:xfrm>
          <a:prstGeom prst="rect">
            <a:avLst/>
          </a:prstGeom>
        </p:spPr>
      </p:pic>
      <p:pic>
        <p:nvPicPr>
          <p:cNvPr id="8" name="Bild 7" descr="600px-Mustela.erminea.jpg"/>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7596336" y="2780928"/>
            <a:ext cx="1547664" cy="1008112"/>
          </a:xfrm>
          <a:prstGeom prst="rect">
            <a:avLst/>
          </a:prstGeom>
        </p:spPr>
      </p:pic>
      <p:pic>
        <p:nvPicPr>
          <p:cNvPr id="3" name="Bild 2" descr="Hase1.JPG"/>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7596336" y="4725144"/>
            <a:ext cx="1547664" cy="2132856"/>
          </a:xfrm>
          <a:prstGeom prst="rect">
            <a:avLst/>
          </a:prstGeom>
        </p:spPr>
      </p:pic>
    </p:spTree>
    <p:extLst>
      <p:ext uri="{BB962C8B-B14F-4D97-AF65-F5344CB8AC3E}">
        <p14:creationId xmlns:p14="http://schemas.microsoft.com/office/powerpoint/2010/main" val="36167783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Bildschirmfoto 2016-09-10 um 18.05.03.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71224" cy="6858000"/>
          </a:xfrm>
          <a:prstGeom prst="rect">
            <a:avLst/>
          </a:prstGeom>
        </p:spPr>
      </p:pic>
      <p:sp>
        <p:nvSpPr>
          <p:cNvPr id="3" name="Textfeld 2"/>
          <p:cNvSpPr txBox="1"/>
          <p:nvPr/>
        </p:nvSpPr>
        <p:spPr>
          <a:xfrm>
            <a:off x="251520" y="2628200"/>
            <a:ext cx="8568952" cy="584776"/>
          </a:xfrm>
          <a:prstGeom prst="rect">
            <a:avLst/>
          </a:prstGeom>
          <a:noFill/>
        </p:spPr>
        <p:txBody>
          <a:bodyPr wrap="square" rtlCol="0">
            <a:spAutoFit/>
          </a:bodyPr>
          <a:lstStyle/>
          <a:p>
            <a:r>
              <a:rPr lang="de-DE" sz="3200" dirty="0" smtClean="0"/>
              <a:t>Ökologische Infrastruktur für die Schweiz</a:t>
            </a:r>
            <a:endParaRPr lang="de-DE" sz="3200"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Bild 3" descr="Screen Shot 2019-08-28 at 13.42.12.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bwMode="auto">
          <a:xfrm>
            <a:off x="246187" y="1153953"/>
            <a:ext cx="8574285" cy="537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el 1"/>
          <p:cNvSpPr>
            <a:spLocks noGrp="1"/>
          </p:cNvSpPr>
          <p:nvPr>
            <p:ph type="title"/>
          </p:nvPr>
        </p:nvSpPr>
        <p:spPr>
          <a:noFill/>
          <a:ln>
            <a:noFill/>
          </a:ln>
        </p:spPr>
        <p:txBody>
          <a:bodyPr vert="horz" wrap="none" lIns="91440" tIns="45720" rIns="91440" bIns="45720" numCol="1" anchor="ctr" anchorCtr="0" compatLnSpc="1">
            <a:prstTxWarp prst="textNoShape">
              <a:avLst/>
            </a:prstTxWarp>
          </a:bodyPr>
          <a:lstStyle/>
          <a:p>
            <a:r>
              <a:rPr lang="de-DE" dirty="0"/>
              <a:t>Definition </a:t>
            </a:r>
            <a:r>
              <a:rPr lang="de-DE" dirty="0" smtClean="0"/>
              <a:t>Ökologische </a:t>
            </a:r>
            <a:r>
              <a:rPr lang="de-DE" dirty="0"/>
              <a:t>Infrastruktur</a:t>
            </a:r>
          </a:p>
        </p:txBody>
      </p:sp>
    </p:spTree>
    <p:extLst>
      <p:ext uri="{BB962C8B-B14F-4D97-AF65-F5344CB8AC3E}">
        <p14:creationId xmlns:p14="http://schemas.microsoft.com/office/powerpoint/2010/main" val="382452675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Ökologische Infrastruktur</a:t>
            </a:r>
            <a:endParaRPr lang="de-DE" dirty="0"/>
          </a:p>
        </p:txBody>
      </p:sp>
      <p:sp>
        <p:nvSpPr>
          <p:cNvPr id="15" name="Gleichschenkliges Dreieck 14"/>
          <p:cNvSpPr/>
          <p:nvPr/>
        </p:nvSpPr>
        <p:spPr>
          <a:xfrm>
            <a:off x="3686042" y="1468972"/>
            <a:ext cx="1800000" cy="1548000"/>
          </a:xfrm>
          <a:prstGeom prst="triangle">
            <a:avLst>
              <a:gd name="adj" fmla="val 50220"/>
            </a:avLst>
          </a:prstGeom>
          <a:solidFill>
            <a:srgbClr val="7B7B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7" name="Trapez 16"/>
          <p:cNvSpPr/>
          <p:nvPr/>
        </p:nvSpPr>
        <p:spPr>
          <a:xfrm>
            <a:off x="1886042" y="4617305"/>
            <a:ext cx="5400000" cy="1547999"/>
          </a:xfrm>
          <a:prstGeom prst="trapezoid">
            <a:avLst>
              <a:gd name="adj" fmla="val 57732"/>
            </a:avLst>
          </a:prstGeom>
          <a:solidFill>
            <a:srgbClr val="0A5A9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18" name="Trapez 17"/>
          <p:cNvSpPr/>
          <p:nvPr/>
        </p:nvSpPr>
        <p:spPr>
          <a:xfrm>
            <a:off x="2786772" y="3055721"/>
            <a:ext cx="3600000" cy="1548000"/>
          </a:xfrm>
          <a:prstGeom prst="trapezoid">
            <a:avLst>
              <a:gd name="adj" fmla="val 57527"/>
            </a:avLst>
          </a:prstGeom>
          <a:solidFill>
            <a:srgbClr val="50AF3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19" name="Textfeld 18"/>
          <p:cNvSpPr txBox="1"/>
          <p:nvPr/>
        </p:nvSpPr>
        <p:spPr>
          <a:xfrm>
            <a:off x="2886294" y="1973832"/>
            <a:ext cx="887983" cy="461665"/>
          </a:xfrm>
          <a:prstGeom prst="rect">
            <a:avLst/>
          </a:prstGeom>
          <a:noFill/>
        </p:spPr>
        <p:txBody>
          <a:bodyPr wrap="none" rtlCol="0">
            <a:spAutoFit/>
          </a:bodyPr>
          <a:lstStyle/>
          <a:p>
            <a:r>
              <a:rPr lang="de-DE" sz="2400" dirty="0" smtClean="0">
                <a:solidFill>
                  <a:srgbClr val="565656"/>
                </a:solidFill>
              </a:rPr>
              <a:t>Arten</a:t>
            </a:r>
            <a:endParaRPr lang="de-DE" sz="2400" dirty="0">
              <a:solidFill>
                <a:srgbClr val="565656"/>
              </a:solidFill>
            </a:endParaRPr>
          </a:p>
        </p:txBody>
      </p:sp>
      <p:sp>
        <p:nvSpPr>
          <p:cNvPr id="20" name="Textfeld 19"/>
          <p:cNvSpPr txBox="1"/>
          <p:nvPr/>
        </p:nvSpPr>
        <p:spPr>
          <a:xfrm>
            <a:off x="1572545" y="3340789"/>
            <a:ext cx="1173669" cy="461665"/>
          </a:xfrm>
          <a:prstGeom prst="rect">
            <a:avLst/>
          </a:prstGeom>
          <a:noFill/>
        </p:spPr>
        <p:txBody>
          <a:bodyPr wrap="none" rtlCol="0">
            <a:spAutoFit/>
          </a:bodyPr>
          <a:lstStyle/>
          <a:p>
            <a:r>
              <a:rPr lang="de-DE" sz="2400" dirty="0" smtClean="0">
                <a:solidFill>
                  <a:srgbClr val="50AF31"/>
                </a:solidFill>
              </a:rPr>
              <a:t>Gebiete</a:t>
            </a:r>
            <a:endParaRPr lang="de-DE" sz="2400" dirty="0">
              <a:solidFill>
                <a:srgbClr val="50AF31"/>
              </a:solidFill>
            </a:endParaRPr>
          </a:p>
        </p:txBody>
      </p:sp>
      <p:pic>
        <p:nvPicPr>
          <p:cNvPr id="21" name="Bild 20" descr="bird-silhouette-flying grau.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516508" y="1876846"/>
            <a:ext cx="709815" cy="571433"/>
          </a:xfrm>
          <a:prstGeom prst="rect">
            <a:avLst/>
          </a:prstGeom>
        </p:spPr>
      </p:pic>
      <p:pic>
        <p:nvPicPr>
          <p:cNvPr id="22" name="Bild 21" descr="Schutzmassnahmen.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419714" y="4955094"/>
            <a:ext cx="978977" cy="731130"/>
          </a:xfrm>
          <a:prstGeom prst="rect">
            <a:avLst/>
          </a:prstGeom>
        </p:spPr>
      </p:pic>
      <p:pic>
        <p:nvPicPr>
          <p:cNvPr id="23" name="Bild 22" descr="LOGO-BirdLife_D_weiss.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495902" y="5679905"/>
            <a:ext cx="484512" cy="368307"/>
          </a:xfrm>
          <a:prstGeom prst="rect">
            <a:avLst/>
          </a:prstGeom>
        </p:spPr>
      </p:pic>
      <p:sp>
        <p:nvSpPr>
          <p:cNvPr id="24" name="Textfeld 23"/>
          <p:cNvSpPr txBox="1"/>
          <p:nvPr/>
        </p:nvSpPr>
        <p:spPr>
          <a:xfrm>
            <a:off x="4358375" y="3551004"/>
            <a:ext cx="1507728" cy="602216"/>
          </a:xfrm>
          <a:prstGeom prst="rect">
            <a:avLst/>
          </a:prstGeom>
          <a:noFill/>
        </p:spPr>
        <p:txBody>
          <a:bodyPr wrap="square" rtlCol="0">
            <a:spAutoFit/>
          </a:bodyPr>
          <a:lstStyle/>
          <a:p>
            <a:pPr>
              <a:lnSpc>
                <a:spcPct val="120000"/>
              </a:lnSpc>
            </a:pPr>
            <a:r>
              <a:rPr lang="de-DE" sz="1400" b="1" dirty="0" smtClean="0">
                <a:solidFill>
                  <a:schemeClr val="bg1"/>
                </a:solidFill>
              </a:rPr>
              <a:t>Ökologische Infrastruktur ÖI</a:t>
            </a:r>
            <a:endParaRPr lang="de-DE" sz="1400" b="1" dirty="0">
              <a:solidFill>
                <a:schemeClr val="bg1"/>
              </a:solidFill>
            </a:endParaRPr>
          </a:p>
        </p:txBody>
      </p:sp>
      <p:pic>
        <p:nvPicPr>
          <p:cNvPr id="25" name="Bild 24" descr="Schild Natuschutzgebiete Kleeblatt.gif"/>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534300" y="3265780"/>
            <a:ext cx="739793" cy="814452"/>
          </a:xfrm>
          <a:prstGeom prst="rect">
            <a:avLst/>
          </a:prstGeom>
        </p:spPr>
      </p:pic>
      <p:sp>
        <p:nvSpPr>
          <p:cNvPr id="26" name="Freihandform 25"/>
          <p:cNvSpPr/>
          <p:nvPr/>
        </p:nvSpPr>
        <p:spPr>
          <a:xfrm>
            <a:off x="3675279" y="3083586"/>
            <a:ext cx="3128969" cy="2217622"/>
          </a:xfrm>
          <a:custGeom>
            <a:avLst/>
            <a:gdLst>
              <a:gd name="connsiteX0" fmla="*/ 5381 w 2825129"/>
              <a:gd name="connsiteY0" fmla="*/ 5381 h 1792027"/>
              <a:gd name="connsiteX1" fmla="*/ 1802701 w 2825129"/>
              <a:gd name="connsiteY1" fmla="*/ 0 h 1792027"/>
              <a:gd name="connsiteX2" fmla="*/ 2825129 w 2825129"/>
              <a:gd name="connsiteY2" fmla="*/ 1792027 h 1792027"/>
              <a:gd name="connsiteX3" fmla="*/ 0 w 2825129"/>
              <a:gd name="connsiteY3" fmla="*/ 1786645 h 1792027"/>
              <a:gd name="connsiteX4" fmla="*/ 5381 w 2825129"/>
              <a:gd name="connsiteY4" fmla="*/ 5381 h 1792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5129" h="1792027">
                <a:moveTo>
                  <a:pt x="5381" y="5381"/>
                </a:moveTo>
                <a:lnTo>
                  <a:pt x="1802701" y="0"/>
                </a:lnTo>
                <a:lnTo>
                  <a:pt x="2825129" y="1792027"/>
                </a:lnTo>
                <a:lnTo>
                  <a:pt x="0" y="1786645"/>
                </a:lnTo>
                <a:cubicBezTo>
                  <a:pt x="1794" y="1191097"/>
                  <a:pt x="3587" y="595548"/>
                  <a:pt x="5381" y="5381"/>
                </a:cubicBezTo>
                <a:close/>
              </a:path>
            </a:pathLst>
          </a:custGeom>
          <a:no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7" name="Textfeld 26"/>
          <p:cNvSpPr txBox="1"/>
          <p:nvPr/>
        </p:nvSpPr>
        <p:spPr>
          <a:xfrm>
            <a:off x="395536" y="4995734"/>
            <a:ext cx="1726404" cy="461665"/>
          </a:xfrm>
          <a:prstGeom prst="rect">
            <a:avLst/>
          </a:prstGeom>
          <a:noFill/>
        </p:spPr>
        <p:txBody>
          <a:bodyPr wrap="none" rtlCol="0">
            <a:spAutoFit/>
          </a:bodyPr>
          <a:lstStyle/>
          <a:p>
            <a:r>
              <a:rPr lang="de-DE" sz="2400" dirty="0" smtClean="0">
                <a:solidFill>
                  <a:srgbClr val="006EAB"/>
                </a:solidFill>
              </a:rPr>
              <a:t>Lebensraum</a:t>
            </a:r>
            <a:endParaRPr lang="de-DE" sz="2400" dirty="0">
              <a:solidFill>
                <a:srgbClr val="006EAB"/>
              </a:solidFill>
            </a:endParaRPr>
          </a:p>
        </p:txBody>
      </p:sp>
    </p:spTree>
    <p:extLst>
      <p:ext uri="{BB962C8B-B14F-4D97-AF65-F5344CB8AC3E}">
        <p14:creationId xmlns:p14="http://schemas.microsoft.com/office/powerpoint/2010/main" val="380779839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Deshalb braucht es ÖI</a:t>
            </a:r>
            <a:endParaRPr lang="de-DE" dirty="0"/>
          </a:p>
        </p:txBody>
      </p:sp>
      <p:pic>
        <p:nvPicPr>
          <p:cNvPr id="4" name="Bild 3" descr="Bildschirmfoto 2016-09-11 um 09.43.48.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55576" y="1628800"/>
            <a:ext cx="7775848" cy="4229541"/>
          </a:xfrm>
          <a:prstGeom prst="rect">
            <a:avLst/>
          </a:prstGeom>
        </p:spPr>
      </p:pic>
      <p:sp>
        <p:nvSpPr>
          <p:cNvPr id="3" name="Textfeld 2"/>
          <p:cNvSpPr txBox="1"/>
          <p:nvPr/>
        </p:nvSpPr>
        <p:spPr>
          <a:xfrm>
            <a:off x="179512" y="2060848"/>
            <a:ext cx="1008112" cy="338554"/>
          </a:xfrm>
          <a:prstGeom prst="rect">
            <a:avLst/>
          </a:prstGeom>
          <a:solidFill>
            <a:schemeClr val="bg1"/>
          </a:solidFill>
        </p:spPr>
        <p:txBody>
          <a:bodyPr wrap="square" rtlCol="0">
            <a:spAutoFit/>
          </a:bodyPr>
          <a:lstStyle/>
          <a:p>
            <a:pPr algn="r"/>
            <a:r>
              <a:rPr lang="de-DE" sz="1600" b="0" dirty="0" smtClean="0">
                <a:solidFill>
                  <a:schemeClr val="tx1"/>
                </a:solidFill>
              </a:rPr>
              <a:t>45%</a:t>
            </a:r>
            <a:endParaRPr lang="de-DE" sz="1600" b="0" dirty="0">
              <a:solidFill>
                <a:schemeClr val="tx1"/>
              </a:solidFill>
            </a:endParaRPr>
          </a:p>
        </p:txBody>
      </p:sp>
      <p:sp>
        <p:nvSpPr>
          <p:cNvPr id="5" name="Textfeld 4"/>
          <p:cNvSpPr txBox="1"/>
          <p:nvPr/>
        </p:nvSpPr>
        <p:spPr>
          <a:xfrm>
            <a:off x="179512" y="2869648"/>
            <a:ext cx="1008112" cy="338554"/>
          </a:xfrm>
          <a:prstGeom prst="rect">
            <a:avLst/>
          </a:prstGeom>
          <a:solidFill>
            <a:schemeClr val="bg1"/>
          </a:solidFill>
        </p:spPr>
        <p:txBody>
          <a:bodyPr wrap="square" rtlCol="0">
            <a:spAutoFit/>
          </a:bodyPr>
          <a:lstStyle/>
          <a:p>
            <a:pPr algn="r"/>
            <a:r>
              <a:rPr lang="de-DE" sz="1600" b="0" dirty="0" smtClean="0">
                <a:solidFill>
                  <a:schemeClr val="tx1"/>
                </a:solidFill>
              </a:rPr>
              <a:t>30%</a:t>
            </a:r>
            <a:endParaRPr lang="de-DE" sz="1600" b="0" dirty="0">
              <a:solidFill>
                <a:schemeClr val="tx1"/>
              </a:solidFill>
            </a:endParaRPr>
          </a:p>
        </p:txBody>
      </p:sp>
      <p:sp>
        <p:nvSpPr>
          <p:cNvPr id="6" name="Textfeld 5"/>
          <p:cNvSpPr txBox="1"/>
          <p:nvPr/>
        </p:nvSpPr>
        <p:spPr>
          <a:xfrm>
            <a:off x="179512" y="3645024"/>
            <a:ext cx="1008112" cy="338554"/>
          </a:xfrm>
          <a:prstGeom prst="rect">
            <a:avLst/>
          </a:prstGeom>
          <a:solidFill>
            <a:schemeClr val="bg1"/>
          </a:solidFill>
        </p:spPr>
        <p:txBody>
          <a:bodyPr wrap="square" rtlCol="0">
            <a:spAutoFit/>
          </a:bodyPr>
          <a:lstStyle/>
          <a:p>
            <a:pPr algn="r"/>
            <a:r>
              <a:rPr lang="de-DE" sz="1600" b="0" dirty="0" smtClean="0">
                <a:solidFill>
                  <a:schemeClr val="tx1"/>
                </a:solidFill>
              </a:rPr>
              <a:t>15%</a:t>
            </a:r>
            <a:endParaRPr lang="de-DE" sz="1600" b="0" dirty="0">
              <a:solidFill>
                <a:schemeClr val="tx1"/>
              </a:solidFill>
            </a:endParaRPr>
          </a:p>
        </p:txBody>
      </p:sp>
      <p:sp>
        <p:nvSpPr>
          <p:cNvPr id="7" name="Textfeld 6"/>
          <p:cNvSpPr txBox="1"/>
          <p:nvPr/>
        </p:nvSpPr>
        <p:spPr>
          <a:xfrm>
            <a:off x="179512" y="4386590"/>
            <a:ext cx="1008112" cy="338554"/>
          </a:xfrm>
          <a:prstGeom prst="rect">
            <a:avLst/>
          </a:prstGeom>
          <a:solidFill>
            <a:schemeClr val="bg1"/>
          </a:solidFill>
        </p:spPr>
        <p:txBody>
          <a:bodyPr wrap="square" rtlCol="0">
            <a:spAutoFit/>
          </a:bodyPr>
          <a:lstStyle/>
          <a:p>
            <a:pPr algn="r"/>
            <a:r>
              <a:rPr lang="de-DE" sz="1600" b="0" dirty="0">
                <a:solidFill>
                  <a:schemeClr val="tx1"/>
                </a:solidFill>
              </a:rPr>
              <a:t>0</a:t>
            </a:r>
            <a:r>
              <a:rPr lang="de-DE" sz="1600" b="0" dirty="0" smtClean="0">
                <a:solidFill>
                  <a:schemeClr val="tx1"/>
                </a:solidFill>
              </a:rPr>
              <a:t>%</a:t>
            </a:r>
            <a:endParaRPr lang="de-DE" sz="1600" b="0" dirty="0">
              <a:solidFill>
                <a:schemeClr val="tx1"/>
              </a:solidFill>
            </a:endParaRPr>
          </a:p>
        </p:txBody>
      </p:sp>
    </p:spTree>
    <p:extLst>
      <p:ext uri="{BB962C8B-B14F-4D97-AF65-F5344CB8AC3E}">
        <p14:creationId xmlns:p14="http://schemas.microsoft.com/office/powerpoint/2010/main" val="380610989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Deshalb braucht es ÖI</a:t>
            </a:r>
            <a:endParaRPr lang="de-DE" dirty="0"/>
          </a:p>
        </p:txBody>
      </p:sp>
      <p:pic>
        <p:nvPicPr>
          <p:cNvPr id="5" name="Bild 4" descr="Bildschirmfoto 2016-09-10 um 18.41.14.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79712" y="1196752"/>
            <a:ext cx="4104456" cy="5378626"/>
          </a:xfrm>
          <a:prstGeom prst="rect">
            <a:avLst/>
          </a:prstGeom>
        </p:spPr>
      </p:pic>
    </p:spTree>
    <p:extLst>
      <p:ext uri="{BB962C8B-B14F-4D97-AF65-F5344CB8AC3E}">
        <p14:creationId xmlns:p14="http://schemas.microsoft.com/office/powerpoint/2010/main" val="39680726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Kennzeichen Neuntöter</a:t>
            </a:r>
            <a:endParaRPr lang="de-DE" dirty="0"/>
          </a:p>
        </p:txBody>
      </p:sp>
      <p:pic>
        <p:nvPicPr>
          <p:cNvPr id="3" name="Bild 2" descr="Lanius_collurio_female_Pessade_20190809_t1330CC-BY 4.0jpg.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99992" y="980728"/>
            <a:ext cx="4643999" cy="5923187"/>
          </a:xfrm>
          <a:prstGeom prst="rect">
            <a:avLst/>
          </a:prstGeom>
        </p:spPr>
      </p:pic>
      <p:pic>
        <p:nvPicPr>
          <p:cNvPr id="4" name="Bild 3" descr="IMG_4696.JPG"/>
          <p:cNvPicPr>
            <a:picLocks noChangeAspect="1"/>
          </p:cNvPicPr>
          <p:nvPr/>
        </p:nvPicPr>
        <p:blipFill rotWithShape="1">
          <a:blip r:embed="rId4" cstate="print">
            <a:extLst>
              <a:ext uri="{28A0092B-C50C-407E-A947-70E740481C1C}">
                <a14:useLocalDpi xmlns:a14="http://schemas.microsoft.com/office/drawing/2010/main"/>
              </a:ext>
            </a:extLst>
          </a:blip>
          <a:srcRect l="-787"/>
          <a:stretch/>
        </p:blipFill>
        <p:spPr>
          <a:xfrm>
            <a:off x="-35999" y="980728"/>
            <a:ext cx="4607999" cy="5877272"/>
          </a:xfrm>
          <a:prstGeom prst="rect">
            <a:avLst/>
          </a:prstGeom>
        </p:spPr>
      </p:pic>
    </p:spTree>
    <p:extLst>
      <p:ext uri="{BB962C8B-B14F-4D97-AF65-F5344CB8AC3E}">
        <p14:creationId xmlns:p14="http://schemas.microsoft.com/office/powerpoint/2010/main" val="320445371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7992" y="146720"/>
            <a:ext cx="7772400" cy="762000"/>
          </a:xfrm>
        </p:spPr>
        <p:txBody>
          <a:bodyPr/>
          <a:lstStyle/>
          <a:p>
            <a:r>
              <a:rPr lang="de-DE" sz="2800" dirty="0" smtClean="0"/>
              <a:t>Deshalb braucht es die Ökologische Infrastruktur</a:t>
            </a:r>
            <a:endParaRPr lang="de-DE" sz="2800" dirty="0"/>
          </a:p>
        </p:txBody>
      </p:sp>
      <p:pic>
        <p:nvPicPr>
          <p:cNvPr id="4" name="Bild 3" descr="Bildschirmfoto 2016-09-10 um 20.43.03.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5537" y="1196753"/>
            <a:ext cx="2304256" cy="2460288"/>
          </a:xfrm>
          <a:prstGeom prst="rect">
            <a:avLst/>
          </a:prstGeom>
        </p:spPr>
      </p:pic>
      <p:pic>
        <p:nvPicPr>
          <p:cNvPr id="6" name="Bild 5" descr="Bildschirmfoto 2016-09-10 um 20.43.53.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03848" y="1196752"/>
            <a:ext cx="2448272" cy="2451261"/>
          </a:xfrm>
          <a:prstGeom prst="rect">
            <a:avLst/>
          </a:prstGeom>
        </p:spPr>
      </p:pic>
      <p:pic>
        <p:nvPicPr>
          <p:cNvPr id="7" name="Bild 6" descr="Bildschirmfoto 2016-09-10 um 20.44.40.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56176" y="1196752"/>
            <a:ext cx="2492896" cy="2492896"/>
          </a:xfrm>
          <a:prstGeom prst="rect">
            <a:avLst/>
          </a:prstGeom>
        </p:spPr>
      </p:pic>
      <p:pic>
        <p:nvPicPr>
          <p:cNvPr id="8" name="Bild 7" descr="Bildschirmfoto 2016-09-10 um 20.47.26.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84168" y="4293096"/>
            <a:ext cx="1532833" cy="2162433"/>
          </a:xfrm>
          <a:prstGeom prst="rect">
            <a:avLst/>
          </a:prstGeom>
        </p:spPr>
      </p:pic>
      <p:pic>
        <p:nvPicPr>
          <p:cNvPr id="9" name="Bild 8" descr="Lachat_WandelderBiodiversitaet.jpg.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211960" y="4365104"/>
            <a:ext cx="1431751" cy="2010544"/>
          </a:xfrm>
          <a:prstGeom prst="rect">
            <a:avLst/>
          </a:prstGeom>
        </p:spPr>
      </p:pic>
      <p:pic>
        <p:nvPicPr>
          <p:cNvPr id="10" name="Bild 9" descr="Bildschirmfoto 2016-09-10 um 20.37.18.png"/>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23528" y="4077072"/>
            <a:ext cx="2518323" cy="2481526"/>
          </a:xfrm>
          <a:prstGeom prst="rect">
            <a:avLst/>
          </a:prstGeom>
        </p:spPr>
      </p:pic>
    </p:spTree>
    <p:extLst>
      <p:ext uri="{BB962C8B-B14F-4D97-AF65-F5344CB8AC3E}">
        <p14:creationId xmlns:p14="http://schemas.microsoft.com/office/powerpoint/2010/main" val="149034204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9736" y="188640"/>
            <a:ext cx="8134672" cy="762000"/>
          </a:xfrm>
        </p:spPr>
        <p:txBody>
          <a:bodyPr/>
          <a:lstStyle/>
          <a:p>
            <a:r>
              <a:rPr lang="de-DE" sz="2800" dirty="0"/>
              <a:t>Funktionen der Ökologischen Infrastruktur für Arten</a:t>
            </a:r>
          </a:p>
        </p:txBody>
      </p:sp>
      <p:sp>
        <p:nvSpPr>
          <p:cNvPr id="11" name="Inhaltsplatzhalter 1"/>
          <p:cNvSpPr txBox="1">
            <a:spLocks/>
          </p:cNvSpPr>
          <p:nvPr/>
        </p:nvSpPr>
        <p:spPr bwMode="auto">
          <a:xfrm>
            <a:off x="395537" y="1268760"/>
            <a:ext cx="5616624" cy="4752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b="1">
                <a:solidFill>
                  <a:schemeClr val="bg1"/>
                </a:solidFill>
                <a:latin typeface="Arial" charset="0"/>
                <a:ea typeface="MS PGothic" charset="0"/>
                <a:cs typeface="MS PGothic" charset="0"/>
              </a:defRPr>
            </a:lvl1pPr>
            <a:lvl2pPr marL="742950" indent="-285750">
              <a:defRPr sz="2400" b="1">
                <a:solidFill>
                  <a:schemeClr val="bg1"/>
                </a:solidFill>
                <a:latin typeface="Arial" charset="0"/>
                <a:ea typeface="MS PGothic" charset="0"/>
                <a:cs typeface="MS PGothic" charset="0"/>
              </a:defRPr>
            </a:lvl2pPr>
            <a:lvl3pPr marL="1143000" indent="-228600">
              <a:defRPr sz="2400" b="1">
                <a:solidFill>
                  <a:schemeClr val="bg1"/>
                </a:solidFill>
                <a:latin typeface="Arial" charset="0"/>
                <a:ea typeface="MS PGothic" charset="0"/>
                <a:cs typeface="MS PGothic" charset="0"/>
              </a:defRPr>
            </a:lvl3pPr>
            <a:lvl4pPr marL="1600200" indent="-228600">
              <a:defRPr sz="2400" b="1">
                <a:solidFill>
                  <a:schemeClr val="bg1"/>
                </a:solidFill>
                <a:latin typeface="Arial" charset="0"/>
                <a:ea typeface="MS PGothic" charset="0"/>
                <a:cs typeface="MS PGothic" charset="0"/>
              </a:defRPr>
            </a:lvl4pPr>
            <a:lvl5pPr marL="2057400" indent="-228600">
              <a:defRPr sz="2400" b="1">
                <a:solidFill>
                  <a:schemeClr val="bg1"/>
                </a:solidFill>
                <a:latin typeface="Arial" charset="0"/>
                <a:ea typeface="MS PGothic" charset="0"/>
                <a:cs typeface="MS PGothic" charset="0"/>
              </a:defRPr>
            </a:lvl5pPr>
            <a:lvl6pPr marL="2514600" indent="-228600" eaLnBrk="0" fontAlgn="base" hangingPunct="0">
              <a:spcBef>
                <a:spcPct val="0"/>
              </a:spcBef>
              <a:spcAft>
                <a:spcPct val="0"/>
              </a:spcAft>
              <a:defRPr sz="2400" b="1">
                <a:solidFill>
                  <a:schemeClr val="bg1"/>
                </a:solidFill>
                <a:latin typeface="Arial" charset="0"/>
                <a:ea typeface="MS PGothic" charset="0"/>
                <a:cs typeface="MS PGothic" charset="0"/>
              </a:defRPr>
            </a:lvl6pPr>
            <a:lvl7pPr marL="2971800" indent="-228600" eaLnBrk="0" fontAlgn="base" hangingPunct="0">
              <a:spcBef>
                <a:spcPct val="0"/>
              </a:spcBef>
              <a:spcAft>
                <a:spcPct val="0"/>
              </a:spcAft>
              <a:defRPr sz="2400" b="1">
                <a:solidFill>
                  <a:schemeClr val="bg1"/>
                </a:solidFill>
                <a:latin typeface="Arial" charset="0"/>
                <a:ea typeface="MS PGothic" charset="0"/>
                <a:cs typeface="MS PGothic" charset="0"/>
              </a:defRPr>
            </a:lvl7pPr>
            <a:lvl8pPr marL="3429000" indent="-228600" eaLnBrk="0" fontAlgn="base" hangingPunct="0">
              <a:spcBef>
                <a:spcPct val="0"/>
              </a:spcBef>
              <a:spcAft>
                <a:spcPct val="0"/>
              </a:spcAft>
              <a:defRPr sz="2400" b="1">
                <a:solidFill>
                  <a:schemeClr val="bg1"/>
                </a:solidFill>
                <a:latin typeface="Arial" charset="0"/>
                <a:ea typeface="MS PGothic" charset="0"/>
                <a:cs typeface="MS PGothic" charset="0"/>
              </a:defRPr>
            </a:lvl8pPr>
            <a:lvl9pPr marL="3886200" indent="-228600" eaLnBrk="0" fontAlgn="base" hangingPunct="0">
              <a:spcBef>
                <a:spcPct val="0"/>
              </a:spcBef>
              <a:spcAft>
                <a:spcPct val="0"/>
              </a:spcAft>
              <a:defRPr sz="2400" b="1">
                <a:solidFill>
                  <a:schemeClr val="bg1"/>
                </a:solidFill>
                <a:latin typeface="Arial" charset="0"/>
                <a:ea typeface="MS PGothic" charset="0"/>
                <a:cs typeface="MS PGothic" charset="0"/>
              </a:defRPr>
            </a:lvl9pPr>
          </a:lstStyle>
          <a:p>
            <a:pPr marL="0" indent="0" eaLnBrk="1" hangingPunct="1">
              <a:spcBef>
                <a:spcPct val="20000"/>
              </a:spcBef>
              <a:defRPr/>
            </a:pPr>
            <a:r>
              <a:rPr lang="de-CH" sz="2800" dirty="0" smtClean="0">
                <a:solidFill>
                  <a:srgbClr val="818079"/>
                </a:solidFill>
              </a:rPr>
              <a:t>Drei wichtige Grundsätze</a:t>
            </a:r>
          </a:p>
          <a:p>
            <a:pPr marL="0" indent="0" eaLnBrk="1" hangingPunct="1">
              <a:spcBef>
                <a:spcPct val="20000"/>
              </a:spcBef>
              <a:defRPr/>
            </a:pPr>
            <a:endParaRPr lang="de-CH" sz="1800" dirty="0" smtClean="0">
              <a:solidFill>
                <a:srgbClr val="818079"/>
              </a:solidFill>
            </a:endParaRPr>
          </a:p>
          <a:p>
            <a:pPr eaLnBrk="1" hangingPunct="1">
              <a:spcBef>
                <a:spcPct val="20000"/>
              </a:spcBef>
              <a:buFontTx/>
              <a:buChar char="•"/>
              <a:defRPr/>
            </a:pPr>
            <a:r>
              <a:rPr lang="de-CH" b="0" dirty="0" smtClean="0">
                <a:solidFill>
                  <a:srgbClr val="818079"/>
                </a:solidFill>
                <a:ea typeface="ＭＳ Ｐゴシック" charset="0"/>
                <a:cs typeface="ＭＳ Ｐゴシック" charset="0"/>
              </a:rPr>
              <a:t>Arten brauchen spezifische Lebensräume</a:t>
            </a:r>
          </a:p>
          <a:p>
            <a:pPr marL="0" indent="0" eaLnBrk="1" hangingPunct="1">
              <a:spcBef>
                <a:spcPct val="20000"/>
              </a:spcBef>
              <a:defRPr/>
            </a:pPr>
            <a:endParaRPr lang="de-CH" sz="3600" b="0" dirty="0" smtClean="0">
              <a:solidFill>
                <a:srgbClr val="818079"/>
              </a:solidFill>
              <a:ea typeface="ＭＳ Ｐゴシック" charset="0"/>
              <a:cs typeface="ＭＳ Ｐゴシック" charset="0"/>
            </a:endParaRPr>
          </a:p>
          <a:p>
            <a:pPr eaLnBrk="1" hangingPunct="1">
              <a:spcBef>
                <a:spcPct val="20000"/>
              </a:spcBef>
              <a:buFontTx/>
              <a:buChar char="•"/>
              <a:defRPr/>
            </a:pPr>
            <a:r>
              <a:rPr lang="de-CH" b="0" dirty="0" smtClean="0">
                <a:solidFill>
                  <a:srgbClr val="818079"/>
                </a:solidFill>
                <a:ea typeface="ＭＳ Ｐゴシック" charset="0"/>
                <a:cs typeface="ＭＳ Ｐゴシック" charset="0"/>
              </a:rPr>
              <a:t>Es braucht Raum für Populationen</a:t>
            </a:r>
          </a:p>
          <a:p>
            <a:pPr marL="0" indent="0" eaLnBrk="1" hangingPunct="1">
              <a:spcBef>
                <a:spcPct val="20000"/>
              </a:spcBef>
              <a:defRPr/>
            </a:pPr>
            <a:endParaRPr lang="de-CH" sz="3600" b="0" dirty="0" smtClean="0">
              <a:solidFill>
                <a:srgbClr val="818079"/>
              </a:solidFill>
              <a:ea typeface="ＭＳ Ｐゴシック" charset="0"/>
              <a:cs typeface="ＭＳ Ｐゴシック" charset="0"/>
            </a:endParaRPr>
          </a:p>
          <a:p>
            <a:pPr eaLnBrk="1" hangingPunct="1">
              <a:spcBef>
                <a:spcPct val="20000"/>
              </a:spcBef>
              <a:buFontTx/>
              <a:buChar char="•"/>
              <a:defRPr/>
            </a:pPr>
            <a:r>
              <a:rPr lang="de-CH" b="0" dirty="0" smtClean="0">
                <a:solidFill>
                  <a:srgbClr val="818079"/>
                </a:solidFill>
                <a:ea typeface="ＭＳ Ｐゴシック" charset="0"/>
                <a:cs typeface="ＭＳ Ｐゴシック" charset="0"/>
              </a:rPr>
              <a:t>Das Richtige richtig miteinander vernetzen</a:t>
            </a:r>
          </a:p>
        </p:txBody>
      </p:sp>
      <p:pic>
        <p:nvPicPr>
          <p:cNvPr id="12" name="Bild 11" descr="Bildschirmfoto 2016-09-10 um 19.46.32.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334449" y="1772816"/>
            <a:ext cx="1261569" cy="1260000"/>
          </a:xfrm>
          <a:prstGeom prst="rect">
            <a:avLst/>
          </a:prstGeom>
        </p:spPr>
      </p:pic>
      <p:pic>
        <p:nvPicPr>
          <p:cNvPr id="13" name="Bild 12" descr="Bildschirmfoto 2016-09-10 um 19.47.36.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334449" y="3171734"/>
            <a:ext cx="1262484" cy="1260000"/>
          </a:xfrm>
          <a:prstGeom prst="rect">
            <a:avLst/>
          </a:prstGeom>
        </p:spPr>
      </p:pic>
      <p:pic>
        <p:nvPicPr>
          <p:cNvPr id="14" name="Bild 13" descr="Bildschirmfoto 2016-09-10 um 19.48.18.pn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334449" y="4570652"/>
            <a:ext cx="1260000" cy="1234612"/>
          </a:xfrm>
          <a:prstGeom prst="rect">
            <a:avLst/>
          </a:prstGeom>
        </p:spPr>
      </p:pic>
      <p:pic>
        <p:nvPicPr>
          <p:cNvPr id="15" name="Bild 14" descr="Bildschirmfoto 2016-09-10 um 19.46.32.pn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015078" y="1772816"/>
            <a:ext cx="1255662" cy="1260000"/>
          </a:xfrm>
          <a:prstGeom prst="rect">
            <a:avLst/>
          </a:prstGeom>
        </p:spPr>
      </p:pic>
      <p:pic>
        <p:nvPicPr>
          <p:cNvPr id="16" name="Bild 15" descr="Bildschirmfoto 2016-09-10 um 19.47.36.png"/>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6012160" y="3171734"/>
            <a:ext cx="1258580" cy="1260000"/>
          </a:xfrm>
          <a:prstGeom prst="rect">
            <a:avLst/>
          </a:prstGeom>
        </p:spPr>
      </p:pic>
      <p:pic>
        <p:nvPicPr>
          <p:cNvPr id="17" name="Bild 16" descr="Bildschirmfoto 2016-09-10 um 19.48.18.png"/>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6013010" y="4573736"/>
            <a:ext cx="1257730" cy="1231528"/>
          </a:xfrm>
          <a:prstGeom prst="rect">
            <a:avLst/>
          </a:prstGeom>
        </p:spPr>
      </p:pic>
    </p:spTree>
    <p:extLst>
      <p:ext uri="{BB962C8B-B14F-4D97-AF65-F5344CB8AC3E}">
        <p14:creationId xmlns:p14="http://schemas.microsoft.com/office/powerpoint/2010/main" val="263823143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Spezifische Lebensräume</a:t>
            </a:r>
            <a:endParaRPr lang="de-DE" dirty="0"/>
          </a:p>
        </p:txBody>
      </p:sp>
      <p:sp>
        <p:nvSpPr>
          <p:cNvPr id="10" name="Inhaltsplatzhalter 1"/>
          <p:cNvSpPr txBox="1">
            <a:spLocks/>
          </p:cNvSpPr>
          <p:nvPr/>
        </p:nvSpPr>
        <p:spPr bwMode="auto">
          <a:xfrm>
            <a:off x="251520" y="3789040"/>
            <a:ext cx="8784976" cy="25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b="1">
                <a:solidFill>
                  <a:schemeClr val="bg1"/>
                </a:solidFill>
                <a:latin typeface="Arial" charset="0"/>
                <a:ea typeface="MS PGothic" charset="0"/>
                <a:cs typeface="MS PGothic" charset="0"/>
              </a:defRPr>
            </a:lvl1pPr>
            <a:lvl2pPr marL="742950" indent="-285750">
              <a:defRPr sz="2400" b="1">
                <a:solidFill>
                  <a:schemeClr val="bg1"/>
                </a:solidFill>
                <a:latin typeface="Arial" charset="0"/>
                <a:ea typeface="MS PGothic" charset="0"/>
                <a:cs typeface="MS PGothic" charset="0"/>
              </a:defRPr>
            </a:lvl2pPr>
            <a:lvl3pPr marL="1143000" indent="-228600">
              <a:defRPr sz="2400" b="1">
                <a:solidFill>
                  <a:schemeClr val="bg1"/>
                </a:solidFill>
                <a:latin typeface="Arial" charset="0"/>
                <a:ea typeface="MS PGothic" charset="0"/>
                <a:cs typeface="MS PGothic" charset="0"/>
              </a:defRPr>
            </a:lvl3pPr>
            <a:lvl4pPr marL="1600200" indent="-228600">
              <a:defRPr sz="2400" b="1">
                <a:solidFill>
                  <a:schemeClr val="bg1"/>
                </a:solidFill>
                <a:latin typeface="Arial" charset="0"/>
                <a:ea typeface="MS PGothic" charset="0"/>
                <a:cs typeface="MS PGothic" charset="0"/>
              </a:defRPr>
            </a:lvl4pPr>
            <a:lvl5pPr marL="2057400" indent="-228600">
              <a:defRPr sz="2400" b="1">
                <a:solidFill>
                  <a:schemeClr val="bg1"/>
                </a:solidFill>
                <a:latin typeface="Arial" charset="0"/>
                <a:ea typeface="MS PGothic" charset="0"/>
                <a:cs typeface="MS PGothic" charset="0"/>
              </a:defRPr>
            </a:lvl5pPr>
            <a:lvl6pPr marL="2514600" indent="-228600" eaLnBrk="0" fontAlgn="base" hangingPunct="0">
              <a:spcBef>
                <a:spcPct val="0"/>
              </a:spcBef>
              <a:spcAft>
                <a:spcPct val="0"/>
              </a:spcAft>
              <a:defRPr sz="2400" b="1">
                <a:solidFill>
                  <a:schemeClr val="bg1"/>
                </a:solidFill>
                <a:latin typeface="Arial" charset="0"/>
                <a:ea typeface="MS PGothic" charset="0"/>
                <a:cs typeface="MS PGothic" charset="0"/>
              </a:defRPr>
            </a:lvl6pPr>
            <a:lvl7pPr marL="2971800" indent="-228600" eaLnBrk="0" fontAlgn="base" hangingPunct="0">
              <a:spcBef>
                <a:spcPct val="0"/>
              </a:spcBef>
              <a:spcAft>
                <a:spcPct val="0"/>
              </a:spcAft>
              <a:defRPr sz="2400" b="1">
                <a:solidFill>
                  <a:schemeClr val="bg1"/>
                </a:solidFill>
                <a:latin typeface="Arial" charset="0"/>
                <a:ea typeface="MS PGothic" charset="0"/>
                <a:cs typeface="MS PGothic" charset="0"/>
              </a:defRPr>
            </a:lvl7pPr>
            <a:lvl8pPr marL="3429000" indent="-228600" eaLnBrk="0" fontAlgn="base" hangingPunct="0">
              <a:spcBef>
                <a:spcPct val="0"/>
              </a:spcBef>
              <a:spcAft>
                <a:spcPct val="0"/>
              </a:spcAft>
              <a:defRPr sz="2400" b="1">
                <a:solidFill>
                  <a:schemeClr val="bg1"/>
                </a:solidFill>
                <a:latin typeface="Arial" charset="0"/>
                <a:ea typeface="MS PGothic" charset="0"/>
                <a:cs typeface="MS PGothic" charset="0"/>
              </a:defRPr>
            </a:lvl8pPr>
            <a:lvl9pPr marL="3886200" indent="-228600" eaLnBrk="0" fontAlgn="base" hangingPunct="0">
              <a:spcBef>
                <a:spcPct val="0"/>
              </a:spcBef>
              <a:spcAft>
                <a:spcPct val="0"/>
              </a:spcAft>
              <a:defRPr sz="2400" b="1">
                <a:solidFill>
                  <a:schemeClr val="bg1"/>
                </a:solidFill>
                <a:latin typeface="Arial" charset="0"/>
                <a:ea typeface="MS PGothic" charset="0"/>
                <a:cs typeface="MS PGothic" charset="0"/>
              </a:defRPr>
            </a:lvl9pPr>
          </a:lstStyle>
          <a:p>
            <a:pPr marL="0" indent="0" eaLnBrk="1" hangingPunct="1">
              <a:spcBef>
                <a:spcPct val="20000"/>
              </a:spcBef>
              <a:defRPr/>
            </a:pPr>
            <a:endParaRPr lang="de-CH" sz="100" dirty="0" smtClean="0">
              <a:solidFill>
                <a:srgbClr val="818079"/>
              </a:solidFill>
            </a:endParaRPr>
          </a:p>
          <a:p>
            <a:pPr eaLnBrk="1" hangingPunct="1">
              <a:spcBef>
                <a:spcPct val="20000"/>
              </a:spcBef>
              <a:buFontTx/>
              <a:buChar char="•"/>
              <a:defRPr/>
            </a:pPr>
            <a:r>
              <a:rPr lang="de-CH" b="0" dirty="0" smtClean="0">
                <a:solidFill>
                  <a:srgbClr val="818079"/>
                </a:solidFill>
                <a:ea typeface="ＭＳ Ｐゴシック" charset="0"/>
                <a:cs typeface="ＭＳ Ｐゴシック" charset="0"/>
              </a:rPr>
              <a:t>Die </a:t>
            </a:r>
            <a:r>
              <a:rPr lang="de-CH" b="0" dirty="0">
                <a:solidFill>
                  <a:srgbClr val="818079"/>
                </a:solidFill>
                <a:ea typeface="ＭＳ Ｐゴシック" charset="0"/>
                <a:cs typeface="ＭＳ Ｐゴシック" charset="0"/>
              </a:rPr>
              <a:t>Pflanzen- und Tierarten haben ganz bestimmte </a:t>
            </a:r>
            <a:r>
              <a:rPr lang="de-CH" b="0" dirty="0" smtClean="0">
                <a:solidFill>
                  <a:srgbClr val="818079"/>
                </a:solidFill>
                <a:ea typeface="ＭＳ Ｐゴシック" charset="0"/>
                <a:cs typeface="ＭＳ Ｐゴシック" charset="0"/>
              </a:rPr>
              <a:t>Ansprüche. An </a:t>
            </a:r>
            <a:r>
              <a:rPr lang="de-CH" b="0" dirty="0">
                <a:solidFill>
                  <a:srgbClr val="818079"/>
                </a:solidFill>
                <a:ea typeface="ＭＳ Ｐゴシック" charset="0"/>
                <a:cs typeface="ＭＳ Ｐゴシック" charset="0"/>
              </a:rPr>
              <a:t>ihnen muss sich die Wahl der </a:t>
            </a:r>
            <a:r>
              <a:rPr lang="de-CH" b="0" dirty="0" smtClean="0">
                <a:solidFill>
                  <a:srgbClr val="818079"/>
                </a:solidFill>
                <a:ea typeface="ＭＳ Ｐゴシック" charset="0"/>
                <a:cs typeface="ＭＳ Ｐゴシック" charset="0"/>
              </a:rPr>
              <a:t>Kerngebiete, Trittsteine und Vernetzungsgebiete orientieren.</a:t>
            </a:r>
          </a:p>
          <a:p>
            <a:pPr eaLnBrk="1" hangingPunct="1">
              <a:spcBef>
                <a:spcPct val="20000"/>
              </a:spcBef>
              <a:buFontTx/>
              <a:buChar char="•"/>
              <a:defRPr/>
            </a:pPr>
            <a:r>
              <a:rPr lang="de-CH" b="0" dirty="0" smtClean="0">
                <a:solidFill>
                  <a:srgbClr val="818079"/>
                </a:solidFill>
                <a:ea typeface="ＭＳ Ｐゴシック" charset="0"/>
                <a:cs typeface="ＭＳ Ｐゴシック" charset="0"/>
              </a:rPr>
              <a:t>Viele </a:t>
            </a:r>
            <a:r>
              <a:rPr lang="de-CH" b="0" dirty="0">
                <a:solidFill>
                  <a:srgbClr val="818079"/>
                </a:solidFill>
                <a:ea typeface="ＭＳ Ｐゴシック" charset="0"/>
                <a:cs typeface="ＭＳ Ｐゴシック" charset="0"/>
              </a:rPr>
              <a:t>Arten und Lebensräume sind an bestimmte Orte in der Landschaft gebunden. </a:t>
            </a:r>
            <a:r>
              <a:rPr lang="de-CH" b="0" dirty="0" smtClean="0">
                <a:solidFill>
                  <a:srgbClr val="818079"/>
                </a:solidFill>
                <a:ea typeface="ＭＳ Ｐゴシック" charset="0"/>
                <a:cs typeface="ＭＳ Ｐゴシック" charset="0"/>
              </a:rPr>
              <a:t>Die Ökologische Infrastruktur muss </a:t>
            </a:r>
            <a:r>
              <a:rPr lang="de-CH" b="0" dirty="0">
                <a:solidFill>
                  <a:srgbClr val="818079"/>
                </a:solidFill>
                <a:ea typeface="ＭＳ Ｐゴシック" charset="0"/>
                <a:cs typeface="ＭＳ Ｐゴシック" charset="0"/>
              </a:rPr>
              <a:t>dort liegen und nicht irgendwo</a:t>
            </a:r>
            <a:r>
              <a:rPr lang="de-CH" b="0" dirty="0" smtClean="0">
                <a:solidFill>
                  <a:srgbClr val="818079"/>
                </a:solidFill>
                <a:ea typeface="ＭＳ Ｐゴシック" charset="0"/>
                <a:cs typeface="ＭＳ Ｐゴシック" charset="0"/>
              </a:rPr>
              <a:t>.</a:t>
            </a:r>
            <a:endParaRPr lang="de-CH" b="0" dirty="0">
              <a:solidFill>
                <a:srgbClr val="818079"/>
              </a:solidFill>
              <a:ea typeface="ＭＳ Ｐゴシック" charset="0"/>
              <a:cs typeface="ＭＳ Ｐゴシック" charset="0"/>
            </a:endParaRPr>
          </a:p>
        </p:txBody>
      </p:sp>
      <p:pic>
        <p:nvPicPr>
          <p:cNvPr id="18" name="Bild 17" descr="Bildschirmfoto 2016-09-10 um 19.46.32.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83568" y="1196752"/>
            <a:ext cx="5040560" cy="2435053"/>
          </a:xfrm>
          <a:prstGeom prst="rect">
            <a:avLst/>
          </a:prstGeom>
        </p:spPr>
      </p:pic>
    </p:spTree>
    <p:extLst>
      <p:ext uri="{BB962C8B-B14F-4D97-AF65-F5344CB8AC3E}">
        <p14:creationId xmlns:p14="http://schemas.microsoft.com/office/powerpoint/2010/main" val="293743075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Raum für Populationen</a:t>
            </a:r>
            <a:endParaRPr lang="de-DE" dirty="0"/>
          </a:p>
        </p:txBody>
      </p:sp>
      <p:sp>
        <p:nvSpPr>
          <p:cNvPr id="5" name="Inhaltsplatzhalter 1"/>
          <p:cNvSpPr txBox="1">
            <a:spLocks/>
          </p:cNvSpPr>
          <p:nvPr/>
        </p:nvSpPr>
        <p:spPr bwMode="auto">
          <a:xfrm>
            <a:off x="251520" y="3861048"/>
            <a:ext cx="8784976" cy="2880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b="1">
                <a:solidFill>
                  <a:schemeClr val="bg1"/>
                </a:solidFill>
                <a:latin typeface="Arial" charset="0"/>
                <a:ea typeface="MS PGothic" charset="0"/>
                <a:cs typeface="MS PGothic" charset="0"/>
              </a:defRPr>
            </a:lvl1pPr>
            <a:lvl2pPr marL="742950" indent="-285750">
              <a:defRPr sz="2400" b="1">
                <a:solidFill>
                  <a:schemeClr val="bg1"/>
                </a:solidFill>
                <a:latin typeface="Arial" charset="0"/>
                <a:ea typeface="MS PGothic" charset="0"/>
                <a:cs typeface="MS PGothic" charset="0"/>
              </a:defRPr>
            </a:lvl2pPr>
            <a:lvl3pPr marL="1143000" indent="-228600">
              <a:defRPr sz="2400" b="1">
                <a:solidFill>
                  <a:schemeClr val="bg1"/>
                </a:solidFill>
                <a:latin typeface="Arial" charset="0"/>
                <a:ea typeface="MS PGothic" charset="0"/>
                <a:cs typeface="MS PGothic" charset="0"/>
              </a:defRPr>
            </a:lvl3pPr>
            <a:lvl4pPr marL="1600200" indent="-228600">
              <a:defRPr sz="2400" b="1">
                <a:solidFill>
                  <a:schemeClr val="bg1"/>
                </a:solidFill>
                <a:latin typeface="Arial" charset="0"/>
                <a:ea typeface="MS PGothic" charset="0"/>
                <a:cs typeface="MS PGothic" charset="0"/>
              </a:defRPr>
            </a:lvl4pPr>
            <a:lvl5pPr marL="2057400" indent="-228600">
              <a:defRPr sz="2400" b="1">
                <a:solidFill>
                  <a:schemeClr val="bg1"/>
                </a:solidFill>
                <a:latin typeface="Arial" charset="0"/>
                <a:ea typeface="MS PGothic" charset="0"/>
                <a:cs typeface="MS PGothic" charset="0"/>
              </a:defRPr>
            </a:lvl5pPr>
            <a:lvl6pPr marL="2514600" indent="-228600" eaLnBrk="0" fontAlgn="base" hangingPunct="0">
              <a:spcBef>
                <a:spcPct val="0"/>
              </a:spcBef>
              <a:spcAft>
                <a:spcPct val="0"/>
              </a:spcAft>
              <a:defRPr sz="2400" b="1">
                <a:solidFill>
                  <a:schemeClr val="bg1"/>
                </a:solidFill>
                <a:latin typeface="Arial" charset="0"/>
                <a:ea typeface="MS PGothic" charset="0"/>
                <a:cs typeface="MS PGothic" charset="0"/>
              </a:defRPr>
            </a:lvl6pPr>
            <a:lvl7pPr marL="2971800" indent="-228600" eaLnBrk="0" fontAlgn="base" hangingPunct="0">
              <a:spcBef>
                <a:spcPct val="0"/>
              </a:spcBef>
              <a:spcAft>
                <a:spcPct val="0"/>
              </a:spcAft>
              <a:defRPr sz="2400" b="1">
                <a:solidFill>
                  <a:schemeClr val="bg1"/>
                </a:solidFill>
                <a:latin typeface="Arial" charset="0"/>
                <a:ea typeface="MS PGothic" charset="0"/>
                <a:cs typeface="MS PGothic" charset="0"/>
              </a:defRPr>
            </a:lvl7pPr>
            <a:lvl8pPr marL="3429000" indent="-228600" eaLnBrk="0" fontAlgn="base" hangingPunct="0">
              <a:spcBef>
                <a:spcPct val="0"/>
              </a:spcBef>
              <a:spcAft>
                <a:spcPct val="0"/>
              </a:spcAft>
              <a:defRPr sz="2400" b="1">
                <a:solidFill>
                  <a:schemeClr val="bg1"/>
                </a:solidFill>
                <a:latin typeface="Arial" charset="0"/>
                <a:ea typeface="MS PGothic" charset="0"/>
                <a:cs typeface="MS PGothic" charset="0"/>
              </a:defRPr>
            </a:lvl8pPr>
            <a:lvl9pPr marL="3886200" indent="-228600" eaLnBrk="0" fontAlgn="base" hangingPunct="0">
              <a:spcBef>
                <a:spcPct val="0"/>
              </a:spcBef>
              <a:spcAft>
                <a:spcPct val="0"/>
              </a:spcAft>
              <a:defRPr sz="2400" b="1">
                <a:solidFill>
                  <a:schemeClr val="bg1"/>
                </a:solidFill>
                <a:latin typeface="Arial" charset="0"/>
                <a:ea typeface="MS PGothic" charset="0"/>
                <a:cs typeface="MS PGothic" charset="0"/>
              </a:defRPr>
            </a:lvl9pPr>
          </a:lstStyle>
          <a:p>
            <a:pPr marL="0" indent="0" eaLnBrk="1" hangingPunct="1">
              <a:spcBef>
                <a:spcPct val="20000"/>
              </a:spcBef>
              <a:defRPr/>
            </a:pPr>
            <a:endParaRPr lang="de-CH" sz="100" dirty="0" smtClean="0">
              <a:solidFill>
                <a:srgbClr val="818079"/>
              </a:solidFill>
            </a:endParaRPr>
          </a:p>
          <a:p>
            <a:pPr>
              <a:buFont typeface="Arial"/>
              <a:buChar char="•"/>
            </a:pPr>
            <a:r>
              <a:rPr lang="de-CH" b="0" dirty="0" smtClean="0">
                <a:solidFill>
                  <a:srgbClr val="818079"/>
                </a:solidFill>
                <a:ea typeface="ＭＳ Ｐゴシック" charset="0"/>
                <a:cs typeface="ＭＳ Ｐゴシック" charset="0"/>
              </a:rPr>
              <a:t>Die Natur braucht Raum: Eine einzelne Pflanze einige cm</a:t>
            </a:r>
            <a:r>
              <a:rPr lang="de-CH" b="0" baseline="30000" dirty="0" smtClean="0">
                <a:solidFill>
                  <a:srgbClr val="818079"/>
                </a:solidFill>
                <a:ea typeface="ＭＳ Ｐゴシック" charset="0"/>
                <a:cs typeface="ＭＳ Ｐゴシック" charset="0"/>
              </a:rPr>
              <a:t>2</a:t>
            </a:r>
            <a:r>
              <a:rPr lang="de-CH" b="0" dirty="0" smtClean="0">
                <a:solidFill>
                  <a:srgbClr val="818079"/>
                </a:solidFill>
                <a:ea typeface="ＭＳ Ｐゴシック" charset="0"/>
                <a:cs typeface="ＭＳ Ｐゴシック" charset="0"/>
              </a:rPr>
              <a:t>, eine Feldgrille einige m</a:t>
            </a:r>
            <a:r>
              <a:rPr lang="de-CH" b="0" baseline="30000" dirty="0" smtClean="0">
                <a:solidFill>
                  <a:srgbClr val="818079"/>
                </a:solidFill>
                <a:ea typeface="ＭＳ Ｐゴシック" charset="0"/>
                <a:cs typeface="ＭＳ Ｐゴシック" charset="0"/>
              </a:rPr>
              <a:t>2</a:t>
            </a:r>
            <a:r>
              <a:rPr lang="de-CH" b="0" dirty="0" smtClean="0">
                <a:solidFill>
                  <a:srgbClr val="818079"/>
                </a:solidFill>
                <a:ea typeface="ＭＳ Ｐゴシック" charset="0"/>
                <a:cs typeface="ＭＳ Ｐゴシック" charset="0"/>
              </a:rPr>
              <a:t>, ein </a:t>
            </a:r>
            <a:r>
              <a:rPr lang="de-CH" b="0" dirty="0" err="1" smtClean="0">
                <a:solidFill>
                  <a:srgbClr val="818079"/>
                </a:solidFill>
                <a:ea typeface="ＭＳ Ｐゴシック" charset="0"/>
                <a:cs typeface="ＭＳ Ｐゴシック" charset="0"/>
              </a:rPr>
              <a:t>Rohrammerpaar</a:t>
            </a:r>
            <a:r>
              <a:rPr lang="de-CH" b="0" dirty="0" smtClean="0">
                <a:solidFill>
                  <a:srgbClr val="818079"/>
                </a:solidFill>
                <a:ea typeface="ＭＳ Ｐゴシック" charset="0"/>
                <a:cs typeface="ＭＳ Ｐゴシック" charset="0"/>
              </a:rPr>
              <a:t> rund 2 ha, ein Hermelinpaar 70-100 ha, ein Steinadlerpaar rund 50 km</a:t>
            </a:r>
            <a:r>
              <a:rPr lang="de-CH" b="0" baseline="30000" dirty="0" smtClean="0">
                <a:solidFill>
                  <a:srgbClr val="818079"/>
                </a:solidFill>
                <a:ea typeface="ＭＳ Ｐゴシック" charset="0"/>
                <a:cs typeface="ＭＳ Ｐゴシック" charset="0"/>
              </a:rPr>
              <a:t>2</a:t>
            </a:r>
            <a:r>
              <a:rPr lang="de-CH" b="0" dirty="0" smtClean="0">
                <a:solidFill>
                  <a:srgbClr val="818079"/>
                </a:solidFill>
                <a:ea typeface="ＭＳ Ｐゴシック" charset="0"/>
                <a:cs typeface="ＭＳ Ｐゴシック" charset="0"/>
              </a:rPr>
              <a:t>. </a:t>
            </a:r>
          </a:p>
          <a:p>
            <a:pPr eaLnBrk="1" hangingPunct="1">
              <a:spcBef>
                <a:spcPct val="20000"/>
              </a:spcBef>
              <a:buFontTx/>
              <a:buChar char="•"/>
              <a:defRPr/>
            </a:pPr>
            <a:r>
              <a:rPr lang="de-CH" b="0" dirty="0" smtClean="0">
                <a:solidFill>
                  <a:srgbClr val="818079"/>
                </a:solidFill>
                <a:ea typeface="ＭＳ Ｐゴシック" charset="0"/>
                <a:cs typeface="ＭＳ Ｐゴシック" charset="0"/>
              </a:rPr>
              <a:t>Zentral </a:t>
            </a:r>
            <a:r>
              <a:rPr lang="de-CH" b="0" dirty="0">
                <a:solidFill>
                  <a:srgbClr val="818079"/>
                </a:solidFill>
                <a:ea typeface="ＭＳ Ｐゴシック" charset="0"/>
                <a:cs typeface="ＭＳ Ｐゴシック" charset="0"/>
              </a:rPr>
              <a:t>für das Überleben der Arten sind Quell-Populationen, für welche ausreichend grosse Flächen mit Qualität  </a:t>
            </a:r>
            <a:r>
              <a:rPr lang="de-CH" b="0" dirty="0" smtClean="0">
                <a:solidFill>
                  <a:srgbClr val="818079"/>
                </a:solidFill>
                <a:ea typeface="ＭＳ Ｐゴシック" charset="0"/>
                <a:cs typeface="ＭＳ Ｐゴシック" charset="0"/>
              </a:rPr>
              <a:t>         zur </a:t>
            </a:r>
            <a:r>
              <a:rPr lang="de-CH" b="0" dirty="0">
                <a:solidFill>
                  <a:srgbClr val="818079"/>
                </a:solidFill>
                <a:ea typeface="ＭＳ Ｐゴシック" charset="0"/>
                <a:cs typeface="ＭＳ Ｐゴシック" charset="0"/>
              </a:rPr>
              <a:t>Verfügung gestellt werden müssen. </a:t>
            </a:r>
          </a:p>
          <a:p>
            <a:pPr eaLnBrk="1" hangingPunct="1">
              <a:spcBef>
                <a:spcPct val="20000"/>
              </a:spcBef>
              <a:buFontTx/>
              <a:buChar char="•"/>
              <a:defRPr/>
            </a:pPr>
            <a:endParaRPr lang="de-CH" b="0" dirty="0">
              <a:solidFill>
                <a:srgbClr val="818079"/>
              </a:solidFill>
              <a:ea typeface="ＭＳ Ｐゴシック" charset="0"/>
              <a:cs typeface="ＭＳ Ｐゴシック" charset="0"/>
            </a:endParaRPr>
          </a:p>
        </p:txBody>
      </p:sp>
      <p:pic>
        <p:nvPicPr>
          <p:cNvPr id="6" name="Bild 5" descr="Bildschirmfoto 2016-09-10 um 20.01.45.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3568" y="1124744"/>
            <a:ext cx="5292080" cy="2546108"/>
          </a:xfrm>
          <a:prstGeom prst="rect">
            <a:avLst/>
          </a:prstGeom>
        </p:spPr>
      </p:pic>
    </p:spTree>
    <p:extLst>
      <p:ext uri="{BB962C8B-B14F-4D97-AF65-F5344CB8AC3E}">
        <p14:creationId xmlns:p14="http://schemas.microsoft.com/office/powerpoint/2010/main" val="9825227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Das Richtige vernetzen</a:t>
            </a:r>
            <a:endParaRPr lang="de-DE" dirty="0"/>
          </a:p>
        </p:txBody>
      </p:sp>
      <p:sp>
        <p:nvSpPr>
          <p:cNvPr id="7" name="Inhaltsplatzhalter 1"/>
          <p:cNvSpPr txBox="1">
            <a:spLocks/>
          </p:cNvSpPr>
          <p:nvPr/>
        </p:nvSpPr>
        <p:spPr bwMode="auto">
          <a:xfrm>
            <a:off x="179512" y="3717032"/>
            <a:ext cx="8784976" cy="3024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b="1">
                <a:solidFill>
                  <a:schemeClr val="bg1"/>
                </a:solidFill>
                <a:latin typeface="Arial" charset="0"/>
                <a:ea typeface="MS PGothic" charset="0"/>
                <a:cs typeface="MS PGothic" charset="0"/>
              </a:defRPr>
            </a:lvl1pPr>
            <a:lvl2pPr marL="742950" indent="-285750">
              <a:defRPr sz="2400" b="1">
                <a:solidFill>
                  <a:schemeClr val="bg1"/>
                </a:solidFill>
                <a:latin typeface="Arial" charset="0"/>
                <a:ea typeface="MS PGothic" charset="0"/>
                <a:cs typeface="MS PGothic" charset="0"/>
              </a:defRPr>
            </a:lvl2pPr>
            <a:lvl3pPr marL="1143000" indent="-228600">
              <a:defRPr sz="2400" b="1">
                <a:solidFill>
                  <a:schemeClr val="bg1"/>
                </a:solidFill>
                <a:latin typeface="Arial" charset="0"/>
                <a:ea typeface="MS PGothic" charset="0"/>
                <a:cs typeface="MS PGothic" charset="0"/>
              </a:defRPr>
            </a:lvl3pPr>
            <a:lvl4pPr marL="1600200" indent="-228600">
              <a:defRPr sz="2400" b="1">
                <a:solidFill>
                  <a:schemeClr val="bg1"/>
                </a:solidFill>
                <a:latin typeface="Arial" charset="0"/>
                <a:ea typeface="MS PGothic" charset="0"/>
                <a:cs typeface="MS PGothic" charset="0"/>
              </a:defRPr>
            </a:lvl4pPr>
            <a:lvl5pPr marL="2057400" indent="-228600">
              <a:defRPr sz="2400" b="1">
                <a:solidFill>
                  <a:schemeClr val="bg1"/>
                </a:solidFill>
                <a:latin typeface="Arial" charset="0"/>
                <a:ea typeface="MS PGothic" charset="0"/>
                <a:cs typeface="MS PGothic" charset="0"/>
              </a:defRPr>
            </a:lvl5pPr>
            <a:lvl6pPr marL="2514600" indent="-228600" eaLnBrk="0" fontAlgn="base" hangingPunct="0">
              <a:spcBef>
                <a:spcPct val="0"/>
              </a:spcBef>
              <a:spcAft>
                <a:spcPct val="0"/>
              </a:spcAft>
              <a:defRPr sz="2400" b="1">
                <a:solidFill>
                  <a:schemeClr val="bg1"/>
                </a:solidFill>
                <a:latin typeface="Arial" charset="0"/>
                <a:ea typeface="MS PGothic" charset="0"/>
                <a:cs typeface="MS PGothic" charset="0"/>
              </a:defRPr>
            </a:lvl6pPr>
            <a:lvl7pPr marL="2971800" indent="-228600" eaLnBrk="0" fontAlgn="base" hangingPunct="0">
              <a:spcBef>
                <a:spcPct val="0"/>
              </a:spcBef>
              <a:spcAft>
                <a:spcPct val="0"/>
              </a:spcAft>
              <a:defRPr sz="2400" b="1">
                <a:solidFill>
                  <a:schemeClr val="bg1"/>
                </a:solidFill>
                <a:latin typeface="Arial" charset="0"/>
                <a:ea typeface="MS PGothic" charset="0"/>
                <a:cs typeface="MS PGothic" charset="0"/>
              </a:defRPr>
            </a:lvl7pPr>
            <a:lvl8pPr marL="3429000" indent="-228600" eaLnBrk="0" fontAlgn="base" hangingPunct="0">
              <a:spcBef>
                <a:spcPct val="0"/>
              </a:spcBef>
              <a:spcAft>
                <a:spcPct val="0"/>
              </a:spcAft>
              <a:defRPr sz="2400" b="1">
                <a:solidFill>
                  <a:schemeClr val="bg1"/>
                </a:solidFill>
                <a:latin typeface="Arial" charset="0"/>
                <a:ea typeface="MS PGothic" charset="0"/>
                <a:cs typeface="MS PGothic" charset="0"/>
              </a:defRPr>
            </a:lvl8pPr>
            <a:lvl9pPr marL="3886200" indent="-228600" eaLnBrk="0" fontAlgn="base" hangingPunct="0">
              <a:spcBef>
                <a:spcPct val="0"/>
              </a:spcBef>
              <a:spcAft>
                <a:spcPct val="0"/>
              </a:spcAft>
              <a:defRPr sz="2400" b="1">
                <a:solidFill>
                  <a:schemeClr val="bg1"/>
                </a:solidFill>
                <a:latin typeface="Arial" charset="0"/>
                <a:ea typeface="MS PGothic" charset="0"/>
                <a:cs typeface="MS PGothic" charset="0"/>
              </a:defRPr>
            </a:lvl9pPr>
          </a:lstStyle>
          <a:p>
            <a:pPr>
              <a:buFont typeface="Arial"/>
              <a:buChar char="•"/>
            </a:pPr>
            <a:r>
              <a:rPr lang="de-CH" b="0" dirty="0" smtClean="0">
                <a:solidFill>
                  <a:srgbClr val="818079"/>
                </a:solidFill>
                <a:ea typeface="ＭＳ Ｐゴシック" charset="0"/>
                <a:cs typeface="ＭＳ Ｐゴシック" charset="0"/>
              </a:rPr>
              <a:t>Vernetzung </a:t>
            </a:r>
            <a:r>
              <a:rPr lang="de-CH" b="0" dirty="0">
                <a:solidFill>
                  <a:srgbClr val="818079"/>
                </a:solidFill>
                <a:ea typeface="ＭＳ Ｐゴシック" charset="0"/>
                <a:cs typeface="ＭＳ Ｐゴシック" charset="0"/>
              </a:rPr>
              <a:t>bedeutet </a:t>
            </a:r>
            <a:r>
              <a:rPr lang="de-CH" b="0" dirty="0" smtClean="0">
                <a:solidFill>
                  <a:srgbClr val="818079"/>
                </a:solidFill>
                <a:ea typeface="ＭＳ Ｐゴシック" charset="0"/>
                <a:cs typeface="ＭＳ Ｐゴシック" charset="0"/>
              </a:rPr>
              <a:t>nicht, einfach </a:t>
            </a:r>
            <a:r>
              <a:rPr lang="de-CH" b="0" dirty="0">
                <a:solidFill>
                  <a:srgbClr val="818079"/>
                </a:solidFill>
                <a:ea typeface="ＭＳ Ｐゴシック" charset="0"/>
                <a:cs typeface="ＭＳ Ｐゴシック" charset="0"/>
              </a:rPr>
              <a:t>einen linearen Lebensraum (Hecke, Gewässer) zu sichern, sondern auch Trittsteine zu schaffen und Hindernisse zu </a:t>
            </a:r>
            <a:r>
              <a:rPr lang="de-CH" b="0" dirty="0" smtClean="0">
                <a:solidFill>
                  <a:srgbClr val="818079"/>
                </a:solidFill>
                <a:ea typeface="ＭＳ Ｐゴシック" charset="0"/>
                <a:cs typeface="ＭＳ Ｐゴシック" charset="0"/>
              </a:rPr>
              <a:t>eliminieren</a:t>
            </a:r>
            <a:r>
              <a:rPr lang="de-CH" b="0" dirty="0">
                <a:solidFill>
                  <a:srgbClr val="818079"/>
                </a:solidFill>
                <a:ea typeface="ＭＳ Ｐゴシック" charset="0"/>
                <a:cs typeface="ＭＳ Ｐゴシック" charset="0"/>
              </a:rPr>
              <a:t>.</a:t>
            </a:r>
          </a:p>
          <a:p>
            <a:r>
              <a:rPr lang="de-CH" b="0" dirty="0">
                <a:solidFill>
                  <a:srgbClr val="818079"/>
                </a:solidFill>
                <a:ea typeface="ＭＳ Ｐゴシック" charset="0"/>
                <a:cs typeface="ＭＳ Ｐゴシック" charset="0"/>
              </a:rPr>
              <a:t>• 	</a:t>
            </a:r>
            <a:r>
              <a:rPr lang="de-CH" b="0" dirty="0" smtClean="0">
                <a:solidFill>
                  <a:srgbClr val="818079"/>
                </a:solidFill>
                <a:ea typeface="ＭＳ Ｐゴシック" charset="0"/>
                <a:cs typeface="ＭＳ Ｐゴシック" charset="0"/>
              </a:rPr>
              <a:t>Nicht die </a:t>
            </a:r>
            <a:r>
              <a:rPr lang="de-CH" b="0" dirty="0">
                <a:solidFill>
                  <a:srgbClr val="818079"/>
                </a:solidFill>
                <a:ea typeface="ＭＳ Ｐゴシック" charset="0"/>
                <a:cs typeface="ＭＳ Ｐゴシック" charset="0"/>
              </a:rPr>
              <a:t>Verbindung allein </a:t>
            </a:r>
            <a:r>
              <a:rPr lang="de-CH" b="0" dirty="0" smtClean="0">
                <a:solidFill>
                  <a:srgbClr val="818079"/>
                </a:solidFill>
                <a:ea typeface="ＭＳ Ｐゴシック" charset="0"/>
                <a:cs typeface="ＭＳ Ｐゴシック" charset="0"/>
              </a:rPr>
              <a:t>ist entscheidend</a:t>
            </a:r>
            <a:r>
              <a:rPr lang="de-CH" b="0" dirty="0">
                <a:solidFill>
                  <a:srgbClr val="818079"/>
                </a:solidFill>
                <a:ea typeface="ＭＳ Ｐゴシック" charset="0"/>
                <a:cs typeface="ＭＳ Ｐゴシック" charset="0"/>
              </a:rPr>
              <a:t>, sondern das Vorhandensein der nötigen Lebensräume in </a:t>
            </a:r>
            <a:r>
              <a:rPr lang="de-CH" b="0" dirty="0" smtClean="0">
                <a:solidFill>
                  <a:srgbClr val="818079"/>
                </a:solidFill>
                <a:ea typeface="ＭＳ Ｐゴシック" charset="0"/>
                <a:cs typeface="ＭＳ Ｐゴシック" charset="0"/>
              </a:rPr>
              <a:t>erreich-      baren Distanzen für (1), (2) und (3)</a:t>
            </a:r>
            <a:r>
              <a:rPr lang="de-CH" b="0" dirty="0">
                <a:solidFill>
                  <a:srgbClr val="818079"/>
                </a:solidFill>
                <a:ea typeface="ＭＳ Ｐゴシック" charset="0"/>
                <a:cs typeface="ＭＳ Ｐゴシック" charset="0"/>
              </a:rPr>
              <a:t> </a:t>
            </a:r>
            <a:r>
              <a:rPr lang="de-CH" b="0" dirty="0" smtClean="0">
                <a:solidFill>
                  <a:srgbClr val="818079"/>
                </a:solidFill>
                <a:ea typeface="ＭＳ Ｐゴシック" charset="0"/>
                <a:cs typeface="ＭＳ Ｐゴシック" charset="0"/>
              </a:rPr>
              <a:t>für die einzelnen Arten.</a:t>
            </a:r>
            <a:endParaRPr lang="de-CH" b="0" dirty="0">
              <a:solidFill>
                <a:srgbClr val="818079"/>
              </a:solidFill>
              <a:ea typeface="ＭＳ Ｐゴシック" charset="0"/>
              <a:cs typeface="ＭＳ Ｐゴシック" charset="0"/>
            </a:endParaRPr>
          </a:p>
        </p:txBody>
      </p:sp>
      <p:pic>
        <p:nvPicPr>
          <p:cNvPr id="8" name="Bild 7" descr="Bildschirmfoto 2016-09-10 um 19.48.18.png"/>
          <p:cNvPicPr>
            <a:picLocks noChangeAspect="1"/>
          </p:cNvPicPr>
          <p:nvPr/>
        </p:nvPicPr>
        <p:blipFill rotWithShape="1">
          <a:blip r:embed="rId3" cstate="screen">
            <a:extLst>
              <a:ext uri="{28A0092B-C50C-407E-A947-70E740481C1C}">
                <a14:useLocalDpi xmlns:a14="http://schemas.microsoft.com/office/drawing/2010/main"/>
              </a:ext>
            </a:extLst>
          </a:blip>
          <a:srcRect l="2162" b="1435"/>
          <a:stretch/>
        </p:blipFill>
        <p:spPr>
          <a:xfrm>
            <a:off x="767922" y="1196752"/>
            <a:ext cx="1800000" cy="1786432"/>
          </a:xfrm>
          <a:prstGeom prst="rect">
            <a:avLst/>
          </a:prstGeom>
        </p:spPr>
      </p:pic>
      <p:pic>
        <p:nvPicPr>
          <p:cNvPr id="9" name="Bild 8" descr="Bildschirmfoto 2016-09-10 um 19.48.18.png"/>
          <p:cNvPicPr>
            <a:picLocks noChangeAspect="1"/>
          </p:cNvPicPr>
          <p:nvPr/>
        </p:nvPicPr>
        <p:blipFill rotWithShape="1">
          <a:blip r:embed="rId4" cstate="print">
            <a:extLst>
              <a:ext uri="{28A0092B-C50C-407E-A947-70E740481C1C}">
                <a14:useLocalDpi xmlns:a14="http://schemas.microsoft.com/office/drawing/2010/main"/>
              </a:ext>
            </a:extLst>
          </a:blip>
          <a:srcRect l="-1"/>
          <a:stretch/>
        </p:blipFill>
        <p:spPr>
          <a:xfrm>
            <a:off x="3714077" y="1196752"/>
            <a:ext cx="1800000" cy="1791665"/>
          </a:xfrm>
          <a:prstGeom prst="rect">
            <a:avLst/>
          </a:prstGeom>
        </p:spPr>
      </p:pic>
      <p:pic>
        <p:nvPicPr>
          <p:cNvPr id="10" name="Bild 9" descr="Steinkauz_MSchaef.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660232" y="1196752"/>
            <a:ext cx="1779924" cy="1800200"/>
          </a:xfrm>
          <a:prstGeom prst="rect">
            <a:avLst/>
          </a:prstGeom>
        </p:spPr>
      </p:pic>
      <p:sp>
        <p:nvSpPr>
          <p:cNvPr id="3" name="Rechteck 2"/>
          <p:cNvSpPr/>
          <p:nvPr/>
        </p:nvSpPr>
        <p:spPr>
          <a:xfrm>
            <a:off x="3176063" y="3068960"/>
            <a:ext cx="2908105" cy="369332"/>
          </a:xfrm>
          <a:prstGeom prst="rect">
            <a:avLst/>
          </a:prstGeom>
        </p:spPr>
        <p:txBody>
          <a:bodyPr wrap="none">
            <a:spAutoFit/>
          </a:bodyPr>
          <a:lstStyle/>
          <a:p>
            <a:r>
              <a:rPr lang="de-CH" sz="1800" dirty="0">
                <a:solidFill>
                  <a:srgbClr val="818079"/>
                </a:solidFill>
                <a:ea typeface="ＭＳ Ｐゴシック" charset="0"/>
                <a:cs typeface="ＭＳ Ｐゴシック" charset="0"/>
              </a:rPr>
              <a:t>(2) saisonale Wanderung</a:t>
            </a:r>
            <a:endParaRPr lang="de-DE" dirty="0"/>
          </a:p>
        </p:txBody>
      </p:sp>
      <p:sp>
        <p:nvSpPr>
          <p:cNvPr id="4" name="Rechteck 3"/>
          <p:cNvSpPr/>
          <p:nvPr/>
        </p:nvSpPr>
        <p:spPr>
          <a:xfrm>
            <a:off x="6602992" y="3068960"/>
            <a:ext cx="1881645" cy="369332"/>
          </a:xfrm>
          <a:prstGeom prst="rect">
            <a:avLst/>
          </a:prstGeom>
        </p:spPr>
        <p:txBody>
          <a:bodyPr wrap="none">
            <a:spAutoFit/>
          </a:bodyPr>
          <a:lstStyle/>
          <a:p>
            <a:r>
              <a:rPr lang="de-CH" sz="1800" dirty="0">
                <a:solidFill>
                  <a:srgbClr val="818079"/>
                </a:solidFill>
                <a:ea typeface="ＭＳ Ｐゴシック" charset="0"/>
                <a:cs typeface="ＭＳ Ｐゴシック" charset="0"/>
              </a:rPr>
              <a:t>(3) Ausbreitung</a:t>
            </a:r>
            <a:endParaRPr lang="de-DE" dirty="0"/>
          </a:p>
        </p:txBody>
      </p:sp>
      <p:sp>
        <p:nvSpPr>
          <p:cNvPr id="12" name="Rechteck 11"/>
          <p:cNvSpPr/>
          <p:nvPr/>
        </p:nvSpPr>
        <p:spPr>
          <a:xfrm>
            <a:off x="395536" y="3068960"/>
            <a:ext cx="2480254" cy="369332"/>
          </a:xfrm>
          <a:prstGeom prst="rect">
            <a:avLst/>
          </a:prstGeom>
        </p:spPr>
        <p:txBody>
          <a:bodyPr wrap="none">
            <a:spAutoFit/>
          </a:bodyPr>
          <a:lstStyle/>
          <a:p>
            <a:r>
              <a:rPr lang="de-CH" sz="1800" dirty="0" smtClean="0">
                <a:solidFill>
                  <a:srgbClr val="818079"/>
                </a:solidFill>
                <a:ea typeface="ＭＳ Ｐゴシック" charset="0"/>
                <a:cs typeface="ＭＳ Ｐゴシック" charset="0"/>
              </a:rPr>
              <a:t>(1) Tägliche </a:t>
            </a:r>
            <a:r>
              <a:rPr lang="de-CH" sz="1800" dirty="0">
                <a:solidFill>
                  <a:srgbClr val="818079"/>
                </a:solidFill>
                <a:ea typeface="ＭＳ Ｐゴシック" charset="0"/>
                <a:cs typeface="ＭＳ Ｐゴシック" charset="0"/>
              </a:rPr>
              <a:t>Mobilität</a:t>
            </a:r>
            <a:endParaRPr lang="de-DE" dirty="0"/>
          </a:p>
        </p:txBody>
      </p:sp>
    </p:spTree>
    <p:extLst>
      <p:ext uri="{BB962C8B-B14F-4D97-AF65-F5344CB8AC3E}">
        <p14:creationId xmlns:p14="http://schemas.microsoft.com/office/powerpoint/2010/main" val="30117277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el 1"/>
          <p:cNvSpPr>
            <a:spLocks noGrp="1"/>
          </p:cNvSpPr>
          <p:nvPr>
            <p:ph type="title"/>
          </p:nvPr>
        </p:nvSpPr>
        <p:spPr>
          <a:xfrm>
            <a:off x="613792" y="146050"/>
            <a:ext cx="8134672" cy="762000"/>
          </a:xfrm>
        </p:spPr>
        <p:txBody>
          <a:bodyPr/>
          <a:lstStyle/>
          <a:p>
            <a:pPr eaLnBrk="1" hangingPunct="1"/>
            <a:r>
              <a:rPr lang="de-DE" sz="2800" dirty="0" smtClean="0">
                <a:solidFill>
                  <a:srgbClr val="FFFFFF"/>
                </a:solidFill>
                <a:latin typeface="Arial" charset="0"/>
                <a:ea typeface="MS PGothic" charset="0"/>
              </a:rPr>
              <a:t>Kerngebiete, Trittsteine und Vernetzungsgebiete</a:t>
            </a:r>
            <a:endParaRPr lang="de-DE" sz="2800" dirty="0">
              <a:latin typeface="Arial" charset="0"/>
              <a:ea typeface="MS PGothic" charset="0"/>
            </a:endParaRPr>
          </a:p>
        </p:txBody>
      </p:sp>
      <p:pic>
        <p:nvPicPr>
          <p:cNvPr id="5" name="Bild 4" descr="Bildschirmfoto 2016-09-10 um 21.05.12.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462550"/>
            <a:ext cx="9144000" cy="3550626"/>
          </a:xfrm>
          <a:prstGeom prst="rect">
            <a:avLst/>
          </a:prstGeom>
        </p:spPr>
      </p:pic>
      <p:sp>
        <p:nvSpPr>
          <p:cNvPr id="4" name="Textfeld 3"/>
          <p:cNvSpPr txBox="1"/>
          <p:nvPr/>
        </p:nvSpPr>
        <p:spPr>
          <a:xfrm>
            <a:off x="251520" y="4365104"/>
            <a:ext cx="9073008" cy="646331"/>
          </a:xfrm>
          <a:prstGeom prst="rect">
            <a:avLst/>
          </a:prstGeom>
          <a:noFill/>
        </p:spPr>
        <p:txBody>
          <a:bodyPr wrap="square" rtlCol="0">
            <a:spAutoFit/>
          </a:bodyPr>
          <a:lstStyle/>
          <a:p>
            <a:endParaRPr lang="de-DE" sz="1200" dirty="0">
              <a:solidFill>
                <a:srgbClr val="808080"/>
              </a:solidFill>
            </a:endParaRPr>
          </a:p>
          <a:p>
            <a:endParaRPr lang="de-DE" sz="1200" dirty="0">
              <a:solidFill>
                <a:srgbClr val="808080"/>
              </a:solidFill>
            </a:endParaRPr>
          </a:p>
          <a:p>
            <a:endParaRPr lang="de-DE" sz="1200" dirty="0">
              <a:solidFill>
                <a:srgbClr val="808080"/>
              </a:solidFill>
            </a:endParaRPr>
          </a:p>
        </p:txBody>
      </p:sp>
    </p:spTree>
    <p:extLst>
      <p:ext uri="{BB962C8B-B14F-4D97-AF65-F5344CB8AC3E}">
        <p14:creationId xmlns:p14="http://schemas.microsoft.com/office/powerpoint/2010/main" val="401788577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Flächen nötig!</a:t>
            </a:r>
            <a:endParaRPr lang="de-DE" dirty="0"/>
          </a:p>
        </p:txBody>
      </p:sp>
      <p:sp>
        <p:nvSpPr>
          <p:cNvPr id="3" name="Textfeld 2"/>
          <p:cNvSpPr txBox="1"/>
          <p:nvPr/>
        </p:nvSpPr>
        <p:spPr>
          <a:xfrm>
            <a:off x="683568" y="1615440"/>
            <a:ext cx="7488832" cy="3970318"/>
          </a:xfrm>
          <a:prstGeom prst="rect">
            <a:avLst/>
          </a:prstGeom>
          <a:noFill/>
        </p:spPr>
        <p:txBody>
          <a:bodyPr wrap="square" rtlCol="0">
            <a:spAutoFit/>
          </a:bodyPr>
          <a:lstStyle/>
          <a:p>
            <a:r>
              <a:rPr lang="de-DE" sz="2800" dirty="0" smtClean="0">
                <a:solidFill>
                  <a:srgbClr val="808080"/>
                </a:solidFill>
              </a:rPr>
              <a:t>Die Kerngebiete umfassen mindestens 17%, Kerngebiete und Vernetzungsgebiete zusammen rund einen Drittel der Landesfläche. </a:t>
            </a:r>
          </a:p>
          <a:p>
            <a:endParaRPr lang="de-DE" sz="2800" dirty="0">
              <a:solidFill>
                <a:srgbClr val="808080"/>
              </a:solidFill>
            </a:endParaRPr>
          </a:p>
          <a:p>
            <a:r>
              <a:rPr lang="de-DE" sz="2800" dirty="0" smtClean="0">
                <a:solidFill>
                  <a:srgbClr val="808080"/>
                </a:solidFill>
              </a:rPr>
              <a:t>Die Ökologische Infrastruktur der Schweiz ist mit den Kerngebieten und ökologischen Korridoren im grenznahen Ausland verbunden. </a:t>
            </a:r>
            <a:r>
              <a:rPr lang="de-DE" dirty="0" smtClean="0">
                <a:solidFill>
                  <a:srgbClr val="808080"/>
                </a:solidFill>
              </a:rPr>
              <a:t>  </a:t>
            </a:r>
            <a:endParaRPr lang="de-DE" dirty="0">
              <a:solidFill>
                <a:srgbClr val="808080"/>
              </a:solidFill>
            </a:endParaRPr>
          </a:p>
        </p:txBody>
      </p:sp>
    </p:spTree>
    <p:extLst>
      <p:ext uri="{BB962C8B-B14F-4D97-AF65-F5344CB8AC3E}">
        <p14:creationId xmlns:p14="http://schemas.microsoft.com/office/powerpoint/2010/main" val="86221648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el 1"/>
          <p:cNvSpPr>
            <a:spLocks noGrp="1"/>
          </p:cNvSpPr>
          <p:nvPr>
            <p:ph type="title"/>
          </p:nvPr>
        </p:nvSpPr>
        <p:spPr>
          <a:xfrm>
            <a:off x="107950" y="115888"/>
            <a:ext cx="7772400" cy="762000"/>
          </a:xfrm>
        </p:spPr>
        <p:txBody>
          <a:bodyPr/>
          <a:lstStyle/>
          <a:p>
            <a:r>
              <a:rPr lang="de-DE" sz="3200" dirty="0" err="1">
                <a:latin typeface="Arial" charset="0"/>
                <a:ea typeface="ＭＳ Ｐゴシック" charset="0"/>
                <a:cs typeface="ＭＳ Ｐゴシック" charset="0"/>
              </a:rPr>
              <a:t>BirdLife</a:t>
            </a:r>
            <a:r>
              <a:rPr lang="de-DE" sz="3200" dirty="0">
                <a:latin typeface="Arial" charset="0"/>
                <a:ea typeface="ＭＳ Ｐゴシック" charset="0"/>
                <a:cs typeface="ＭＳ Ｐゴシック" charset="0"/>
              </a:rPr>
              <a:t>-Kampagne Ökologische Infrastruktur</a:t>
            </a:r>
          </a:p>
        </p:txBody>
      </p:sp>
      <p:sp>
        <p:nvSpPr>
          <p:cNvPr id="23554" name="Textfeld 2"/>
          <p:cNvSpPr txBox="1">
            <a:spLocks noChangeArrowheads="1"/>
          </p:cNvSpPr>
          <p:nvPr/>
        </p:nvSpPr>
        <p:spPr bwMode="auto">
          <a:xfrm>
            <a:off x="107950" y="1089025"/>
            <a:ext cx="5472113" cy="540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bg1"/>
                </a:solidFill>
                <a:latin typeface="Arial" charset="0"/>
                <a:ea typeface="ＭＳ Ｐゴシック" charset="0"/>
                <a:cs typeface="ＭＳ Ｐゴシック" charset="0"/>
              </a:defRPr>
            </a:lvl1pPr>
            <a:lvl2pPr marL="742950" indent="-285750" eaLnBrk="0" hangingPunct="0">
              <a:defRPr sz="2400" b="1">
                <a:solidFill>
                  <a:schemeClr val="bg1"/>
                </a:solidFill>
                <a:latin typeface="Arial" charset="0"/>
                <a:ea typeface="ＭＳ Ｐゴシック" charset="0"/>
              </a:defRPr>
            </a:lvl2pPr>
            <a:lvl3pPr marL="1143000" indent="-228600" eaLnBrk="0" hangingPunct="0">
              <a:defRPr sz="2400" b="1">
                <a:solidFill>
                  <a:schemeClr val="bg1"/>
                </a:solidFill>
                <a:latin typeface="Arial" charset="0"/>
                <a:ea typeface="ＭＳ Ｐゴシック" charset="0"/>
              </a:defRPr>
            </a:lvl3pPr>
            <a:lvl4pPr marL="1600200" indent="-228600" eaLnBrk="0" hangingPunct="0">
              <a:defRPr sz="2400" b="1">
                <a:solidFill>
                  <a:schemeClr val="bg1"/>
                </a:solidFill>
                <a:latin typeface="Arial" charset="0"/>
                <a:ea typeface="ＭＳ Ｐゴシック" charset="0"/>
              </a:defRPr>
            </a:lvl4pPr>
            <a:lvl5pPr marL="2057400" indent="-228600" eaLnBrk="0" hangingPunct="0">
              <a:defRPr sz="2400" b="1">
                <a:solidFill>
                  <a:schemeClr val="bg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bg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bg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bg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bg1"/>
                </a:solidFill>
                <a:latin typeface="Arial" charset="0"/>
                <a:ea typeface="ＭＳ Ｐゴシック" charset="0"/>
              </a:defRPr>
            </a:lvl9pPr>
          </a:lstStyle>
          <a:p>
            <a:pPr algn="l" eaLnBrk="1" hangingPunct="1"/>
            <a:r>
              <a:rPr lang="de-DE" sz="2500">
                <a:solidFill>
                  <a:schemeClr val="bg2"/>
                </a:solidFill>
              </a:rPr>
              <a:t>Vision:</a:t>
            </a:r>
          </a:p>
          <a:p>
            <a:pPr algn="l" eaLnBrk="1" hangingPunct="1"/>
            <a:r>
              <a:rPr lang="de-DE" sz="2500" b="0">
                <a:solidFill>
                  <a:schemeClr val="bg2"/>
                </a:solidFill>
              </a:rPr>
              <a:t>Die Schweiz gibt sich eine gute </a:t>
            </a:r>
            <a:br>
              <a:rPr lang="de-DE" sz="2500" b="0">
                <a:solidFill>
                  <a:schemeClr val="bg2"/>
                </a:solidFill>
              </a:rPr>
            </a:br>
            <a:r>
              <a:rPr lang="de-DE" sz="2500" b="0">
                <a:solidFill>
                  <a:schemeClr val="bg2"/>
                </a:solidFill>
              </a:rPr>
              <a:t>Ökologische Infrastruktur.</a:t>
            </a:r>
          </a:p>
          <a:p>
            <a:pPr algn="l" eaLnBrk="1" hangingPunct="1"/>
            <a:endParaRPr lang="de-DE" sz="2500">
              <a:solidFill>
                <a:schemeClr val="bg2"/>
              </a:solidFill>
            </a:endParaRPr>
          </a:p>
          <a:p>
            <a:pPr algn="l" eaLnBrk="1" hangingPunct="1"/>
            <a:r>
              <a:rPr lang="de-DE" sz="2500">
                <a:solidFill>
                  <a:schemeClr val="bg2"/>
                </a:solidFill>
              </a:rPr>
              <a:t>Ziele der Kampagne</a:t>
            </a:r>
          </a:p>
          <a:p>
            <a:pPr algn="l" eaLnBrk="1" hangingPunct="1"/>
            <a:r>
              <a:rPr lang="de-DE" sz="2500" b="0">
                <a:solidFill>
                  <a:schemeClr val="bg2"/>
                </a:solidFill>
              </a:rPr>
              <a:t>Der Bekanntheitsgrad der ÖI und das </a:t>
            </a:r>
            <a:br>
              <a:rPr lang="de-DE" sz="2500" b="0">
                <a:solidFill>
                  <a:schemeClr val="bg2"/>
                </a:solidFill>
              </a:rPr>
            </a:br>
            <a:r>
              <a:rPr lang="de-DE" sz="2500" b="0">
                <a:solidFill>
                  <a:schemeClr val="bg2"/>
                </a:solidFill>
              </a:rPr>
              <a:t>Verständnis, was die ÖI ist, wird in den Sektionen, KV und LO sowie in der Bevölkerung gesteigert.</a:t>
            </a:r>
          </a:p>
          <a:p>
            <a:pPr algn="l" eaLnBrk="1" hangingPunct="1"/>
            <a:endParaRPr lang="de-DE" sz="1000" b="0">
              <a:solidFill>
                <a:schemeClr val="bg2"/>
              </a:solidFill>
            </a:endParaRPr>
          </a:p>
          <a:p>
            <a:pPr algn="l" eaLnBrk="1" hangingPunct="1"/>
            <a:r>
              <a:rPr lang="de-DE" sz="2500" b="0">
                <a:solidFill>
                  <a:schemeClr val="bg2"/>
                </a:solidFill>
              </a:rPr>
              <a:t>Es werden mit Zutun aller BirdLife-Ebenen neue Flächen für die ÖI geschaffen und die Qualität von Flächen in der ÖI verbessert.</a:t>
            </a:r>
          </a:p>
          <a:p>
            <a:pPr algn="l" eaLnBrk="1" hangingPunct="1"/>
            <a:endParaRPr lang="de-DE" sz="1000" b="0">
              <a:solidFill>
                <a:schemeClr val="bg2"/>
              </a:solidFill>
            </a:endParaRPr>
          </a:p>
        </p:txBody>
      </p:sp>
      <p:pic>
        <p:nvPicPr>
          <p:cNvPr id="23555" name="Bild 1" descr="rueckseite_oekInfraBroschuere.tif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795963" y="1235075"/>
            <a:ext cx="3017837" cy="44973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805115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Inhaltsplatzhalter 1"/>
          <p:cNvSpPr txBox="1">
            <a:spLocks/>
          </p:cNvSpPr>
          <p:nvPr/>
        </p:nvSpPr>
        <p:spPr bwMode="auto">
          <a:xfrm>
            <a:off x="539552" y="5445224"/>
            <a:ext cx="6336704"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bg1"/>
                </a:solidFill>
                <a:latin typeface="Arial" charset="0"/>
                <a:ea typeface="MS PGothic" charset="0"/>
                <a:cs typeface="MS PGothic" charset="0"/>
              </a:defRPr>
            </a:lvl1pPr>
            <a:lvl2pPr marL="742950" indent="-285750">
              <a:defRPr sz="2400" b="1">
                <a:solidFill>
                  <a:schemeClr val="bg1"/>
                </a:solidFill>
                <a:latin typeface="Arial" charset="0"/>
                <a:ea typeface="MS PGothic" charset="0"/>
                <a:cs typeface="MS PGothic" charset="0"/>
              </a:defRPr>
            </a:lvl2pPr>
            <a:lvl3pPr marL="1143000" indent="-228600">
              <a:defRPr sz="2400" b="1">
                <a:solidFill>
                  <a:schemeClr val="bg1"/>
                </a:solidFill>
                <a:latin typeface="Arial" charset="0"/>
                <a:ea typeface="MS PGothic" charset="0"/>
                <a:cs typeface="MS PGothic" charset="0"/>
              </a:defRPr>
            </a:lvl3pPr>
            <a:lvl4pPr marL="1600200" indent="-228600">
              <a:defRPr sz="2400" b="1">
                <a:solidFill>
                  <a:schemeClr val="bg1"/>
                </a:solidFill>
                <a:latin typeface="Arial" charset="0"/>
                <a:ea typeface="MS PGothic" charset="0"/>
                <a:cs typeface="MS PGothic" charset="0"/>
              </a:defRPr>
            </a:lvl4pPr>
            <a:lvl5pPr marL="2057400" indent="-228600">
              <a:defRPr sz="2400" b="1">
                <a:solidFill>
                  <a:schemeClr val="bg1"/>
                </a:solidFill>
                <a:latin typeface="Arial" charset="0"/>
                <a:ea typeface="MS PGothic" charset="0"/>
                <a:cs typeface="MS PGothic" charset="0"/>
              </a:defRPr>
            </a:lvl5pPr>
            <a:lvl6pPr marL="2514600" indent="-228600" eaLnBrk="0" fontAlgn="base" hangingPunct="0">
              <a:spcBef>
                <a:spcPct val="0"/>
              </a:spcBef>
              <a:spcAft>
                <a:spcPct val="0"/>
              </a:spcAft>
              <a:defRPr sz="2400" b="1">
                <a:solidFill>
                  <a:schemeClr val="bg1"/>
                </a:solidFill>
                <a:latin typeface="Arial" charset="0"/>
                <a:ea typeface="MS PGothic" charset="0"/>
                <a:cs typeface="MS PGothic" charset="0"/>
              </a:defRPr>
            </a:lvl6pPr>
            <a:lvl7pPr marL="2971800" indent="-228600" eaLnBrk="0" fontAlgn="base" hangingPunct="0">
              <a:spcBef>
                <a:spcPct val="0"/>
              </a:spcBef>
              <a:spcAft>
                <a:spcPct val="0"/>
              </a:spcAft>
              <a:defRPr sz="2400" b="1">
                <a:solidFill>
                  <a:schemeClr val="bg1"/>
                </a:solidFill>
                <a:latin typeface="Arial" charset="0"/>
                <a:ea typeface="MS PGothic" charset="0"/>
                <a:cs typeface="MS PGothic" charset="0"/>
              </a:defRPr>
            </a:lvl7pPr>
            <a:lvl8pPr marL="3429000" indent="-228600" eaLnBrk="0" fontAlgn="base" hangingPunct="0">
              <a:spcBef>
                <a:spcPct val="0"/>
              </a:spcBef>
              <a:spcAft>
                <a:spcPct val="0"/>
              </a:spcAft>
              <a:defRPr sz="2400" b="1">
                <a:solidFill>
                  <a:schemeClr val="bg1"/>
                </a:solidFill>
                <a:latin typeface="Arial" charset="0"/>
                <a:ea typeface="MS PGothic" charset="0"/>
                <a:cs typeface="MS PGothic" charset="0"/>
              </a:defRPr>
            </a:lvl8pPr>
            <a:lvl9pPr marL="3886200" indent="-228600" eaLnBrk="0" fontAlgn="base" hangingPunct="0">
              <a:spcBef>
                <a:spcPct val="0"/>
              </a:spcBef>
              <a:spcAft>
                <a:spcPct val="0"/>
              </a:spcAft>
              <a:defRPr sz="2400" b="1">
                <a:solidFill>
                  <a:schemeClr val="bg1"/>
                </a:solidFill>
                <a:latin typeface="Arial" charset="0"/>
                <a:ea typeface="MS PGothic" charset="0"/>
                <a:cs typeface="MS PGothic" charset="0"/>
              </a:defRPr>
            </a:lvl9pPr>
          </a:lstStyle>
          <a:p>
            <a:pPr eaLnBrk="1" hangingPunct="1">
              <a:spcBef>
                <a:spcPct val="20000"/>
              </a:spcBef>
            </a:pPr>
            <a:r>
              <a:rPr lang="de-CH" sz="2800" b="0" u="sng" dirty="0" smtClean="0">
                <a:solidFill>
                  <a:srgbClr val="0000FF"/>
                </a:solidFill>
                <a:hlinkClick r:id="rId3"/>
              </a:rPr>
              <a:t>www.birdlife.ch</a:t>
            </a:r>
            <a:endParaRPr lang="de-CH" sz="2800" b="0" u="sng" dirty="0" smtClean="0">
              <a:solidFill>
                <a:srgbClr val="0000FF"/>
              </a:solidFill>
            </a:endParaRPr>
          </a:p>
          <a:p>
            <a:pPr eaLnBrk="1" hangingPunct="1">
              <a:spcBef>
                <a:spcPct val="20000"/>
              </a:spcBef>
            </a:pPr>
            <a:r>
              <a:rPr lang="de-CH" sz="2800" b="0" u="sng" dirty="0" err="1" smtClean="0">
                <a:solidFill>
                  <a:srgbClr val="0000FF"/>
                </a:solidFill>
              </a:rPr>
              <a:t>www.oekologische-infrastruktur.ch</a:t>
            </a:r>
            <a:endParaRPr lang="de-CH" sz="2800" b="0" u="sng" dirty="0" smtClean="0">
              <a:solidFill>
                <a:srgbClr val="0000FF"/>
              </a:solidFill>
            </a:endParaRPr>
          </a:p>
          <a:p>
            <a:pPr eaLnBrk="1" hangingPunct="1">
              <a:spcBef>
                <a:spcPct val="20000"/>
              </a:spcBef>
            </a:pPr>
            <a:endParaRPr lang="de-CH" sz="2800" dirty="0" smtClean="0">
              <a:solidFill>
                <a:srgbClr val="818079"/>
              </a:solidFill>
            </a:endParaRPr>
          </a:p>
          <a:p>
            <a:pPr eaLnBrk="1" hangingPunct="1">
              <a:spcBef>
                <a:spcPct val="20000"/>
              </a:spcBef>
            </a:pPr>
            <a:endParaRPr lang="de-CH" sz="2800" dirty="0">
              <a:solidFill>
                <a:srgbClr val="818079"/>
              </a:solidFill>
            </a:endParaRPr>
          </a:p>
        </p:txBody>
      </p:sp>
      <p:pic>
        <p:nvPicPr>
          <p:cNvPr id="4" name="Bild 3"/>
          <p:cNvPicPr>
            <a:picLocks noChangeAspect="1"/>
          </p:cNvPicPr>
          <p:nvPr/>
        </p:nvPicPr>
        <p:blipFill>
          <a:blip r:embed="rId4"/>
          <a:stretch>
            <a:fillRect/>
          </a:stretch>
        </p:blipFill>
        <p:spPr>
          <a:xfrm>
            <a:off x="1619672" y="2492896"/>
            <a:ext cx="1873809" cy="2635043"/>
          </a:xfrm>
          <a:prstGeom prst="rect">
            <a:avLst/>
          </a:prstGeom>
        </p:spPr>
      </p:pic>
      <p:pic>
        <p:nvPicPr>
          <p:cNvPr id="5" name="Bild 4"/>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7092281" y="3374995"/>
            <a:ext cx="1656184" cy="2329008"/>
          </a:xfrm>
          <a:prstGeom prst="rect">
            <a:avLst/>
          </a:prstGeom>
        </p:spPr>
      </p:pic>
      <p:pic>
        <p:nvPicPr>
          <p:cNvPr id="6" name="Bild 5"/>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Lst>
          </a:blip>
          <a:stretch>
            <a:fillRect/>
          </a:stretch>
        </p:blipFill>
        <p:spPr>
          <a:xfrm>
            <a:off x="6156177" y="2222867"/>
            <a:ext cx="1656184" cy="2329008"/>
          </a:xfrm>
          <a:prstGeom prst="rect">
            <a:avLst/>
          </a:prstGeom>
        </p:spPr>
      </p:pic>
      <p:pic>
        <p:nvPicPr>
          <p:cNvPr id="11" name="Bild 10"/>
          <p:cNvPicPr>
            <a:picLocks noChangeAspect="1"/>
          </p:cNvPicPr>
          <p:nvPr/>
        </p:nvPicPr>
        <p:blipFill>
          <a:blip r:embed="rId9"/>
          <a:stretch>
            <a:fillRect/>
          </a:stretch>
        </p:blipFill>
        <p:spPr>
          <a:xfrm>
            <a:off x="395536" y="1556792"/>
            <a:ext cx="1873809" cy="2635043"/>
          </a:xfrm>
          <a:prstGeom prst="rect">
            <a:avLst/>
          </a:prstGeom>
        </p:spPr>
      </p:pic>
      <p:pic>
        <p:nvPicPr>
          <p:cNvPr id="7" name="Bild 6"/>
          <p:cNvPicPr>
            <a:picLocks noChangeAspect="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Lst>
          </a:blip>
          <a:stretch>
            <a:fillRect/>
          </a:stretch>
        </p:blipFill>
        <p:spPr>
          <a:xfrm>
            <a:off x="4499993" y="1700808"/>
            <a:ext cx="1668986" cy="2347011"/>
          </a:xfrm>
          <a:prstGeom prst="rect">
            <a:avLst/>
          </a:prstGeom>
        </p:spPr>
      </p:pic>
      <p:sp>
        <p:nvSpPr>
          <p:cNvPr id="2" name="Titel 1"/>
          <p:cNvSpPr>
            <a:spLocks noGrp="1"/>
          </p:cNvSpPr>
          <p:nvPr>
            <p:ph type="title"/>
          </p:nvPr>
        </p:nvSpPr>
        <p:spPr/>
        <p:txBody>
          <a:bodyPr/>
          <a:lstStyle/>
          <a:p>
            <a:r>
              <a:rPr lang="de-DE" dirty="0" smtClean="0"/>
              <a:t>Zum Weiterlesen</a:t>
            </a:r>
            <a:endParaRPr lang="de-DE"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Bildschirmfoto 2016-09-10 um 18.19.04.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a:effectLst>
            <a:outerShdw blurRad="50800" dist="38100" dir="2700000" algn="tl" rotWithShape="0">
              <a:prstClr val="black">
                <a:alpha val="40000"/>
              </a:prstClr>
            </a:outerShdw>
          </a:effectLst>
        </p:spPr>
      </p:pic>
      <p:pic>
        <p:nvPicPr>
          <p:cNvPr id="4" name="Bild 3" descr="Bildschirmfoto 2016-09-10 um 18.24.17.png"/>
          <p:cNvPicPr>
            <a:picLocks noChangeAspect="1"/>
          </p:cNvPicPr>
          <p:nvPr/>
        </p:nvPicPr>
        <p:blipFill rotWithShape="1">
          <a:blip r:embed="rId4" cstate="screen">
            <a:extLst>
              <a:ext uri="{28A0092B-C50C-407E-A947-70E740481C1C}">
                <a14:useLocalDpi xmlns:a14="http://schemas.microsoft.com/office/drawing/2010/main"/>
              </a:ext>
            </a:extLst>
          </a:blip>
          <a:srcRect l="3935" t="10169" r="5270" b="9540"/>
          <a:stretch/>
        </p:blipFill>
        <p:spPr>
          <a:xfrm>
            <a:off x="323528" y="764704"/>
            <a:ext cx="5083441" cy="1368152"/>
          </a:xfrm>
          <a:prstGeom prst="rect">
            <a:avLst/>
          </a:prstGeom>
          <a:ln>
            <a:solidFill>
              <a:srgbClr val="A3B2C1"/>
            </a:solidFill>
          </a:ln>
        </p:spPr>
      </p:pic>
    </p:spTree>
    <p:extLst>
      <p:ext uri="{BB962C8B-B14F-4D97-AF65-F5344CB8AC3E}">
        <p14:creationId xmlns:p14="http://schemas.microsoft.com/office/powerpoint/2010/main" val="104703914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Verbreitung </a:t>
            </a:r>
            <a:endParaRPr lang="de-DE" dirty="0"/>
          </a:p>
        </p:txBody>
      </p:sp>
      <p:pic>
        <p:nvPicPr>
          <p:cNvPr id="4" name="Inhaltsplatzhalter 3" descr="DichteNeuntöter.png"/>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06734454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1520" y="146720"/>
            <a:ext cx="7772400" cy="762000"/>
          </a:xfrm>
        </p:spPr>
        <p:txBody>
          <a:bodyPr/>
          <a:lstStyle/>
          <a:p>
            <a:r>
              <a:rPr lang="de-DE" dirty="0" smtClean="0"/>
              <a:t>Danke für Ihre Aufmerksamkeit</a:t>
            </a:r>
            <a:endParaRPr lang="de-DE" dirty="0"/>
          </a:p>
        </p:txBody>
      </p:sp>
      <p:pic>
        <p:nvPicPr>
          <p:cNvPr id="4" name="Bild 3" descr="lanius_collurio_022.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3528" y="1412776"/>
            <a:ext cx="7460294" cy="4973529"/>
          </a:xfrm>
          <a:prstGeom prst="rect">
            <a:avLst/>
          </a:prstGeom>
        </p:spPr>
      </p:pic>
    </p:spTree>
    <p:extLst>
      <p:ext uri="{BB962C8B-B14F-4D97-AF65-F5344CB8AC3E}">
        <p14:creationId xmlns:p14="http://schemas.microsoft.com/office/powerpoint/2010/main" val="160622302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1520" y="146720"/>
            <a:ext cx="7772400" cy="762000"/>
          </a:xfrm>
        </p:spPr>
        <p:txBody>
          <a:bodyPr/>
          <a:lstStyle/>
          <a:p>
            <a:r>
              <a:rPr lang="de-DE" dirty="0" smtClean="0"/>
              <a:t>Lebensraumelemente</a:t>
            </a:r>
            <a:endParaRPr lang="de-DE" dirty="0"/>
          </a:p>
        </p:txBody>
      </p:sp>
      <p:pic>
        <p:nvPicPr>
          <p:cNvPr id="4" name="Inhaltsplatzhalter 3" descr="DSC01303.JPG"/>
          <p:cNvPicPr>
            <a:picLocks noGrp="1" noChangeAspect="1"/>
          </p:cNvPicPr>
          <p:nvPr>
            <p:ph idx="1"/>
          </p:nvPr>
        </p:nvPicPr>
        <p:blipFill>
          <a:blip r:embed="rId3" cstate="print">
            <a:extLst>
              <a:ext uri="{28A0092B-C50C-407E-A947-70E740481C1C}">
                <a14:useLocalDpi xmlns:a14="http://schemas.microsoft.com/office/drawing/2010/main"/>
              </a:ext>
            </a:extLst>
          </a:blip>
          <a:srcRect/>
          <a:stretch>
            <a:fillRect/>
          </a:stretch>
        </p:blipFill>
        <p:spPr>
          <a:xfrm>
            <a:off x="309195" y="1124744"/>
            <a:ext cx="8389959" cy="4968552"/>
          </a:xfrm>
        </p:spPr>
      </p:pic>
      <p:sp>
        <p:nvSpPr>
          <p:cNvPr id="5" name="Oval 4"/>
          <p:cNvSpPr/>
          <p:nvPr/>
        </p:nvSpPr>
        <p:spPr bwMode="auto">
          <a:xfrm>
            <a:off x="2915816" y="3933056"/>
            <a:ext cx="1224136" cy="9144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400" b="1" i="0" u="none" strike="noStrike" cap="none" normalizeH="0" baseline="0">
              <a:ln>
                <a:noFill/>
              </a:ln>
              <a:solidFill>
                <a:schemeClr val="bg1"/>
              </a:solidFill>
              <a:effectLst/>
              <a:latin typeface="Arial" charset="0"/>
            </a:endParaRPr>
          </a:p>
        </p:txBody>
      </p:sp>
      <p:sp>
        <p:nvSpPr>
          <p:cNvPr id="6" name="Oval 5"/>
          <p:cNvSpPr/>
          <p:nvPr/>
        </p:nvSpPr>
        <p:spPr bwMode="auto">
          <a:xfrm>
            <a:off x="5745832" y="3356992"/>
            <a:ext cx="842392" cy="770384"/>
          </a:xfrm>
          <a:prstGeom prst="ellipse">
            <a:avLst/>
          </a:prstGeom>
          <a:no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400" b="1" i="0" u="none" strike="noStrike" cap="none" normalizeH="0" baseline="0">
              <a:ln>
                <a:noFill/>
              </a:ln>
              <a:solidFill>
                <a:schemeClr val="bg1"/>
              </a:solidFill>
              <a:effectLst/>
              <a:latin typeface="Arial" charset="0"/>
            </a:endParaRPr>
          </a:p>
        </p:txBody>
      </p:sp>
      <p:sp>
        <p:nvSpPr>
          <p:cNvPr id="7" name="Oval 6"/>
          <p:cNvSpPr/>
          <p:nvPr/>
        </p:nvSpPr>
        <p:spPr bwMode="auto">
          <a:xfrm>
            <a:off x="2339752" y="4365104"/>
            <a:ext cx="576064" cy="576064"/>
          </a:xfrm>
          <a:prstGeom prst="ellipse">
            <a:avLst/>
          </a:prstGeom>
          <a:no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400" b="1" i="0" u="none" strike="noStrike" cap="none" normalizeH="0" baseline="0">
              <a:ln>
                <a:noFill/>
              </a:ln>
              <a:solidFill>
                <a:schemeClr val="bg1"/>
              </a:solidFill>
              <a:effectLst/>
              <a:latin typeface="Arial" charset="0"/>
            </a:endParaRPr>
          </a:p>
        </p:txBody>
      </p:sp>
      <p:sp>
        <p:nvSpPr>
          <p:cNvPr id="8" name="Oval 7"/>
          <p:cNvSpPr/>
          <p:nvPr/>
        </p:nvSpPr>
        <p:spPr bwMode="auto">
          <a:xfrm>
            <a:off x="899592" y="3933056"/>
            <a:ext cx="720080" cy="698376"/>
          </a:xfrm>
          <a:prstGeom prst="ellipse">
            <a:avLst/>
          </a:prstGeom>
          <a:no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400" b="1" i="0" u="none" strike="noStrike" cap="none" normalizeH="0" baseline="0">
              <a:ln>
                <a:noFill/>
              </a:ln>
              <a:solidFill>
                <a:schemeClr val="bg1"/>
              </a:solidFill>
              <a:effectLst/>
              <a:latin typeface="Arial" charset="0"/>
            </a:endParaRPr>
          </a:p>
        </p:txBody>
      </p:sp>
      <p:sp>
        <p:nvSpPr>
          <p:cNvPr id="9" name="Oval 8"/>
          <p:cNvSpPr/>
          <p:nvPr/>
        </p:nvSpPr>
        <p:spPr bwMode="auto">
          <a:xfrm>
            <a:off x="6516216" y="3573016"/>
            <a:ext cx="1152128" cy="720080"/>
          </a:xfrm>
          <a:prstGeom prst="ellipse">
            <a:avLst/>
          </a:prstGeom>
          <a:noFill/>
          <a:ln w="38100" cap="flat" cmpd="sng" algn="ctr">
            <a:solidFill>
              <a:srgbClr val="660066"/>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400" b="1" i="0" u="none" strike="noStrike" cap="none" normalizeH="0" baseline="0">
              <a:ln>
                <a:noFill/>
              </a:ln>
              <a:solidFill>
                <a:schemeClr val="bg1"/>
              </a:solidFill>
              <a:effectLst/>
              <a:latin typeface="Arial" charset="0"/>
            </a:endParaRPr>
          </a:p>
        </p:txBody>
      </p:sp>
      <p:sp>
        <p:nvSpPr>
          <p:cNvPr id="10" name="Oval 9"/>
          <p:cNvSpPr/>
          <p:nvPr/>
        </p:nvSpPr>
        <p:spPr bwMode="auto">
          <a:xfrm>
            <a:off x="4788024" y="3789040"/>
            <a:ext cx="1008112" cy="720080"/>
          </a:xfrm>
          <a:prstGeom prst="ellipse">
            <a:avLst/>
          </a:prstGeom>
          <a:noFill/>
          <a:ln w="38100" cap="flat" cmpd="sng" algn="ctr">
            <a:solidFill>
              <a:srgbClr val="660066"/>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400" b="1" i="0" u="none" strike="noStrike" cap="none" normalizeH="0" baseline="0">
              <a:ln>
                <a:noFill/>
              </a:ln>
              <a:solidFill>
                <a:schemeClr val="bg1"/>
              </a:solidFill>
              <a:effectLst/>
              <a:latin typeface="Arial" charset="0"/>
            </a:endParaRPr>
          </a:p>
        </p:txBody>
      </p:sp>
      <p:sp>
        <p:nvSpPr>
          <p:cNvPr id="11" name="Oval 10"/>
          <p:cNvSpPr/>
          <p:nvPr/>
        </p:nvSpPr>
        <p:spPr bwMode="auto">
          <a:xfrm rot="21116310">
            <a:off x="643395" y="4219937"/>
            <a:ext cx="2088232" cy="720080"/>
          </a:xfrm>
          <a:prstGeom prst="ellipse">
            <a:avLst/>
          </a:prstGeom>
          <a:noFill/>
          <a:ln w="38100" cap="flat" cmpd="sng" algn="ctr">
            <a:solidFill>
              <a:srgbClr val="660066"/>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400" b="1" i="0" u="none" strike="noStrike" cap="none" normalizeH="0" baseline="0">
              <a:ln>
                <a:noFill/>
              </a:ln>
              <a:solidFill>
                <a:schemeClr val="bg1"/>
              </a:solidFill>
              <a:effectLst/>
              <a:latin typeface="Arial" charset="0"/>
            </a:endParaRPr>
          </a:p>
        </p:txBody>
      </p:sp>
      <p:sp>
        <p:nvSpPr>
          <p:cNvPr id="13" name="Textfeld 12"/>
          <p:cNvSpPr txBox="1"/>
          <p:nvPr/>
        </p:nvSpPr>
        <p:spPr>
          <a:xfrm>
            <a:off x="539552" y="3573016"/>
            <a:ext cx="1512168" cy="369332"/>
          </a:xfrm>
          <a:prstGeom prst="rect">
            <a:avLst/>
          </a:prstGeom>
          <a:noFill/>
        </p:spPr>
        <p:txBody>
          <a:bodyPr wrap="square" rtlCol="0">
            <a:spAutoFit/>
          </a:bodyPr>
          <a:lstStyle/>
          <a:p>
            <a:r>
              <a:rPr lang="de-DE" sz="1800" dirty="0" smtClean="0"/>
              <a:t>Sitzwarten</a:t>
            </a:r>
            <a:endParaRPr lang="de-DE" sz="1800" dirty="0"/>
          </a:p>
        </p:txBody>
      </p:sp>
      <p:sp>
        <p:nvSpPr>
          <p:cNvPr id="14" name="Textfeld 13"/>
          <p:cNvSpPr txBox="1"/>
          <p:nvPr/>
        </p:nvSpPr>
        <p:spPr>
          <a:xfrm>
            <a:off x="-396552" y="3645024"/>
            <a:ext cx="1512168" cy="369332"/>
          </a:xfrm>
          <a:prstGeom prst="rect">
            <a:avLst/>
          </a:prstGeom>
          <a:noFill/>
        </p:spPr>
        <p:txBody>
          <a:bodyPr wrap="square" rtlCol="0">
            <a:spAutoFit/>
          </a:bodyPr>
          <a:lstStyle/>
          <a:p>
            <a:endParaRPr lang="de-DE" sz="1800" dirty="0"/>
          </a:p>
        </p:txBody>
      </p:sp>
      <p:sp>
        <p:nvSpPr>
          <p:cNvPr id="15" name="Textfeld 14"/>
          <p:cNvSpPr txBox="1"/>
          <p:nvPr/>
        </p:nvSpPr>
        <p:spPr>
          <a:xfrm>
            <a:off x="2699792" y="3491716"/>
            <a:ext cx="1656184" cy="369332"/>
          </a:xfrm>
          <a:prstGeom prst="rect">
            <a:avLst/>
          </a:prstGeom>
          <a:noFill/>
        </p:spPr>
        <p:txBody>
          <a:bodyPr wrap="square" rtlCol="0">
            <a:spAutoFit/>
          </a:bodyPr>
          <a:lstStyle/>
          <a:p>
            <a:r>
              <a:rPr lang="de-DE" sz="1800" dirty="0" smtClean="0"/>
              <a:t>Dornbüsche</a:t>
            </a:r>
            <a:endParaRPr lang="de-DE" sz="1800" dirty="0"/>
          </a:p>
        </p:txBody>
      </p:sp>
      <p:sp>
        <p:nvSpPr>
          <p:cNvPr id="16" name="Textfeld 15"/>
          <p:cNvSpPr txBox="1"/>
          <p:nvPr/>
        </p:nvSpPr>
        <p:spPr>
          <a:xfrm>
            <a:off x="4716016" y="4437112"/>
            <a:ext cx="3672408" cy="646331"/>
          </a:xfrm>
          <a:prstGeom prst="rect">
            <a:avLst/>
          </a:prstGeom>
          <a:noFill/>
        </p:spPr>
        <p:txBody>
          <a:bodyPr wrap="square" rtlCol="0">
            <a:spAutoFit/>
          </a:bodyPr>
          <a:lstStyle/>
          <a:p>
            <a:r>
              <a:rPr lang="de-DE" sz="1800" dirty="0" smtClean="0"/>
              <a:t>magere Vegetation, offene Bodenstellen</a:t>
            </a:r>
            <a:endParaRPr lang="de-DE" sz="1800" dirty="0"/>
          </a:p>
        </p:txBody>
      </p:sp>
      <p:sp>
        <p:nvSpPr>
          <p:cNvPr id="17" name="Oval 16"/>
          <p:cNvSpPr/>
          <p:nvPr/>
        </p:nvSpPr>
        <p:spPr bwMode="auto">
          <a:xfrm>
            <a:off x="4139952" y="3717032"/>
            <a:ext cx="720080" cy="562744"/>
          </a:xfrm>
          <a:prstGeom prst="ellipse">
            <a:avLst/>
          </a:prstGeom>
          <a:no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400" b="1" i="0" u="none" strike="noStrike" cap="none" normalizeH="0" baseline="0">
              <a:ln>
                <a:noFill/>
              </a:ln>
              <a:solidFill>
                <a:schemeClr val="bg1"/>
              </a:solidFill>
              <a:effectLst/>
              <a:latin typeface="Arial" charset="0"/>
            </a:endParaRPr>
          </a:p>
        </p:txBody>
      </p:sp>
    </p:spTree>
    <p:extLst>
      <p:ext uri="{BB962C8B-B14F-4D97-AF65-F5344CB8AC3E}">
        <p14:creationId xmlns:p14="http://schemas.microsoft.com/office/powerpoint/2010/main" val="101480568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Dornbüsche</a:t>
            </a:r>
            <a:endParaRPr lang="de-DE" dirty="0"/>
          </a:p>
        </p:txBody>
      </p:sp>
      <p:pic>
        <p:nvPicPr>
          <p:cNvPr id="5" name="Bild 4" descr="DSC09666.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83568" y="1340768"/>
            <a:ext cx="7776000" cy="4600306"/>
          </a:xfrm>
          <a:prstGeom prst="rect">
            <a:avLst/>
          </a:prstGeom>
        </p:spPr>
      </p:pic>
    </p:spTree>
    <p:extLst>
      <p:ext uri="{BB962C8B-B14F-4D97-AF65-F5344CB8AC3E}">
        <p14:creationId xmlns:p14="http://schemas.microsoft.com/office/powerpoint/2010/main" val="223761416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Standarddesign">
  <a:themeElements>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Standard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CH" sz="2400" b="1" i="0" u="none" strike="noStrike" cap="none" normalizeH="0" baseline="0">
            <a:ln>
              <a:noFill/>
            </a:ln>
            <a:solidFill>
              <a:schemeClr val="bg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CH" sz="2400" b="1" i="0" u="none" strike="noStrike" cap="none" normalizeH="0" baseline="0">
            <a:ln>
              <a:noFill/>
            </a:ln>
            <a:solidFill>
              <a:schemeClr val="bg1"/>
            </a:solidFill>
            <a:effectLst/>
            <a:latin typeface="Arial" charset="0"/>
          </a:defRPr>
        </a:defPPr>
      </a:lstStyle>
    </a:lnDef>
  </a:objectDefaults>
  <a:extraClrSchemeLst>
    <a:extraClrScheme>
      <a:clrScheme name="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Boreas.thmx</Template>
  <TotalTime>0</TotalTime>
  <Words>4755</Words>
  <Application>Microsoft Macintosh PowerPoint</Application>
  <PresentationFormat>Bildschirmpräsentation (4:3)</PresentationFormat>
  <Paragraphs>395</Paragraphs>
  <Slides>70</Slides>
  <Notes>70</Notes>
  <HiddenSlides>0</HiddenSlides>
  <MMClips>0</MMClips>
  <ScaleCrop>false</ScaleCrop>
  <HeadingPairs>
    <vt:vector size="4" baseType="variant">
      <vt:variant>
        <vt:lpstr>Design</vt:lpstr>
      </vt:variant>
      <vt:variant>
        <vt:i4>1</vt:i4>
      </vt:variant>
      <vt:variant>
        <vt:lpstr>Folientitel</vt:lpstr>
      </vt:variant>
      <vt:variant>
        <vt:i4>70</vt:i4>
      </vt:variant>
    </vt:vector>
  </HeadingPairs>
  <TitlesOfParts>
    <vt:vector size="71" baseType="lpstr">
      <vt:lpstr>Standarddesign</vt:lpstr>
      <vt:lpstr>Der Neuntöter – Botschafter für die Ökologische Infrastruktur </vt:lpstr>
      <vt:lpstr>Inhalt</vt:lpstr>
      <vt:lpstr>Namensgebung</vt:lpstr>
      <vt:lpstr>Vier Würgerarten in der Schweiz</vt:lpstr>
      <vt:lpstr>Kennzeichen Neuntöter</vt:lpstr>
      <vt:lpstr>Kennzeichen Neuntöter</vt:lpstr>
      <vt:lpstr>Verbreitung </vt:lpstr>
      <vt:lpstr>Lebensraumelemente</vt:lpstr>
      <vt:lpstr>Dornbüsche</vt:lpstr>
      <vt:lpstr>Magerwiesen, Buntbrachen</vt:lpstr>
      <vt:lpstr>Sitzwarten</vt:lpstr>
      <vt:lpstr>Lebensraum: Hecken mit Magerwiesen</vt:lpstr>
      <vt:lpstr>Extensiv genutzte Obstgärten</vt:lpstr>
      <vt:lpstr>Lebensraum: gebuchteter Waldrand</vt:lpstr>
      <vt:lpstr>Übergangsbereiche Wald-Kulturland</vt:lpstr>
      <vt:lpstr>Extensiv genutzte Weiden</vt:lpstr>
      <vt:lpstr>Nahrung: breite Palette an Insekten </vt:lpstr>
      <vt:lpstr>Aufspiessen der Beute </vt:lpstr>
      <vt:lpstr>Kurze Vegetation bevorzugt</vt:lpstr>
      <vt:lpstr>Speiballen auswürgen</vt:lpstr>
      <vt:lpstr>Brutbiologie</vt:lpstr>
      <vt:lpstr>Balz</vt:lpstr>
      <vt:lpstr>Brut</vt:lpstr>
      <vt:lpstr>Jungvögel</vt:lpstr>
      <vt:lpstr>Schleifenzug</vt:lpstr>
      <vt:lpstr>Überwinterungsgebiet</vt:lpstr>
      <vt:lpstr>Rückgang </vt:lpstr>
      <vt:lpstr>Rückgangsursachen: Meliorationen </vt:lpstr>
      <vt:lpstr>Fehlende Strukturvielfalt</vt:lpstr>
      <vt:lpstr>Intensive Düngung</vt:lpstr>
      <vt:lpstr>Herbizide und Pestizide</vt:lpstr>
      <vt:lpstr>PowerPoint-Präsentation</vt:lpstr>
      <vt:lpstr>Blütenpflanzen und Strukturen?</vt:lpstr>
      <vt:lpstr>Intensivierung Berglandwirtschaft</vt:lpstr>
      <vt:lpstr>Massnahmen</vt:lpstr>
      <vt:lpstr>Änderung der Landwirtschaftspolitik</vt:lpstr>
      <vt:lpstr>Heckenkampagne seit 1979</vt:lpstr>
      <vt:lpstr>Erhalten bestehender Gebiete </vt:lpstr>
      <vt:lpstr>Neupflanzen von Hecken mit Magerwiesen </vt:lpstr>
      <vt:lpstr>Setzen von Dornbüschen in Potenzialgebieten</vt:lpstr>
      <vt:lpstr>Gestaffelter Schnitt, Altgras</vt:lpstr>
      <vt:lpstr>Fräsen von offenen Flächen</vt:lpstr>
      <vt:lpstr>Massnahmenpotpourri</vt:lpstr>
      <vt:lpstr>Massnahmen </vt:lpstr>
      <vt:lpstr>Vertragsflächen am Farnsberg mit Neuntöterrevieren</vt:lpstr>
      <vt:lpstr>Extensivieren von Flächen</vt:lpstr>
      <vt:lpstr>Anlage von Grosstrukturen</vt:lpstr>
      <vt:lpstr>Feldsäume und Brachen </vt:lpstr>
      <vt:lpstr>Berglandwirtschaft</vt:lpstr>
      <vt:lpstr>Zäme rede</vt:lpstr>
      <vt:lpstr>Strukturen schaffen</vt:lpstr>
      <vt:lpstr>Region vernetzen</vt:lpstr>
      <vt:lpstr>Ökologische Infrastruktur für den Neuntöter</vt:lpstr>
      <vt:lpstr>PowerPoint-Präsentation</vt:lpstr>
      <vt:lpstr>PowerPoint-Präsentation</vt:lpstr>
      <vt:lpstr>Definition Ökologische Infrastruktur</vt:lpstr>
      <vt:lpstr>Ökologische Infrastruktur</vt:lpstr>
      <vt:lpstr>Deshalb braucht es ÖI</vt:lpstr>
      <vt:lpstr>Deshalb braucht es ÖI</vt:lpstr>
      <vt:lpstr>Deshalb braucht es die Ökologische Infrastruktur</vt:lpstr>
      <vt:lpstr>Funktionen der Ökologischen Infrastruktur für Arten</vt:lpstr>
      <vt:lpstr>Spezifische Lebensräume</vt:lpstr>
      <vt:lpstr>Raum für Populationen</vt:lpstr>
      <vt:lpstr>Das Richtige vernetzen</vt:lpstr>
      <vt:lpstr>Kerngebiete, Trittsteine und Vernetzungsgebiete</vt:lpstr>
      <vt:lpstr>Flächen nötig!</vt:lpstr>
      <vt:lpstr>BirdLife-Kampagne Ökologische Infrastruktur</vt:lpstr>
      <vt:lpstr>Zum Weiterlesen</vt:lpstr>
      <vt:lpstr>PowerPoint-Präsentation</vt:lpstr>
      <vt:lpstr>Danke für Ihre Aufmerksamkeit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START</dc:title>
  <dc:creator/>
  <cp:lastModifiedBy>Stefan Bachmann</cp:lastModifiedBy>
  <cp:revision>1483</cp:revision>
  <cp:lastPrinted>2016-09-10T19:34:15Z</cp:lastPrinted>
  <dcterms:created xsi:type="dcterms:W3CDTF">2014-04-25T13:38:58Z</dcterms:created>
  <dcterms:modified xsi:type="dcterms:W3CDTF">2020-02-03T13:17:52Z</dcterms:modified>
</cp:coreProperties>
</file>