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081" r:id="rId1"/>
  </p:sldMasterIdLst>
  <p:notesMasterIdLst>
    <p:notesMasterId r:id="rId58"/>
  </p:notesMasterIdLst>
  <p:handoutMasterIdLst>
    <p:handoutMasterId r:id="rId59"/>
  </p:handoutMasterIdLst>
  <p:sldIdLst>
    <p:sldId id="256" r:id="rId2"/>
    <p:sldId id="318" r:id="rId3"/>
    <p:sldId id="268" r:id="rId4"/>
    <p:sldId id="297" r:id="rId5"/>
    <p:sldId id="341" r:id="rId6"/>
    <p:sldId id="293" r:id="rId7"/>
    <p:sldId id="264" r:id="rId8"/>
    <p:sldId id="355" r:id="rId9"/>
    <p:sldId id="342" r:id="rId10"/>
    <p:sldId id="333" r:id="rId11"/>
    <p:sldId id="290" r:id="rId12"/>
    <p:sldId id="269" r:id="rId13"/>
    <p:sldId id="265" r:id="rId14"/>
    <p:sldId id="266" r:id="rId15"/>
    <p:sldId id="259" r:id="rId16"/>
    <p:sldId id="303" r:id="rId17"/>
    <p:sldId id="304" r:id="rId18"/>
    <p:sldId id="270" r:id="rId19"/>
    <p:sldId id="275" r:id="rId20"/>
    <p:sldId id="260" r:id="rId21"/>
    <p:sldId id="323" r:id="rId22"/>
    <p:sldId id="276" r:id="rId23"/>
    <p:sldId id="338" r:id="rId24"/>
    <p:sldId id="313" r:id="rId25"/>
    <p:sldId id="314" r:id="rId26"/>
    <p:sldId id="315" r:id="rId27"/>
    <p:sldId id="308" r:id="rId28"/>
    <p:sldId id="288" r:id="rId29"/>
    <p:sldId id="291" r:id="rId30"/>
    <p:sldId id="337" r:id="rId31"/>
    <p:sldId id="348" r:id="rId32"/>
    <p:sldId id="283" r:id="rId33"/>
    <p:sldId id="289" r:id="rId34"/>
    <p:sldId id="317" r:id="rId35"/>
    <p:sldId id="272" r:id="rId36"/>
    <p:sldId id="262" r:id="rId37"/>
    <p:sldId id="287" r:id="rId38"/>
    <p:sldId id="352" r:id="rId39"/>
    <p:sldId id="326" r:id="rId40"/>
    <p:sldId id="310" r:id="rId41"/>
    <p:sldId id="335" r:id="rId42"/>
    <p:sldId id="336" r:id="rId43"/>
    <p:sldId id="340" r:id="rId44"/>
    <p:sldId id="332" r:id="rId45"/>
    <p:sldId id="273" r:id="rId46"/>
    <p:sldId id="277" r:id="rId47"/>
    <p:sldId id="349" r:id="rId48"/>
    <p:sldId id="319" r:id="rId49"/>
    <p:sldId id="329" r:id="rId50"/>
    <p:sldId id="353" r:id="rId51"/>
    <p:sldId id="350" r:id="rId52"/>
    <p:sldId id="330" r:id="rId53"/>
    <p:sldId id="354" r:id="rId54"/>
    <p:sldId id="351" r:id="rId55"/>
    <p:sldId id="328" r:id="rId56"/>
    <p:sldId id="284" r:id="rId57"/>
  </p:sldIdLst>
  <p:sldSz cx="9144000" cy="6858000" type="screen4x3"/>
  <p:notesSz cx="6858000" cy="9144000"/>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7D61"/>
    <a:srgbClr val="DEEEF7"/>
    <a:srgbClr val="C3DBEF"/>
    <a:srgbClr val="3F9E12"/>
    <a:srgbClr val="429E12"/>
    <a:srgbClr val="6DA612"/>
    <a:srgbClr val="6CA65B"/>
    <a:srgbClr val="354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Helle Formatvorlage 3 - Akz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p:scale>
          <a:sx n="100" d="100"/>
          <a:sy n="100" d="100"/>
        </p:scale>
        <p:origin x="-1784" y="-2048"/>
      </p:cViewPr>
      <p:guideLst>
        <p:guide orient="horz" pos="935"/>
        <p:guide pos="223"/>
        <p:guide pos="5439"/>
      </p:guideLst>
    </p:cSldViewPr>
  </p:slideViewPr>
  <p:outlineViewPr>
    <p:cViewPr>
      <p:scale>
        <a:sx n="33" d="100"/>
        <a:sy n="33" d="100"/>
      </p:scale>
      <p:origin x="0" y="568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34" d="100"/>
          <a:sy n="134" d="100"/>
        </p:scale>
        <p:origin x="-472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01F26EC-CC80-7C4B-94B1-B6B4A195C1CE}" type="datetimeFigureOut">
              <a:rPr lang="de-DE"/>
              <a:pPr>
                <a:defRPr/>
              </a:pPr>
              <a:t>31.01.20</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ADE9294-793A-9B45-BD0F-A465FCEA90B2}" type="slidenum">
              <a:rPr lang="de-DE"/>
              <a:pPr>
                <a:defRPr/>
              </a:pPr>
              <a:t>‹Nr.›</a:t>
            </a:fld>
            <a:endParaRPr lang="de-DE"/>
          </a:p>
        </p:txBody>
      </p:sp>
    </p:spTree>
    <p:extLst>
      <p:ext uri="{BB962C8B-B14F-4D97-AF65-F5344CB8AC3E}">
        <p14:creationId xmlns:p14="http://schemas.microsoft.com/office/powerpoint/2010/main" val="2199501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de-DE"/>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de-D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2B2D7078-1405-464F-8C86-8010839B1564}" type="slidenum">
              <a:rPr lang="de-DE"/>
              <a:pPr>
                <a:defRPr/>
              </a:pPr>
              <a:t>‹Nr.›</a:t>
            </a:fld>
            <a:endParaRPr lang="de-DE"/>
          </a:p>
        </p:txBody>
      </p:sp>
    </p:spTree>
    <p:extLst>
      <p:ext uri="{BB962C8B-B14F-4D97-AF65-F5344CB8AC3E}">
        <p14:creationId xmlns:p14="http://schemas.microsoft.com/office/powerpoint/2010/main" val="42411000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22369E0-659A-0D48-9EF2-AD0B5246C2BC}" type="slidenum">
              <a:rPr lang="de-DE" sz="1200"/>
              <a:pPr/>
              <a:t>1</a:t>
            </a:fld>
            <a:endParaRPr lang="de-DE" sz="1200"/>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p:txBody>
          <a:bodyPr/>
          <a:lstStyle/>
          <a:p>
            <a:pPr eaLnBrk="1" hangingPunct="1">
              <a:defRPr/>
            </a:pPr>
            <a:endParaRPr lang="de-DE" b="1" dirty="0">
              <a:solidFill>
                <a:srgbClr val="262673"/>
              </a:solidFill>
            </a:endParaRPr>
          </a:p>
          <a:p>
            <a:pPr eaLnBrk="1" hangingPunct="1">
              <a:defRPr/>
            </a:pPr>
            <a:endParaRPr lang="de-DE" dirty="0" smtClean="0">
              <a:solidFill>
                <a:srgbClr val="262673"/>
              </a:solidFill>
            </a:endParaRPr>
          </a:p>
          <a:p>
            <a:pPr eaLnBrk="1" hangingPunct="1">
              <a:defRPr/>
            </a:pPr>
            <a:r>
              <a:rPr lang="de-DE" dirty="0" smtClean="0">
                <a:solidFill>
                  <a:schemeClr val="accent2">
                    <a:lumMod val="75000"/>
                  </a:schemeClr>
                </a:solidFill>
              </a:rPr>
              <a:t>Copyright: SVS/</a:t>
            </a:r>
            <a:r>
              <a:rPr lang="de-DE" dirty="0" err="1" smtClean="0">
                <a:solidFill>
                  <a:schemeClr val="accent2">
                    <a:lumMod val="75000"/>
                  </a:schemeClr>
                </a:solidFill>
              </a:rPr>
              <a:t>Birdlife</a:t>
            </a:r>
            <a:r>
              <a:rPr lang="de-DE" dirty="0" smtClean="0">
                <a:solidFill>
                  <a:schemeClr val="accent2">
                    <a:lumMod val="75000"/>
                  </a:schemeClr>
                </a:solidFill>
              </a:rPr>
              <a:t> Schweiz</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4034" name="Notizenplatzhalter 2"/>
          <p:cNvSpPr>
            <a:spLocks noGrp="1"/>
          </p:cNvSpPr>
          <p:nvPr>
            <p:ph type="body" idx="1"/>
          </p:nvPr>
        </p:nvSpPr>
        <p:spPr>
          <a:noFill/>
        </p:spPr>
        <p:txBody>
          <a:bodyPr/>
          <a:lstStyle/>
          <a:p>
            <a:r>
              <a:rPr lang="de-DE">
                <a:sym typeface="Wingdings" charset="0"/>
              </a:rPr>
              <a:t>Es geht zudem die Sage, das ein Specht den Picenern, einem Volk in Italien, das in der Zeit vor den Römern an der Adria lebte, den Weg zu ihrem neuen Siedlungsgebiet gezeigt haben soll. Auffallend ist, dass der lateinische Name für den Specht „picus“ lautet. Ob dies nun von der Sage herkommt oder doch eher vom Ruf: dem lauten pic pic des Buntspechtes, soll an dieser Stelle offen bleiben. </a:t>
            </a:r>
          </a:p>
          <a:p>
            <a:endParaRPr lang="de-DE">
              <a:sym typeface="Wingdings" charset="0"/>
            </a:endParaRPr>
          </a:p>
          <a:p>
            <a:r>
              <a:rPr lang="de-DE">
                <a:sym typeface="Wingdings" charset="0"/>
              </a:rPr>
              <a:t>Früher wurde der Buntspecht aufgrund seines schwarz-weissen Aussehens auch Ägerstspecht, also Elsterspecht genannt. </a:t>
            </a:r>
          </a:p>
        </p:txBody>
      </p:sp>
      <p:sp>
        <p:nvSpPr>
          <p:cNvPr id="44035"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085B85B-427A-1A45-AF8E-248488BC7F88}" type="slidenum">
              <a:rPr lang="de-DE" sz="1200"/>
              <a:pPr/>
              <a:t>11</a:t>
            </a:fld>
            <a:endParaRPr lang="de-DE"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7106" name="Notizenplatzhalter 2"/>
          <p:cNvSpPr>
            <a:spLocks noGrp="1"/>
          </p:cNvSpPr>
          <p:nvPr>
            <p:ph type="body" idx="1"/>
          </p:nvPr>
        </p:nvSpPr>
        <p:spPr>
          <a:noFill/>
        </p:spPr>
        <p:txBody>
          <a:bodyPr/>
          <a:lstStyle/>
          <a:p>
            <a:r>
              <a:rPr lang="de-DE" b="1"/>
              <a:t>Überall, wo es in Eurasien Wald bzw. Bäume im Kulturland und im Siedlungsraum hat, kommt der Buntspecht vor. </a:t>
            </a:r>
            <a:r>
              <a:rPr lang="de-DE">
                <a:sym typeface="Wingdings" charset="0"/>
              </a:rPr>
              <a:t> Nicht in Tundra, nicht in zentralasiatischen Steppen. </a:t>
            </a:r>
            <a:endParaRPr lang="de-DE"/>
          </a:p>
          <a:p>
            <a:r>
              <a:rPr lang="de-DE"/>
              <a:t>Ausgesprochener </a:t>
            </a:r>
            <a:r>
              <a:rPr lang="de-DE" b="1"/>
              <a:t>Standvogel</a:t>
            </a:r>
            <a:r>
              <a:rPr lang="de-DE"/>
              <a:t> – nirgends alljährlicher Zugvogel, in nördlichsten Gebieten finden Ausweichbewegungen in Jahren mit Samenausfall bei Kiefer und Fichte statt (nicht an Schneemengen gekoppelt)</a:t>
            </a:r>
          </a:p>
          <a:p>
            <a:endParaRPr lang="de-DE"/>
          </a:p>
          <a:p>
            <a:r>
              <a:rPr lang="de-DE">
                <a:solidFill>
                  <a:srgbClr val="262673"/>
                </a:solidFill>
              </a:rPr>
              <a:t>----------------------</a:t>
            </a:r>
          </a:p>
          <a:p>
            <a:r>
              <a:rPr lang="de-DE">
                <a:solidFill>
                  <a:srgbClr val="262673"/>
                </a:solidFill>
              </a:rPr>
              <a:t>Quelle: Glutz von Blotzheim &amp; Bauer: Handbuch der Vögel Mitteleuropas</a:t>
            </a:r>
          </a:p>
        </p:txBody>
      </p:sp>
      <p:sp>
        <p:nvSpPr>
          <p:cNvPr id="47107"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F91420A-D2CF-CC49-BA1D-ACE58F341653}" type="slidenum">
              <a:rPr lang="de-DE" sz="1200"/>
              <a:pPr/>
              <a:t>13</a:t>
            </a:fld>
            <a:endParaRPr lang="de-DE"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9154" name="Notizenplatzhalter 2"/>
          <p:cNvSpPr>
            <a:spLocks noGrp="1"/>
          </p:cNvSpPr>
          <p:nvPr>
            <p:ph type="body" idx="1"/>
          </p:nvPr>
        </p:nvSpPr>
        <p:spPr>
          <a:noFill/>
        </p:spPr>
        <p:txBody>
          <a:bodyPr/>
          <a:lstStyle/>
          <a:p>
            <a:r>
              <a:rPr lang="de-DE"/>
              <a:t>Ganze CH bis zur </a:t>
            </a:r>
            <a:r>
              <a:rPr lang="de-DE" b="1"/>
              <a:t>Waldgrenze</a:t>
            </a:r>
          </a:p>
          <a:p>
            <a:endParaRPr lang="de-DE" b="1"/>
          </a:p>
        </p:txBody>
      </p:sp>
      <p:sp>
        <p:nvSpPr>
          <p:cNvPr id="49155"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2A14D13-2A9E-6942-9AF6-31F72CA4DB15}" type="slidenum">
              <a:rPr lang="de-DE" sz="1200"/>
              <a:pPr/>
              <a:t>14</a:t>
            </a:fld>
            <a:endParaRPr lang="de-DE"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51202" name="Notizenplatzhalter 2"/>
          <p:cNvSpPr>
            <a:spLocks noGrp="1"/>
          </p:cNvSpPr>
          <p:nvPr>
            <p:ph type="body" idx="1"/>
          </p:nvPr>
        </p:nvSpPr>
        <p:spPr>
          <a:noFill/>
        </p:spPr>
        <p:txBody>
          <a:bodyPr/>
          <a:lstStyle/>
          <a:p>
            <a:r>
              <a:rPr lang="de-DE"/>
              <a:t>Der Buntspecht lebt in Wäldern</a:t>
            </a:r>
            <a:r>
              <a:rPr lang="de-DE" b="1"/>
              <a:t> aller Höhenstufen</a:t>
            </a:r>
            <a:r>
              <a:rPr lang="de-DE"/>
              <a:t> in Laub-, Nadel- und Mischwald</a:t>
            </a:r>
          </a:p>
          <a:p>
            <a:r>
              <a:rPr lang="de-DE"/>
              <a:t>Höchste Bestandesdichten erreicht er in strukturreichen Wäldern mit viel Tothloz und alten Bäumen (Biotopbäume) wie hier auf diesem Bild mit dem dicken stehenden Totholzbaum und der liegenden Krone dazu. </a:t>
            </a:r>
          </a:p>
          <a:p>
            <a:r>
              <a:rPr lang="de-DE"/>
              <a:t>Er meidet Wälder mit vielen nichtheimischen Bäumen. Das Nahrungsangebot ist zu gering. </a:t>
            </a:r>
          </a:p>
        </p:txBody>
      </p:sp>
      <p:sp>
        <p:nvSpPr>
          <p:cNvPr id="51203"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EE5716A-9382-7545-8AD6-38CF12BDFA12}" type="slidenum">
              <a:rPr lang="de-DE" sz="1200"/>
              <a:pPr/>
              <a:t>15</a:t>
            </a:fld>
            <a:endParaRPr lang="de-DE"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53250" name="Notizenplatzhalter 2"/>
          <p:cNvSpPr>
            <a:spLocks noGrp="1"/>
          </p:cNvSpPr>
          <p:nvPr>
            <p:ph type="body" idx="1"/>
          </p:nvPr>
        </p:nvSpPr>
        <p:spPr>
          <a:noFill/>
        </p:spPr>
        <p:txBody>
          <a:bodyPr/>
          <a:lstStyle/>
          <a:p>
            <a:r>
              <a:rPr lang="de-DE"/>
              <a:t>Er kommt auch im Kulturland vor, wenn </a:t>
            </a:r>
            <a:r>
              <a:rPr lang="de-DE" b="1"/>
              <a:t>Baumgruppen, Einzelbäume, Feldgehölze und Hecken oder Hochstammobstgärten </a:t>
            </a:r>
            <a:r>
              <a:rPr lang="de-DE"/>
              <a:t>vorhanden sind.</a:t>
            </a:r>
          </a:p>
        </p:txBody>
      </p:sp>
      <p:sp>
        <p:nvSpPr>
          <p:cNvPr id="53251"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6157D20-EE0B-524E-88CB-9AC7B6C14783}" type="slidenum">
              <a:rPr lang="de-DE" sz="1200"/>
              <a:pPr/>
              <a:t>16</a:t>
            </a:fld>
            <a:endParaRPr lang="de-DE"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55298" name="Notizenplatzhalter 2"/>
          <p:cNvSpPr>
            <a:spLocks noGrp="1"/>
          </p:cNvSpPr>
          <p:nvPr>
            <p:ph type="body" idx="1"/>
          </p:nvPr>
        </p:nvSpPr>
        <p:spPr>
          <a:noFill/>
        </p:spPr>
        <p:txBody>
          <a:bodyPr/>
          <a:lstStyle/>
          <a:p>
            <a:r>
              <a:rPr lang="de-DE" b="1"/>
              <a:t>Grosse einheimische Bäume </a:t>
            </a:r>
            <a:r>
              <a:rPr lang="de-DE"/>
              <a:t>sowie </a:t>
            </a:r>
            <a:r>
              <a:rPr lang="de-DE" b="1"/>
              <a:t>einheimische</a:t>
            </a:r>
            <a:r>
              <a:rPr lang="de-DE"/>
              <a:t> Sträucher (Beeren als Futter im Herbst) bieten dem Buntspecht auch in Dorf und Stadt Lebensraum. </a:t>
            </a:r>
          </a:p>
          <a:p>
            <a:endParaRPr lang="de-DE"/>
          </a:p>
        </p:txBody>
      </p:sp>
      <p:sp>
        <p:nvSpPr>
          <p:cNvPr id="55299"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8208DC2-98A3-584D-B272-5A031B7C3382}" type="slidenum">
              <a:rPr lang="de-DE" sz="1200"/>
              <a:pPr/>
              <a:t>17</a:t>
            </a:fld>
            <a:endParaRPr lang="de-DE"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58370" name="Notizenplatzhalter 2"/>
          <p:cNvSpPr>
            <a:spLocks noGrp="1"/>
          </p:cNvSpPr>
          <p:nvPr>
            <p:ph type="body" idx="1"/>
          </p:nvPr>
        </p:nvSpPr>
        <p:spPr>
          <a:noFill/>
        </p:spPr>
        <p:txBody>
          <a:bodyPr/>
          <a:lstStyle/>
          <a:p>
            <a:r>
              <a:rPr lang="de-DE"/>
              <a:t>Der Buntspecht ist perfekt angepasst an sein Leben am Baum. </a:t>
            </a:r>
          </a:p>
          <a:p>
            <a:endParaRPr lang="de-DE"/>
          </a:p>
          <a:p>
            <a:r>
              <a:rPr lang="de-DE"/>
              <a:t>Er hat sehr scharfe Krallen, um sich an der Rinde festhalten zu können. </a:t>
            </a:r>
          </a:p>
          <a:p>
            <a:endParaRPr lang="de-DE"/>
          </a:p>
          <a:p>
            <a:r>
              <a:rPr lang="de-DE"/>
              <a:t> Die Wendezehe kann sehr flexibel eingesetzt werden und verstärkt somit den Halt in allen möglichen Lagen. </a:t>
            </a:r>
          </a:p>
        </p:txBody>
      </p:sp>
      <p:sp>
        <p:nvSpPr>
          <p:cNvPr id="58371"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412232C-7204-3645-9431-0B554D429F52}" type="slidenum">
              <a:rPr lang="de-DE" sz="1200"/>
              <a:pPr/>
              <a:t>19</a:t>
            </a:fld>
            <a:endParaRPr lang="de-DE"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60418" name="Notizenplatzhalter 2"/>
          <p:cNvSpPr>
            <a:spLocks noGrp="1"/>
          </p:cNvSpPr>
          <p:nvPr>
            <p:ph type="body" idx="1"/>
          </p:nvPr>
        </p:nvSpPr>
        <p:spPr>
          <a:noFill/>
        </p:spPr>
        <p:txBody>
          <a:bodyPr/>
          <a:lstStyle/>
          <a:p>
            <a:r>
              <a:rPr lang="de-DE" b="1"/>
              <a:t>Der Buntspecht stützt sich mit seinen 12 Schwanzfedern am Stamm ab. Beine und Schwanz bilden ein gleichseitiges Dreieck. Die unterschiedliche Länge der leicht durchgebogenen Federn erhöhen den Druck und die Kontaktfläche beim Anpressen an den Stamm. Dies wäre mit normalen Schwanzfedern nicht möglich. </a:t>
            </a:r>
          </a:p>
          <a:p>
            <a:r>
              <a:rPr lang="de-DE" b="1"/>
              <a:t>Er hat daher keilförmige Spezialfedern</a:t>
            </a:r>
            <a:r>
              <a:rPr lang="de-DE"/>
              <a:t> mit verstärktem Kiel (Mittelachse) zum Abstützen am Baum. </a:t>
            </a:r>
          </a:p>
          <a:p>
            <a:endParaRPr lang="de-DE"/>
          </a:p>
          <a:p>
            <a:r>
              <a:rPr lang="de-DE"/>
              <a:t>Nur bei Spechten (ausser Wendehals!) und Baumläufern vorhanden. </a:t>
            </a:r>
          </a:p>
        </p:txBody>
      </p:sp>
      <p:sp>
        <p:nvSpPr>
          <p:cNvPr id="60419"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661FEE6-BA86-5E4D-87E1-0DE7E4BB9EB6}" type="slidenum">
              <a:rPr lang="de-DE" sz="1200"/>
              <a:pPr/>
              <a:t>20</a:t>
            </a:fld>
            <a:endParaRPr lang="de-DE"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62466" name="Notizenplatzhalter 2"/>
          <p:cNvSpPr>
            <a:spLocks noGrp="1"/>
          </p:cNvSpPr>
          <p:nvPr>
            <p:ph type="body" idx="1"/>
          </p:nvPr>
        </p:nvSpPr>
        <p:spPr>
          <a:noFill/>
        </p:spPr>
        <p:txBody>
          <a:bodyPr/>
          <a:lstStyle/>
          <a:p>
            <a:r>
              <a:rPr lang="de-DE" b="1"/>
              <a:t>Hauptkraft unten: </a:t>
            </a:r>
            <a:r>
              <a:rPr lang="de-DE"/>
              <a:t>Die Hauptkraft wird über den Unterschnabel abgeleitet. </a:t>
            </a:r>
          </a:p>
          <a:p>
            <a:endParaRPr lang="de-DE"/>
          </a:p>
          <a:p>
            <a:r>
              <a:rPr lang="de-DE" b="1"/>
              <a:t>Schwammartige Knochen im Übergang zwischen Schnabel und Schädel: </a:t>
            </a:r>
            <a:r>
              <a:rPr lang="de-DE"/>
              <a:t>Dämpfen zusammen mit sehr starken Nackenmuskeln den Aufprall ab</a:t>
            </a:r>
          </a:p>
          <a:p>
            <a:endParaRPr lang="de-DE"/>
          </a:p>
          <a:p>
            <a:r>
              <a:rPr lang="de-DE" b="1"/>
              <a:t>Schnabellänge</a:t>
            </a:r>
            <a:r>
              <a:rPr lang="de-DE"/>
              <a:t>: Vorderer Schnabelteil nur aus Horn, nicht aus Knochen, ist oben etwas länger und verformbar. Jener Teil mit Knochen ist unten länger. So verteilt sich die Kraft am besten.</a:t>
            </a:r>
          </a:p>
          <a:p>
            <a:endParaRPr lang="de-DE"/>
          </a:p>
          <a:p>
            <a:r>
              <a:rPr lang="de-DE" b="1"/>
              <a:t>Die ersten Rippenbögen </a:t>
            </a:r>
            <a:r>
              <a:rPr lang="de-DE"/>
              <a:t>sind verbreitet und haben Querverstrebungen untereinander und können so die Erschütterungen gut aufnehmen. </a:t>
            </a:r>
          </a:p>
          <a:p>
            <a:endParaRPr lang="de-DE"/>
          </a:p>
          <a:p>
            <a:endParaRPr lang="de-DE"/>
          </a:p>
          <a:p>
            <a:r>
              <a:rPr lang="de-DE"/>
              <a:t>Die </a:t>
            </a:r>
            <a:r>
              <a:rPr lang="de-DE" b="1"/>
              <a:t>Schädeldecke</a:t>
            </a:r>
            <a:r>
              <a:rPr lang="de-DE"/>
              <a:t> ist im Vergleich zu anderen Vogelgruppen sehr stabil und dicker gebaut und die äussere Hirnhaut ist sehr zäh.</a:t>
            </a:r>
          </a:p>
          <a:p>
            <a:endParaRPr lang="de-DE"/>
          </a:p>
          <a:p>
            <a:r>
              <a:rPr lang="de-DE" b="1"/>
              <a:t>Die Augenhöhle </a:t>
            </a:r>
            <a:r>
              <a:rPr lang="de-DE"/>
              <a:t>ist fast vollständig verknöchert und verstärkt. Die Augen werden im Moment des Aufschlages geschlossen. </a:t>
            </a:r>
          </a:p>
        </p:txBody>
      </p:sp>
      <p:sp>
        <p:nvSpPr>
          <p:cNvPr id="62467"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0F09774-8135-BB4A-9735-0D0907DEFD97}" type="slidenum">
              <a:rPr lang="de-DE" sz="1200"/>
              <a:pPr/>
              <a:t>21</a:t>
            </a:fld>
            <a:endParaRPr lang="de-DE"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64514" name="Notizenplatzhalter 2"/>
          <p:cNvSpPr>
            <a:spLocks noGrp="1"/>
          </p:cNvSpPr>
          <p:nvPr>
            <p:ph type="body" idx="1"/>
          </p:nvPr>
        </p:nvSpPr>
        <p:spPr>
          <a:noFill/>
        </p:spPr>
        <p:txBody>
          <a:bodyPr/>
          <a:lstStyle/>
          <a:p>
            <a:r>
              <a:rPr lang="de-DE" b="1"/>
              <a:t>Sehr lange Zunge </a:t>
            </a:r>
            <a:r>
              <a:rPr lang="de-DE"/>
              <a:t>zum „Angeln“ von Nahrung im Holz. </a:t>
            </a:r>
          </a:p>
          <a:p>
            <a:endParaRPr lang="de-DE"/>
          </a:p>
          <a:p>
            <a:r>
              <a:rPr lang="de-DE"/>
              <a:t>Kein Platz im Schnabel, geht einmal um den Kopf herum</a:t>
            </a:r>
          </a:p>
          <a:p>
            <a:endParaRPr lang="de-DE"/>
          </a:p>
          <a:p>
            <a:r>
              <a:rPr lang="de-DE" b="1"/>
              <a:t>Widerhaken</a:t>
            </a:r>
            <a:r>
              <a:rPr lang="de-DE"/>
              <a:t> an Zungenspitze halten Nahrung fest</a:t>
            </a:r>
          </a:p>
        </p:txBody>
      </p:sp>
      <p:sp>
        <p:nvSpPr>
          <p:cNvPr id="64515"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9ED59D8-E7F2-E744-A1FD-451A65874747}" type="slidenum">
              <a:rPr lang="de-DE" sz="1200"/>
              <a:pPr/>
              <a:t>22</a:t>
            </a:fld>
            <a:endParaRPr 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26626" name="Notizenplatzhalter 2"/>
          <p:cNvSpPr>
            <a:spLocks noGrp="1"/>
          </p:cNvSpPr>
          <p:nvPr>
            <p:ph type="body" idx="1"/>
          </p:nvPr>
        </p:nvSpPr>
        <p:spPr>
          <a:noFill/>
        </p:spPr>
        <p:txBody>
          <a:bodyPr/>
          <a:lstStyle/>
          <a:p>
            <a:r>
              <a:rPr lang="de-DE"/>
              <a:t>Portrait: m, w, juv</a:t>
            </a:r>
          </a:p>
          <a:p>
            <a:r>
              <a:rPr lang="de-DE"/>
              <a:t>Vorkommen: Wälder Eurasiens</a:t>
            </a:r>
          </a:p>
          <a:p>
            <a:r>
              <a:rPr lang="de-DE"/>
              <a:t>Werkzeuge: Zunge, Fuss (Wendezehe), Schnabel </a:t>
            </a:r>
          </a:p>
          <a:p>
            <a:r>
              <a:rPr lang="de-DE"/>
              <a:t>Brut: Höhlenbrüter</a:t>
            </a:r>
          </a:p>
          <a:p>
            <a:r>
              <a:rPr lang="de-DE"/>
              <a:t>Ernährung: Vielfältig</a:t>
            </a:r>
          </a:p>
          <a:p>
            <a:r>
              <a:rPr lang="de-DE"/>
              <a:t>Schutz: Alte und markante Bäume, Höhlenbäume</a:t>
            </a:r>
          </a:p>
        </p:txBody>
      </p:sp>
      <p:sp>
        <p:nvSpPr>
          <p:cNvPr id="26627"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35E8337-AC8A-464B-9AFA-86E4EA55D875}" type="slidenum">
              <a:rPr lang="de-DE" sz="1200"/>
              <a:pPr/>
              <a:t>2</a:t>
            </a:fld>
            <a:endParaRPr lang="de-DE"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66562" name="Notizenplatzhalter 2"/>
          <p:cNvSpPr>
            <a:spLocks noGrp="1"/>
          </p:cNvSpPr>
          <p:nvPr>
            <p:ph type="body" idx="1"/>
          </p:nvPr>
        </p:nvSpPr>
        <p:spPr>
          <a:noFill/>
        </p:spPr>
        <p:txBody>
          <a:bodyPr/>
          <a:lstStyle/>
          <a:p>
            <a:endParaRPr lang="de-DE" i="1">
              <a:sym typeface="Wingdings" charset="0"/>
            </a:endParaRPr>
          </a:p>
        </p:txBody>
      </p:sp>
      <p:sp>
        <p:nvSpPr>
          <p:cNvPr id="66563"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CA42210-7392-174C-8A3E-6F0C19A35AE4}" type="slidenum">
              <a:rPr lang="de-DE" sz="1200"/>
              <a:pPr/>
              <a:t>23</a:t>
            </a:fld>
            <a:endParaRPr lang="de-DE"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68610" name="Notizenplatzhalter 2"/>
          <p:cNvSpPr>
            <a:spLocks noGrp="1"/>
          </p:cNvSpPr>
          <p:nvPr>
            <p:ph type="body" idx="1"/>
          </p:nvPr>
        </p:nvSpPr>
        <p:spPr>
          <a:noFill/>
        </p:spPr>
        <p:txBody>
          <a:bodyPr/>
          <a:lstStyle/>
          <a:p>
            <a:r>
              <a:rPr lang="de-DE"/>
              <a:t>Bereits im Februar und vor allem im März findet die Balz der Buntspechte statt. Laut hallt ihr tschekender Ruf durch den Wald. </a:t>
            </a:r>
          </a:p>
          <a:p>
            <a:r>
              <a:rPr lang="de-DE">
                <a:solidFill>
                  <a:srgbClr val="262673"/>
                </a:solidFill>
                <a:sym typeface="Wingdings" charset="0"/>
              </a:rPr>
              <a:t>------------------- Hintergrundinformationen---------------------</a:t>
            </a:r>
            <a:endParaRPr lang="de-DE">
              <a:solidFill>
                <a:srgbClr val="262673"/>
              </a:solidFill>
            </a:endParaRPr>
          </a:p>
          <a:p>
            <a:r>
              <a:rPr lang="de-DE">
                <a:solidFill>
                  <a:srgbClr val="262673"/>
                </a:solidFill>
              </a:rPr>
              <a:t>Abspielen Ruf: Klick auf Vogel-Symbol</a:t>
            </a:r>
          </a:p>
          <a:p>
            <a:endParaRPr lang="de-DE"/>
          </a:p>
        </p:txBody>
      </p:sp>
      <p:sp>
        <p:nvSpPr>
          <p:cNvPr id="68611"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C3BE06A-14B3-1B43-8B43-8ACB00749DC4}" type="slidenum">
              <a:rPr lang="de-DE" sz="1200"/>
              <a:pPr/>
              <a:t>24</a:t>
            </a:fld>
            <a:endParaRPr lang="de-DE"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70658" name="Notizenplatzhalter 2"/>
          <p:cNvSpPr>
            <a:spLocks noGrp="1"/>
          </p:cNvSpPr>
          <p:nvPr>
            <p:ph type="body" idx="1"/>
          </p:nvPr>
        </p:nvSpPr>
        <p:spPr>
          <a:noFill/>
        </p:spPr>
        <p:txBody>
          <a:bodyPr/>
          <a:lstStyle/>
          <a:p>
            <a:r>
              <a:rPr lang="de-DE"/>
              <a:t>Dauer: Buntspecht &lt; 1s; Schwarzspecht &gt; 2s; 3x so lang</a:t>
            </a:r>
          </a:p>
          <a:p>
            <a:endParaRPr lang="de-DE"/>
          </a:p>
          <a:p>
            <a:r>
              <a:rPr lang="de-DE" b="1"/>
              <a:t>Primär zu Balzzwecken! Sowohl Männchen als auch Weibchen trommeln, da beide ein Nahrungsrevier abgrenzen. </a:t>
            </a:r>
          </a:p>
          <a:p>
            <a:endParaRPr lang="de-DE"/>
          </a:p>
          <a:p>
            <a:r>
              <a:rPr lang="de-DE">
                <a:solidFill>
                  <a:srgbClr val="262673"/>
                </a:solidFill>
                <a:sym typeface="Wingdings" charset="0"/>
              </a:rPr>
              <a:t>------------------- Hintergrundinformationen---------------------</a:t>
            </a:r>
            <a:endParaRPr lang="de-DE">
              <a:solidFill>
                <a:srgbClr val="262673"/>
              </a:solidFill>
            </a:endParaRPr>
          </a:p>
          <a:p>
            <a:r>
              <a:rPr lang="de-DE">
                <a:solidFill>
                  <a:srgbClr val="262673"/>
                </a:solidFill>
              </a:rPr>
              <a:t>Abspielen Ruf: Klick auf Vogel-Symbol</a:t>
            </a:r>
          </a:p>
          <a:p>
            <a:endParaRPr lang="de-DE" b="1"/>
          </a:p>
        </p:txBody>
      </p:sp>
      <p:sp>
        <p:nvSpPr>
          <p:cNvPr id="70659"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1516A2F-9F1A-3E46-806C-F170F5B34A97}" type="slidenum">
              <a:rPr lang="de-DE" sz="1200"/>
              <a:pPr/>
              <a:t>25</a:t>
            </a:fld>
            <a:endParaRPr lang="de-DE"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72706" name="Notizenplatzhalter 2"/>
          <p:cNvSpPr>
            <a:spLocks noGrp="1"/>
          </p:cNvSpPr>
          <p:nvPr>
            <p:ph type="body" idx="1"/>
          </p:nvPr>
        </p:nvSpPr>
        <p:spPr>
          <a:noFill/>
        </p:spPr>
        <p:txBody>
          <a:bodyPr/>
          <a:lstStyle/>
          <a:p>
            <a:r>
              <a:rPr lang="de-DE"/>
              <a:t>Der Buntspecht nutzt neben hohlen Bäumen auch Telefonstangen, Strassenlaternen und Dachrinnen als Resonanzkörper zum Balzgetrommel</a:t>
            </a:r>
          </a:p>
          <a:p>
            <a:r>
              <a:rPr lang="de-DE"/>
              <a:t>Die Telefonstange links im Bild ist zudem durchlöchert.</a:t>
            </a:r>
          </a:p>
        </p:txBody>
      </p:sp>
      <p:sp>
        <p:nvSpPr>
          <p:cNvPr id="72707"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A1B742E-821A-B843-8129-82324CD27B3E}" type="slidenum">
              <a:rPr lang="de-DE" sz="1200"/>
              <a:pPr/>
              <a:t>26</a:t>
            </a:fld>
            <a:endParaRPr lang="de-DE"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74754" name="Notizenplatzhalter 2"/>
          <p:cNvSpPr>
            <a:spLocks noGrp="1"/>
          </p:cNvSpPr>
          <p:nvPr>
            <p:ph type="body" idx="1"/>
          </p:nvPr>
        </p:nvSpPr>
        <p:spPr>
          <a:noFill/>
        </p:spPr>
        <p:txBody>
          <a:bodyPr/>
          <a:lstStyle/>
          <a:p>
            <a:r>
              <a:rPr lang="de-DE"/>
              <a:t>Ein typischer </a:t>
            </a:r>
            <a:r>
              <a:rPr lang="de-DE" b="1"/>
              <a:t>Aktionsradius </a:t>
            </a:r>
            <a:r>
              <a:rPr lang="de-DE"/>
              <a:t>ist circa </a:t>
            </a:r>
            <a:r>
              <a:rPr lang="de-DE" b="1"/>
              <a:t>70 Fussballfelder gross. </a:t>
            </a:r>
            <a:r>
              <a:rPr lang="de-DE"/>
              <a:t>(= 50Hektare; normalerweise 40-60ha); nur ein </a:t>
            </a:r>
            <a:r>
              <a:rPr lang="de-DE" b="1"/>
              <a:t>kleiner Teil dieses Gebietes wird als Revier verteidigt </a:t>
            </a:r>
            <a:r>
              <a:rPr lang="de-DE"/>
              <a:t>(symbolisiert durch Ring)</a:t>
            </a:r>
          </a:p>
          <a:p>
            <a:endParaRPr lang="de-DE"/>
          </a:p>
          <a:p>
            <a:r>
              <a:rPr lang="de-DE"/>
              <a:t>0.4 – 5.7 Brutpaare pro 10/ha (14 Fussballfelder), typischerweise um 1 Brutpaar / 10ha. Werte über 1.3 BP/10 ha sind ausschliesslich in besonders strukturreichen und alten Waldbeständen zu finden.</a:t>
            </a:r>
          </a:p>
          <a:p>
            <a:endParaRPr lang="de-DE"/>
          </a:p>
          <a:p>
            <a:r>
              <a:rPr lang="de-DE">
                <a:solidFill>
                  <a:srgbClr val="262673"/>
                </a:solidFill>
              </a:rPr>
              <a:t>---------------Quelle------------------------</a:t>
            </a:r>
          </a:p>
          <a:p>
            <a:r>
              <a:rPr lang="de-DE">
                <a:solidFill>
                  <a:srgbClr val="262673"/>
                </a:solidFill>
              </a:rPr>
              <a:t>Glutz von Blotzheim &amp; Bauer: Handbuch der Vögel Mitteleuropas.</a:t>
            </a:r>
          </a:p>
          <a:p>
            <a:endParaRPr lang="de-DE"/>
          </a:p>
        </p:txBody>
      </p:sp>
      <p:sp>
        <p:nvSpPr>
          <p:cNvPr id="74755"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84DBD04-3274-F54C-B239-6EAD3EEE33EA}" type="slidenum">
              <a:rPr lang="de-DE" sz="1200"/>
              <a:pPr/>
              <a:t>27</a:t>
            </a:fld>
            <a:endParaRPr lang="de-DE"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76802" name="Notizenplatzhalter 2"/>
          <p:cNvSpPr>
            <a:spLocks noGrp="1"/>
          </p:cNvSpPr>
          <p:nvPr>
            <p:ph type="body" idx="1"/>
          </p:nvPr>
        </p:nvSpPr>
        <p:spPr>
          <a:noFill/>
        </p:spPr>
        <p:txBody>
          <a:bodyPr/>
          <a:lstStyle/>
          <a:p>
            <a:r>
              <a:rPr lang="de-DE" b="1"/>
              <a:t>In der Regel wird jedes Jahr eine neue Höhle gebaut. Der Buntspecht nutzt dabei bereits kränkelnde Bäume. Oftmals werden auch Höhlen nur angefangen, sogenannte Initialhöhlen, bei denen Pilze dann das Holz aufweichen und der Specht erst in einem Jahr oder mehr daran weiter baut. Spechte bauen neben der Bruthöhle auch Schlafhöhlen. </a:t>
            </a:r>
          </a:p>
        </p:txBody>
      </p:sp>
      <p:sp>
        <p:nvSpPr>
          <p:cNvPr id="76803"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A678BAA-0C8B-A74A-8164-523AF5D3C9F9}" type="slidenum">
              <a:rPr lang="de-DE" sz="1200"/>
              <a:pPr/>
              <a:t>28</a:t>
            </a:fld>
            <a:endParaRPr lang="de-DE"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78850" name="Notizenplatzhalter 2"/>
          <p:cNvSpPr>
            <a:spLocks noGrp="1"/>
          </p:cNvSpPr>
          <p:nvPr>
            <p:ph type="body" idx="1"/>
          </p:nvPr>
        </p:nvSpPr>
        <p:spPr>
          <a:noFill/>
        </p:spPr>
        <p:txBody>
          <a:bodyPr/>
          <a:lstStyle/>
          <a:p>
            <a:r>
              <a:rPr lang="de-DE" b="1"/>
              <a:t>Viel Aufwand für Höhlenbau – Was sind die Vorteile?</a:t>
            </a:r>
          </a:p>
          <a:p>
            <a:r>
              <a:rPr lang="de-DE" b="1"/>
              <a:t>In der Höhle sind Jungtiere besser von der Witterung und vor Feinden geschützt als in einem offenen Nest. </a:t>
            </a:r>
          </a:p>
        </p:txBody>
      </p:sp>
      <p:sp>
        <p:nvSpPr>
          <p:cNvPr id="78851"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6905A2B-378F-B946-8A33-7F4F94003D9B}" type="slidenum">
              <a:rPr lang="de-DE" sz="1200"/>
              <a:pPr/>
              <a:t>29</a:t>
            </a:fld>
            <a:endParaRPr lang="de-DE"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80898" name="Notizenplatzhalter 2"/>
          <p:cNvSpPr>
            <a:spLocks noGrp="1"/>
          </p:cNvSpPr>
          <p:nvPr>
            <p:ph type="body" idx="1"/>
          </p:nvPr>
        </p:nvSpPr>
        <p:spPr>
          <a:noFill/>
        </p:spPr>
        <p:txBody>
          <a:bodyPr/>
          <a:lstStyle/>
          <a:p>
            <a:r>
              <a:rPr lang="de-DE">
                <a:sym typeface="Wingdings" charset="0"/>
              </a:rPr>
              <a:t>Die 4-7 Eier sind weiss, was typisch ist für Höhlenbrüter und werden 10-13 Tage bebrütet. Spechtjunge schlüpfen bereits nach 8-9 Tagen, da der Sauerstoff in den Höhlen oftmals knapp ist und sie bei einer längeren Zeit im Ei nicht mehr genügend Sauerstoff durch die Schale erhaltenwürden. Dafür dauert dieNestlingszeit umso länger. Die ersten 12 Tage werden die Jungen noch ständig gehudert. Erst ab dem 10 Tag öffnen sich Augen und Ohren der Jungen. </a:t>
            </a:r>
          </a:p>
        </p:txBody>
      </p:sp>
      <p:sp>
        <p:nvSpPr>
          <p:cNvPr id="80899"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C860B0B-8F2C-A94F-9C18-D4633D20CA56}" type="slidenum">
              <a:rPr lang="de-DE" sz="1200"/>
              <a:pPr/>
              <a:t>30</a:t>
            </a:fld>
            <a:endParaRPr lang="de-DE"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82946" name="Notizenplatzhalter 2"/>
          <p:cNvSpPr>
            <a:spLocks noGrp="1"/>
          </p:cNvSpPr>
          <p:nvPr>
            <p:ph type="body" idx="1"/>
          </p:nvPr>
        </p:nvSpPr>
        <p:spPr>
          <a:noFill/>
        </p:spPr>
        <p:txBody>
          <a:bodyPr/>
          <a:lstStyle/>
          <a:p>
            <a:r>
              <a:rPr lang="de-DE">
                <a:sym typeface="Wingdings" charset="0"/>
              </a:rPr>
              <a:t>Nach drei Wochen sieht man die Jungen am Höhleneingang, drei bis sechs Tage später fliegen sie aus. Typisch für Jungvögel ist die rote Kappe. </a:t>
            </a:r>
          </a:p>
        </p:txBody>
      </p:sp>
      <p:sp>
        <p:nvSpPr>
          <p:cNvPr id="82947"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C95EE19-F6A2-C248-9925-9616F48F3AE0}" type="slidenum">
              <a:rPr lang="de-DE" sz="1200"/>
              <a:pPr/>
              <a:t>31</a:t>
            </a:fld>
            <a:endParaRPr lang="de-DE"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84994" name="Notizenplatzhalter 2"/>
          <p:cNvSpPr>
            <a:spLocks noGrp="1"/>
          </p:cNvSpPr>
          <p:nvPr>
            <p:ph type="body" idx="1"/>
          </p:nvPr>
        </p:nvSpPr>
        <p:spPr>
          <a:noFill/>
        </p:spPr>
        <p:txBody>
          <a:bodyPr/>
          <a:lstStyle/>
          <a:p>
            <a:r>
              <a:rPr lang="de-DE"/>
              <a:t>Der Baummarder ist ein guter Kletterer – unvorsichtige Jungvögel angelt er aus der Höhle.</a:t>
            </a:r>
          </a:p>
          <a:p>
            <a:endParaRPr lang="de-DE"/>
          </a:p>
          <a:p>
            <a:r>
              <a:rPr lang="de-DE"/>
              <a:t>Sperber und Habicht sind vor allem für frisch ausgeflogene, noch ungeschickte Buntspechte gefährlich, ein Habicht holt auch mal einen Altvogel von der Höhle weg.</a:t>
            </a:r>
          </a:p>
        </p:txBody>
      </p:sp>
      <p:sp>
        <p:nvSpPr>
          <p:cNvPr id="84995"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CA7E17C-A979-2647-A30C-F3DE0D3B88EE}" type="slidenum">
              <a:rPr lang="de-DE" sz="1200"/>
              <a:pPr/>
              <a:t>32</a:t>
            </a:fld>
            <a:endParaRPr lang="de-DE"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28674" name="Notizenplatzhalter 2"/>
          <p:cNvSpPr>
            <a:spLocks noGrp="1"/>
          </p:cNvSpPr>
          <p:nvPr>
            <p:ph type="body" idx="1"/>
          </p:nvPr>
        </p:nvSpPr>
        <p:spPr>
          <a:noFill/>
        </p:spPr>
        <p:txBody>
          <a:bodyPr/>
          <a:lstStyle/>
          <a:p>
            <a:endParaRPr lang="de-DE"/>
          </a:p>
        </p:txBody>
      </p:sp>
      <p:sp>
        <p:nvSpPr>
          <p:cNvPr id="28675"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70237E1-337B-EF4C-81B8-2AD225BE0B6C}" type="slidenum">
              <a:rPr lang="de-DE" sz="1200"/>
              <a:pPr/>
              <a:t>3</a:t>
            </a:fld>
            <a:endParaRPr lang="de-DE"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58370" name="Notizenplatzhalter 2"/>
          <p:cNvSpPr>
            <a:spLocks noGrp="1"/>
          </p:cNvSpPr>
          <p:nvPr>
            <p:ph type="body" idx="1"/>
          </p:nvPr>
        </p:nvSpPr>
        <p:spPr/>
        <p:txBody>
          <a:bodyPr/>
          <a:lstStyle/>
          <a:p>
            <a:pPr marL="228600" indent="-228600">
              <a:buFontTx/>
              <a:buAutoNum type="arabicPeriod"/>
              <a:defRPr/>
            </a:pPr>
            <a:r>
              <a:rPr lang="de-DE" b="1" dirty="0" smtClean="0"/>
              <a:t>Brüten</a:t>
            </a:r>
            <a:r>
              <a:rPr lang="de-DE" dirty="0" smtClean="0"/>
              <a:t> (5.6 Eier, 4.4 Jungvögel schlüpfen)</a:t>
            </a:r>
            <a:endParaRPr lang="de-DE" dirty="0"/>
          </a:p>
          <a:p>
            <a:pPr marL="228600" indent="-228600">
              <a:buFontTx/>
              <a:buAutoNum type="arabicPeriod"/>
              <a:defRPr/>
            </a:pPr>
            <a:r>
              <a:rPr lang="de-DE" b="1" dirty="0" err="1" smtClean="0"/>
              <a:t>Nestlingsphase</a:t>
            </a:r>
            <a:r>
              <a:rPr lang="de-DE" dirty="0" smtClean="0"/>
              <a:t> (4.4 geschlüpfte Jungvögel, 3 werden Flügge)</a:t>
            </a:r>
            <a:endParaRPr lang="de-DE" dirty="0"/>
          </a:p>
          <a:p>
            <a:pPr marL="228600" indent="-228600">
              <a:buFontTx/>
              <a:buAutoNum type="arabicPeriod"/>
              <a:defRPr/>
            </a:pPr>
            <a:r>
              <a:rPr lang="de-DE" b="1" dirty="0"/>
              <a:t>Ausflugphase</a:t>
            </a:r>
            <a:r>
              <a:rPr lang="de-DE" dirty="0"/>
              <a:t> (ca. 12 Tage weiterhin gefüttert, dann </a:t>
            </a:r>
            <a:r>
              <a:rPr lang="de-DE" dirty="0" smtClean="0"/>
              <a:t>selbstständig; 3 flügge Jungvögel, 2.4 überleben Ausflugsphase) nur rund ein Drittel überlebt das erste Jahr. </a:t>
            </a:r>
          </a:p>
          <a:p>
            <a:pPr>
              <a:defRPr/>
            </a:pPr>
            <a:endParaRPr lang="de-DE" dirty="0" smtClean="0"/>
          </a:p>
          <a:p>
            <a:pPr>
              <a:defRPr/>
            </a:pPr>
            <a:r>
              <a:rPr lang="de-DE" dirty="0" smtClean="0"/>
              <a:t>Buntspechte können  bis zu 13 Jahre alt werden. </a:t>
            </a:r>
            <a:r>
              <a:rPr lang="de-DE" dirty="0" smtClean="0">
                <a:solidFill>
                  <a:srgbClr val="262673"/>
                </a:solidFill>
              </a:rPr>
              <a:t>----------------------</a:t>
            </a:r>
          </a:p>
          <a:p>
            <a:pPr>
              <a:defRPr/>
            </a:pPr>
            <a:r>
              <a:rPr lang="de-DE" dirty="0" smtClean="0">
                <a:solidFill>
                  <a:srgbClr val="262673"/>
                </a:solidFill>
              </a:rPr>
              <a:t>Quelle: </a:t>
            </a:r>
            <a:r>
              <a:rPr lang="de-DE" dirty="0" err="1" smtClean="0">
                <a:solidFill>
                  <a:srgbClr val="262673"/>
                </a:solidFill>
              </a:rPr>
              <a:t>Glutz</a:t>
            </a:r>
            <a:r>
              <a:rPr lang="de-DE" dirty="0" smtClean="0">
                <a:solidFill>
                  <a:srgbClr val="262673"/>
                </a:solidFill>
              </a:rPr>
              <a:t> von Blotzheim &amp; Bauer: Handbuch der Vögel Mitteleuropas</a:t>
            </a:r>
          </a:p>
          <a:p>
            <a:pPr>
              <a:defRPr/>
            </a:pPr>
            <a:endParaRPr lang="de-DE" dirty="0"/>
          </a:p>
        </p:txBody>
      </p:sp>
      <p:sp>
        <p:nvSpPr>
          <p:cNvPr id="87043"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42E898A-5D47-4B45-AEC0-32D6FACCF374}" type="slidenum">
              <a:rPr lang="de-DE" sz="1200"/>
              <a:pPr/>
              <a:t>33</a:t>
            </a:fld>
            <a:endParaRPr lang="de-DE"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89090" name="Notizenplatzhalter 2"/>
          <p:cNvSpPr>
            <a:spLocks noGrp="1"/>
          </p:cNvSpPr>
          <p:nvPr>
            <p:ph type="body" idx="1"/>
          </p:nvPr>
        </p:nvSpPr>
        <p:spPr>
          <a:noFill/>
        </p:spPr>
        <p:txBody>
          <a:bodyPr/>
          <a:lstStyle/>
          <a:p>
            <a:r>
              <a:rPr lang="de-DE"/>
              <a:t>Höhle wird von Nachmietern aus unterschiedlichen Gruppen genutzt:</a:t>
            </a:r>
          </a:p>
          <a:p>
            <a:r>
              <a:rPr lang="de-DE"/>
              <a:t>Von oben links im Uhrzeigersinn: Kleiber, Braunes Langohr, Kohlmeise, Hornisse, Siebenschläfer</a:t>
            </a:r>
          </a:p>
          <a:p>
            <a:endParaRPr lang="de-DE" b="1"/>
          </a:p>
          <a:p>
            <a:r>
              <a:rPr lang="de-DE" b="1"/>
              <a:t>Daher wichtige Rolle des Buntspechts im Ökosystem</a:t>
            </a:r>
          </a:p>
        </p:txBody>
      </p:sp>
      <p:sp>
        <p:nvSpPr>
          <p:cNvPr id="89091"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9B406F3-E075-814F-A885-DF9FEEB661D3}" type="slidenum">
              <a:rPr lang="de-DE" sz="1200"/>
              <a:pPr/>
              <a:t>34</a:t>
            </a:fld>
            <a:endParaRPr lang="de-DE"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dirty="0" smtClean="0"/>
              <a:t>Die Nahrung ist vielfältig:</a:t>
            </a:r>
          </a:p>
          <a:p>
            <a:pPr marL="228600" indent="-228600">
              <a:buFontTx/>
              <a:buAutoNum type="arabicParenR"/>
              <a:defRPr/>
            </a:pPr>
            <a:r>
              <a:rPr lang="de-DE" b="1" dirty="0" smtClean="0"/>
              <a:t>Insektenlarven</a:t>
            </a:r>
            <a:r>
              <a:rPr lang="de-DE" dirty="0" smtClean="0"/>
              <a:t>, aus Holz gehackt</a:t>
            </a:r>
          </a:p>
          <a:p>
            <a:pPr marL="228600" indent="-228600">
              <a:buFontTx/>
              <a:buAutoNum type="arabicParenR"/>
              <a:defRPr/>
            </a:pPr>
            <a:r>
              <a:rPr lang="de-DE" b="1" dirty="0" smtClean="0"/>
              <a:t>Ausgewachsene Insekten</a:t>
            </a:r>
            <a:r>
              <a:rPr lang="de-DE" dirty="0" smtClean="0"/>
              <a:t>, aus Holz und ab Rinde oder Blätter abgelesen, manchmal auch direkt aus der Luft, Schwirrflug möglich</a:t>
            </a:r>
          </a:p>
          <a:p>
            <a:pPr marL="228600" indent="-228600">
              <a:buFontTx/>
              <a:buAutoNum type="arabicParenR"/>
              <a:defRPr/>
            </a:pPr>
            <a:r>
              <a:rPr lang="de-DE" b="1" dirty="0" smtClean="0"/>
              <a:t>Fichtensamen</a:t>
            </a:r>
          </a:p>
          <a:p>
            <a:pPr marL="228600" indent="-228600">
              <a:buFontTx/>
              <a:buAutoNum type="arabicParenR"/>
              <a:defRPr/>
            </a:pPr>
            <a:r>
              <a:rPr lang="de-DE" b="1" dirty="0" smtClean="0"/>
              <a:t>Nüsse</a:t>
            </a:r>
          </a:p>
          <a:p>
            <a:pPr marL="228600" indent="-228600">
              <a:buFontTx/>
              <a:buAutoNum type="arabicParenR"/>
              <a:defRPr/>
            </a:pPr>
            <a:r>
              <a:rPr lang="de-DE" b="1" dirty="0" smtClean="0"/>
              <a:t>Samen</a:t>
            </a:r>
          </a:p>
          <a:p>
            <a:pPr marL="228600" indent="-228600">
              <a:buFontTx/>
              <a:buAutoNum type="arabicParenR"/>
              <a:defRPr/>
            </a:pPr>
            <a:r>
              <a:rPr lang="de-DE" b="1" dirty="0" smtClean="0"/>
              <a:t>Früchte</a:t>
            </a:r>
          </a:p>
          <a:p>
            <a:pPr marL="228600" indent="-228600">
              <a:buFontTx/>
              <a:buAutoNum type="arabicParenR"/>
              <a:defRPr/>
            </a:pPr>
            <a:r>
              <a:rPr lang="de-DE" b="1" dirty="0" err="1" smtClean="0"/>
              <a:t>Baumsaft</a:t>
            </a:r>
            <a:r>
              <a:rPr lang="de-DE" dirty="0" smtClean="0"/>
              <a:t>, verletzt die Rinde und trinkt </a:t>
            </a:r>
            <a:r>
              <a:rPr lang="de-DE" dirty="0" err="1" smtClean="0"/>
              <a:t>süssen</a:t>
            </a:r>
            <a:r>
              <a:rPr lang="de-DE" dirty="0" smtClean="0"/>
              <a:t> </a:t>
            </a:r>
            <a:r>
              <a:rPr lang="de-DE" dirty="0" err="1" smtClean="0"/>
              <a:t>Baumsaft</a:t>
            </a:r>
            <a:r>
              <a:rPr lang="de-DE" dirty="0" smtClean="0"/>
              <a:t>, vor allem im Frühling</a:t>
            </a:r>
          </a:p>
        </p:txBody>
      </p:sp>
      <p:sp>
        <p:nvSpPr>
          <p:cNvPr id="92163"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2E4215B-CCCE-374C-939E-4DD27002BDAA}" type="slidenum">
              <a:rPr lang="de-DE" sz="1200"/>
              <a:pPr/>
              <a:t>36</a:t>
            </a:fld>
            <a:endParaRPr lang="de-DE"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94210" name="Notizenplatzhalter 2"/>
          <p:cNvSpPr>
            <a:spLocks noGrp="1"/>
          </p:cNvSpPr>
          <p:nvPr>
            <p:ph type="body" idx="1"/>
          </p:nvPr>
        </p:nvSpPr>
        <p:spPr>
          <a:noFill/>
        </p:spPr>
        <p:txBody>
          <a:bodyPr/>
          <a:lstStyle/>
          <a:p>
            <a:r>
              <a:rPr lang="de-DE"/>
              <a:t>Sperrige Objekte klemmt der Buntspecht in Spalten, um dann Sämereien oder Nüsse heraus zu hacken. </a:t>
            </a:r>
          </a:p>
          <a:p>
            <a:endParaRPr lang="de-DE"/>
          </a:p>
          <a:p>
            <a:r>
              <a:rPr lang="de-DE"/>
              <a:t>Oft für jeden Nahrungstyp eine eigene Schmiede vorhanden</a:t>
            </a:r>
          </a:p>
          <a:p>
            <a:endParaRPr lang="de-DE"/>
          </a:p>
          <a:p>
            <a:r>
              <a:rPr lang="de-DE"/>
              <a:t>Lassen sich im Wald finden: „Tannenzapfenberge“</a:t>
            </a:r>
          </a:p>
        </p:txBody>
      </p:sp>
      <p:sp>
        <p:nvSpPr>
          <p:cNvPr id="94211"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7B33FE5-2600-3B46-A684-11F1A105B53B}" type="slidenum">
              <a:rPr lang="de-DE" sz="1200"/>
              <a:pPr/>
              <a:t>37</a:t>
            </a:fld>
            <a:endParaRPr lang="de-DE"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96258" name="Notizenplatzhalter 2"/>
          <p:cNvSpPr>
            <a:spLocks noGrp="1"/>
          </p:cNvSpPr>
          <p:nvPr>
            <p:ph type="body" idx="1"/>
          </p:nvPr>
        </p:nvSpPr>
        <p:spPr>
          <a:noFill/>
        </p:spPr>
        <p:txBody>
          <a:bodyPr/>
          <a:lstStyle/>
          <a:p>
            <a:r>
              <a:rPr lang="de-DE"/>
              <a:t>Je mehr Alt- und Totholz vorhanden ist, umso mehr Spechte kommen vor. Sie suchen vor allem nach Käferlarven in stehendem und liegendem Totholz. Einige der Käfer sind abgebildet. Der rot-schwarz gestreifte ist ein Bienenwolf, auf den Ästen krabbeln verschiedene Bock- und Laufkäfer, auf dem toten Stamm in Bildmitte ist ein feuerroter Feuerkäfer zu erkennen. Die Larven dieser Käfer kommen im  Totholz vor, die adulten Käfer sind aber auf Nektar aus Blüten angewiesen. In altes und totes Holz wird auch häufig Höhlen gebaut. </a:t>
            </a:r>
          </a:p>
        </p:txBody>
      </p:sp>
      <p:sp>
        <p:nvSpPr>
          <p:cNvPr id="96259"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178BD4D-3571-4A49-8344-30F975FBFF17}" type="slidenum">
              <a:rPr lang="de-DE" sz="1200"/>
              <a:pPr/>
              <a:t>38</a:t>
            </a:fld>
            <a:endParaRPr lang="de-DE"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98306" name="Notizenplatzhalter 2"/>
          <p:cNvSpPr>
            <a:spLocks noGrp="1"/>
          </p:cNvSpPr>
          <p:nvPr>
            <p:ph type="body" idx="1"/>
          </p:nvPr>
        </p:nvSpPr>
        <p:spPr>
          <a:noFill/>
        </p:spPr>
        <p:txBody>
          <a:bodyPr/>
          <a:lstStyle/>
          <a:p>
            <a:r>
              <a:rPr lang="de-DE"/>
              <a:t>Geringelte Bäume werden immer wieder geöffnet</a:t>
            </a:r>
          </a:p>
          <a:p>
            <a:endParaRPr lang="de-DE"/>
          </a:p>
          <a:p>
            <a:r>
              <a:rPr lang="de-DE"/>
              <a:t>Im Totholz spürt der Buntspecht Käferlarven nach. Deutlich sind auf dem Bild die Käfergänge sichtbar. </a:t>
            </a:r>
          </a:p>
        </p:txBody>
      </p:sp>
      <p:sp>
        <p:nvSpPr>
          <p:cNvPr id="98307"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26EEDE2-08CD-694C-A8BE-A02AE799E780}" type="slidenum">
              <a:rPr lang="de-DE" sz="1200"/>
              <a:pPr/>
              <a:t>39</a:t>
            </a:fld>
            <a:endParaRPr lang="de-DE"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dirty="0" smtClean="0"/>
              <a:t>Grund für Vogelzug: Nahrungsmangel im Winter</a:t>
            </a:r>
          </a:p>
          <a:p>
            <a:pPr>
              <a:defRPr/>
            </a:pPr>
            <a:r>
              <a:rPr lang="de-DE" dirty="0" smtClean="0"/>
              <a:t>Buntspecht: </a:t>
            </a:r>
            <a:r>
              <a:rPr lang="de-DE" dirty="0" err="1" smtClean="0"/>
              <a:t>Grosser</a:t>
            </a:r>
            <a:r>
              <a:rPr lang="de-DE" dirty="0" smtClean="0"/>
              <a:t> Teil der Nahrung auch im Winter verfügbar (Häkchen)</a:t>
            </a:r>
          </a:p>
          <a:p>
            <a:pPr marL="171450" indent="-171450">
              <a:buFont typeface="Wingdings" charset="0"/>
              <a:buChar char="à"/>
              <a:defRPr/>
            </a:pPr>
            <a:r>
              <a:rPr lang="de-DE" dirty="0" smtClean="0">
                <a:sym typeface="Wingdings"/>
              </a:rPr>
              <a:t>Kein Zug </a:t>
            </a:r>
          </a:p>
          <a:p>
            <a:pPr>
              <a:buFont typeface="Wingdings" charset="0"/>
              <a:buNone/>
              <a:defRPr/>
            </a:pPr>
            <a:endParaRPr lang="de-DE" dirty="0" smtClean="0">
              <a:sym typeface="Wingdings"/>
            </a:endParaRPr>
          </a:p>
          <a:p>
            <a:pPr>
              <a:buFont typeface="Wingdings" charset="0"/>
              <a:buNone/>
              <a:defRPr/>
            </a:pPr>
            <a:r>
              <a:rPr lang="de-DE" dirty="0" smtClean="0">
                <a:sym typeface="Wingdings"/>
              </a:rPr>
              <a:t>--</a:t>
            </a:r>
          </a:p>
          <a:p>
            <a:pPr>
              <a:buFont typeface="Wingdings" charset="0"/>
              <a:buNone/>
              <a:defRPr/>
            </a:pPr>
            <a:r>
              <a:rPr lang="de-DE" dirty="0" smtClean="0">
                <a:sym typeface="Wingdings"/>
              </a:rPr>
              <a:t>Insektenlarven: Viele Insekten überwintern als Larve im Holz, dank der  Fähigkeit Holz zu hacken, sind sie für den Buntspecht erreichbar.</a:t>
            </a:r>
          </a:p>
        </p:txBody>
      </p:sp>
      <p:sp>
        <p:nvSpPr>
          <p:cNvPr id="100355"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AADE4AA-E4C4-B74E-9580-F61D25FB2CFF}" type="slidenum">
              <a:rPr lang="de-DE" sz="1200"/>
              <a:pPr/>
              <a:t>40</a:t>
            </a:fld>
            <a:endParaRPr lang="de-DE"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02402" name="Notizenplatzhalter 2"/>
          <p:cNvSpPr>
            <a:spLocks noGrp="1"/>
          </p:cNvSpPr>
          <p:nvPr>
            <p:ph type="body" idx="1"/>
          </p:nvPr>
        </p:nvSpPr>
        <p:spPr>
          <a:noFill/>
        </p:spPr>
        <p:txBody>
          <a:bodyPr/>
          <a:lstStyle/>
          <a:p>
            <a:endParaRPr lang="de-DE"/>
          </a:p>
        </p:txBody>
      </p:sp>
      <p:sp>
        <p:nvSpPr>
          <p:cNvPr id="102403"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A5ADA3E-F2EB-404E-B2A3-69FC360FC1CF}" type="slidenum">
              <a:rPr lang="de-DE" sz="1200"/>
              <a:pPr/>
              <a:t>41</a:t>
            </a:fld>
            <a:endParaRPr lang="de-DE"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04450" name="Notizenplatzhalter 2"/>
          <p:cNvSpPr>
            <a:spLocks noGrp="1"/>
          </p:cNvSpPr>
          <p:nvPr>
            <p:ph type="body" idx="1"/>
          </p:nvPr>
        </p:nvSpPr>
        <p:spPr>
          <a:noFill/>
        </p:spPr>
        <p:txBody>
          <a:bodyPr/>
          <a:lstStyle/>
          <a:p>
            <a:r>
              <a:rPr lang="de-DE"/>
              <a:t>In neuen Siedlungen werden kaum mehr Bäume gesetzt, insbesondere fehlt der Platz für grosse Bäume, ein grosser Teil des Bodens wird unterbaut z.B. mit Garagen, sodass Bäume auch nicht mehr genügend tief wurzeln können. </a:t>
            </a:r>
          </a:p>
        </p:txBody>
      </p:sp>
      <p:sp>
        <p:nvSpPr>
          <p:cNvPr id="104451"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EB0931E-FFBA-3149-82D2-AC0BE3692253}" type="slidenum">
              <a:rPr lang="de-DE" sz="1200"/>
              <a:pPr/>
              <a:t>42</a:t>
            </a:fld>
            <a:endParaRPr lang="de-DE"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06498" name="Notizenplatzhalter 2"/>
          <p:cNvSpPr>
            <a:spLocks noGrp="1"/>
          </p:cNvSpPr>
          <p:nvPr>
            <p:ph type="body" idx="1"/>
          </p:nvPr>
        </p:nvSpPr>
        <p:spPr>
          <a:noFill/>
        </p:spPr>
        <p:txBody>
          <a:bodyPr/>
          <a:lstStyle/>
          <a:p>
            <a:r>
              <a:rPr lang="de-DE">
                <a:sym typeface="Wingdings" charset="0"/>
              </a:rPr>
              <a:t>Im Wald wird im Hinblick auf den Klimawandel eine kürzere Umtriebszeit verlangt, d.h., dass Bäume bereits ab 80 Jahren gefällt werden. Bereits heute fehlt es vielerorts an grossen, dicken alten Bäumen, welche ein wichtiger Lebensraum sind. </a:t>
            </a:r>
          </a:p>
          <a:p>
            <a:endParaRPr lang="de-DE" i="1">
              <a:sym typeface="Wingdings" charset="0"/>
            </a:endParaRPr>
          </a:p>
        </p:txBody>
      </p:sp>
      <p:sp>
        <p:nvSpPr>
          <p:cNvPr id="106499"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7EB4C7C-7E98-D741-A414-7B6AAE61C31B}" type="slidenum">
              <a:rPr lang="de-DE" sz="1200"/>
              <a:pPr/>
              <a:t>43</a:t>
            </a:fld>
            <a:endParaRPr lang="de-DE"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1746" name="Notizenplatzhalter 2"/>
          <p:cNvSpPr>
            <a:spLocks noGrp="1"/>
          </p:cNvSpPr>
          <p:nvPr>
            <p:ph type="body" idx="1"/>
          </p:nvPr>
        </p:nvSpPr>
        <p:spPr>
          <a:noFill/>
        </p:spPr>
        <p:txBody>
          <a:bodyPr/>
          <a:lstStyle/>
          <a:p>
            <a:r>
              <a:rPr lang="de-DE"/>
              <a:t>Wie erkennt man den Buntspecht?</a:t>
            </a:r>
          </a:p>
          <a:p>
            <a:endParaRPr lang="de-DE"/>
          </a:p>
          <a:p>
            <a:r>
              <a:rPr lang="de-DE" b="1"/>
              <a:t>Kräftiger Schnabel: </a:t>
            </a:r>
            <a:r>
              <a:rPr lang="de-DE"/>
              <a:t>typisch für Spechte</a:t>
            </a:r>
          </a:p>
          <a:p>
            <a:r>
              <a:rPr lang="de-DE" b="1"/>
              <a:t>Durchgezogener Bartstreif: </a:t>
            </a:r>
            <a:r>
              <a:rPr lang="de-DE"/>
              <a:t>Unterscheidungsmerkmal Mittelspecht</a:t>
            </a:r>
          </a:p>
          <a:p>
            <a:r>
              <a:rPr lang="de-DE" b="1"/>
              <a:t>Weisse Schultern: </a:t>
            </a:r>
            <a:r>
              <a:rPr lang="de-DE"/>
              <a:t>Auch im Flug gut sichtbar</a:t>
            </a:r>
          </a:p>
          <a:p>
            <a:r>
              <a:rPr lang="de-DE" b="1"/>
              <a:t>Roter Steiss: </a:t>
            </a:r>
            <a:r>
              <a:rPr lang="de-DE"/>
              <a:t>Nur Buntspecht tiefrot (Mittelspecht rosa, Kleinspecht gar keinen rötlichen Steiss)</a:t>
            </a:r>
          </a:p>
          <a:p>
            <a:r>
              <a:rPr lang="de-DE" b="1"/>
              <a:t>Gepunktete Flügel:</a:t>
            </a:r>
            <a:r>
              <a:rPr lang="de-DE"/>
              <a:t> Englisch: Great Spotted Woodpecker (Grosser gepunkteter Specht), in gleicher Gattung mit Mittelspecht (Middle Spotted Woodpecker) und Kleinspecht (Lesser Spotted Woodpecker)</a:t>
            </a:r>
          </a:p>
          <a:p>
            <a:r>
              <a:rPr lang="de-DE" i="1">
                <a:sym typeface="Wingdings" charset="0"/>
              </a:rPr>
              <a:t>Früher wurde der Buntspecht aufgrund seines schwarz-weissen Aussehens auch Aegerstspecht, also Elsterspecht genannt. </a:t>
            </a:r>
          </a:p>
          <a:p>
            <a:endParaRPr lang="de-DE"/>
          </a:p>
        </p:txBody>
      </p:sp>
      <p:sp>
        <p:nvSpPr>
          <p:cNvPr id="31747"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6C093B0-E629-D34B-9612-6C74E11A56FF}" type="slidenum">
              <a:rPr lang="de-DE" sz="1200"/>
              <a:pPr/>
              <a:t>5</a:t>
            </a:fld>
            <a:endParaRPr lang="de-DE"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08546" name="Notizenplatzhalter 2"/>
          <p:cNvSpPr>
            <a:spLocks noGrp="1"/>
          </p:cNvSpPr>
          <p:nvPr>
            <p:ph type="body" idx="1"/>
          </p:nvPr>
        </p:nvSpPr>
        <p:spPr>
          <a:noFill/>
        </p:spPr>
        <p:txBody>
          <a:bodyPr/>
          <a:lstStyle/>
          <a:p>
            <a:r>
              <a:rPr lang="de-DE"/>
              <a:t>Vielerorts ist das Kulturland komplett ausgeräumt. Baumhecken, Obstgärten und Feldgehölze sind verschwunden.</a:t>
            </a:r>
          </a:p>
        </p:txBody>
      </p:sp>
      <p:sp>
        <p:nvSpPr>
          <p:cNvPr id="108547"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BD60185-C501-7249-961F-C9DB1CCF09EB}" type="slidenum">
              <a:rPr lang="de-DE" sz="1200"/>
              <a:pPr/>
              <a:t>44</a:t>
            </a:fld>
            <a:endParaRPr lang="de-DE"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10594" name="Notizenplatzhalter 2"/>
          <p:cNvSpPr>
            <a:spLocks noGrp="1"/>
          </p:cNvSpPr>
          <p:nvPr>
            <p:ph type="body" idx="1"/>
          </p:nvPr>
        </p:nvSpPr>
        <p:spPr>
          <a:noFill/>
        </p:spPr>
        <p:txBody>
          <a:bodyPr/>
          <a:lstStyle/>
          <a:p>
            <a:endParaRPr lang="de-DE"/>
          </a:p>
        </p:txBody>
      </p:sp>
      <p:sp>
        <p:nvSpPr>
          <p:cNvPr id="110595"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8B1F8DE-124F-0540-ABD1-C0C4C0CD0FA1}" type="slidenum">
              <a:rPr lang="de-DE" sz="1200"/>
              <a:pPr/>
              <a:t>45</a:t>
            </a:fld>
            <a:endParaRPr lang="de-DE"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12642" name="Notizenplatzhalter 2"/>
          <p:cNvSpPr>
            <a:spLocks noGrp="1"/>
          </p:cNvSpPr>
          <p:nvPr>
            <p:ph type="body" idx="1"/>
          </p:nvPr>
        </p:nvSpPr>
        <p:spPr>
          <a:noFill/>
        </p:spPr>
        <p:txBody>
          <a:bodyPr/>
          <a:lstStyle/>
          <a:p>
            <a:r>
              <a:rPr lang="de-DE"/>
              <a:t>In unseren Wirtschaftswäldern fehlt die sehr artenreiche Zerfallsphase vielerorts. Mit einem Anteil von 30-60m3 Totholz können die häufigen Arten, welche auf Totholz angewiesen sind, erhalten werden. Spezialisten brauchen über 100m3. Alte, grosse Einzelbäume bieten </a:t>
            </a:r>
            <a:r>
              <a:rPr lang="de-DE" b="1"/>
              <a:t>Habitat für unzählige Arten </a:t>
            </a:r>
            <a:r>
              <a:rPr lang="de-DE"/>
              <a:t>(=Biotopbäume) Circa 5-10 Biotopbäume pro Hektare sollen bis zum Zerfall im Wald bleiben. Sie weisen bereits in der Alterungsphase wichtige Strukturmerkmale auf, haben oft Baumhöhlen und werden  mit den Jahrhunderten zu Totholz.   Biotope sind ein wichtiges Vernetzungselement zwischen Altholzinseln (1-5 ha grosse Waldteile, die nicht mehr bewirtschaftet werden und Totalreservaten (ab 20 ha unbewirtschaftet). </a:t>
            </a:r>
          </a:p>
          <a:p>
            <a:r>
              <a:rPr lang="de-DE"/>
              <a:t>Mehr zu Biotopbäumen siehe unter http://www.birdlife.ch/sites/default/files/documents/Aktion_Biotopbaeume_2011.pdf</a:t>
            </a:r>
          </a:p>
        </p:txBody>
      </p:sp>
      <p:sp>
        <p:nvSpPr>
          <p:cNvPr id="112643"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16EEF86-537E-3144-98BF-70806AC049B8}" type="slidenum">
              <a:rPr lang="de-DE" sz="1200"/>
              <a:pPr/>
              <a:t>46</a:t>
            </a:fld>
            <a:endParaRPr lang="de-DE"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14690" name="Notizenplatzhalter 2"/>
          <p:cNvSpPr>
            <a:spLocks noGrp="1"/>
          </p:cNvSpPr>
          <p:nvPr>
            <p:ph type="body" idx="1"/>
          </p:nvPr>
        </p:nvSpPr>
        <p:spPr>
          <a:noFill/>
        </p:spPr>
        <p:txBody>
          <a:bodyPr/>
          <a:lstStyle/>
          <a:p>
            <a:r>
              <a:rPr lang="de-DE"/>
              <a:t>In unseren Wäldern werden die meisten Baumarten bei circa einem Drittel bis einem Fünftel ihres natürlichen Alters gefällt. Solche Baumriesen sieht man daher selten. Buchen können bis zu 400 Jahre alt werden, Eichen bis circa 900 Jahre alt. </a:t>
            </a:r>
          </a:p>
        </p:txBody>
      </p:sp>
      <p:sp>
        <p:nvSpPr>
          <p:cNvPr id="114691"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F0EE4B5-EE48-704B-BD94-49B315D39B7B}" type="slidenum">
              <a:rPr lang="de-DE" sz="1200"/>
              <a:pPr/>
              <a:t>47</a:t>
            </a:fld>
            <a:endParaRPr lang="de-DE"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16738" name="Notizenplatzhalter 2"/>
          <p:cNvSpPr>
            <a:spLocks noGrp="1"/>
          </p:cNvSpPr>
          <p:nvPr>
            <p:ph type="body" idx="1"/>
          </p:nvPr>
        </p:nvSpPr>
        <p:spPr>
          <a:noFill/>
        </p:spPr>
        <p:txBody>
          <a:bodyPr/>
          <a:lstStyle/>
          <a:p>
            <a:r>
              <a:rPr lang="de-DE"/>
              <a:t>BirdLife Schweiz führt seit einigen Jahren die Aktion „Höhlenbäume suchen und sichern“. Es gibt dazu ein Merkblatt. Siehe www.birdlife.ch/wald. Die gefundenen Höhlenbäume werden mit einem blauen Specht oder einem anderen Signet, aber immer in Absprache mit dem Förster, gekennzeichnet. </a:t>
            </a:r>
          </a:p>
        </p:txBody>
      </p:sp>
      <p:sp>
        <p:nvSpPr>
          <p:cNvPr id="116739"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62A982A-C37A-D446-981F-11884230E3F9}" type="slidenum">
              <a:rPr lang="de-DE" sz="1200"/>
              <a:pPr/>
              <a:t>48</a:t>
            </a:fld>
            <a:endParaRPr lang="de-DE"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18786" name="Notizenplatzhalter 2"/>
          <p:cNvSpPr>
            <a:spLocks noGrp="1"/>
          </p:cNvSpPr>
          <p:nvPr>
            <p:ph type="body" idx="1"/>
          </p:nvPr>
        </p:nvSpPr>
        <p:spPr>
          <a:noFill/>
        </p:spPr>
        <p:txBody>
          <a:bodyPr/>
          <a:lstStyle/>
          <a:p>
            <a:r>
              <a:rPr lang="de-DE"/>
              <a:t>Erhaltung von Feldgehölzen, Gehölzen entlang von Bachläufen und Förderung von Hochstammobstgärten sowie Feldbäumen bieten dem Buntspecht auch im Kulturland Lebensraum. </a:t>
            </a:r>
          </a:p>
          <a:p>
            <a:endParaRPr lang="de-DE"/>
          </a:p>
        </p:txBody>
      </p:sp>
      <p:sp>
        <p:nvSpPr>
          <p:cNvPr id="118787"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8409ADE-F253-B44A-99F7-26194FA27B62}" type="slidenum">
              <a:rPr lang="de-DE" sz="1200"/>
              <a:pPr/>
              <a:t>49</a:t>
            </a:fld>
            <a:endParaRPr lang="de-DE"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20834" name="Notizenplatzhalter 2"/>
          <p:cNvSpPr>
            <a:spLocks noGrp="1"/>
          </p:cNvSpPr>
          <p:nvPr>
            <p:ph type="body" idx="1"/>
          </p:nvPr>
        </p:nvSpPr>
        <p:spPr>
          <a:noFill/>
        </p:spPr>
        <p:txBody>
          <a:bodyPr/>
          <a:lstStyle/>
          <a:p>
            <a:r>
              <a:rPr lang="de-DE"/>
              <a:t>Bäume im Siedlungsraum haben wichtige Funktionen nicht nur als Lebensraum für den Buntspecht. Sie haben eine kühlende Wirkung im Sommer, weil sie sich viel weniger aufheizen als z.B. Asphalt, sie geben auch Wasser ab. Bäume sondern auch Feinstaub aus der Luft aus. Bäume wirken auch gesundheitsfördernd. Die Farbe Grün wirkt beruhigend und stressmindernd. Viele Baumarten geben auch Stoffe ab (Terpene) welche Erreger abhalten. Bäume in der Umgebung senken den Blutdruck und wirken gegen Diabetes. Sehr wahrscheinlich, weil sich die Leute unter Bäumen mehr bewegen. </a:t>
            </a:r>
          </a:p>
          <a:p>
            <a:endParaRPr lang="de-DE"/>
          </a:p>
          <a:p>
            <a:r>
              <a:rPr lang="de-DE"/>
              <a:t>Alles Gründe um trotz verdichtetem Bauen darauf zu achten, dass Bäume erhalten bleiben und wieder neue gesetzt werden. </a:t>
            </a:r>
          </a:p>
        </p:txBody>
      </p:sp>
      <p:sp>
        <p:nvSpPr>
          <p:cNvPr id="120835"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297CDA0-7F1C-B945-A761-E23B2C612C64}" type="slidenum">
              <a:rPr lang="de-DE" sz="1200"/>
              <a:pPr/>
              <a:t>50</a:t>
            </a:fld>
            <a:endParaRPr lang="de-DE"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22882" name="Notizenplatzhalter 2"/>
          <p:cNvSpPr>
            <a:spLocks noGrp="1"/>
          </p:cNvSpPr>
          <p:nvPr>
            <p:ph type="body" idx="1"/>
          </p:nvPr>
        </p:nvSpPr>
        <p:spPr>
          <a:noFill/>
        </p:spPr>
        <p:txBody>
          <a:bodyPr/>
          <a:lstStyle/>
          <a:p>
            <a:r>
              <a:rPr lang="de-DE"/>
              <a:t>Gehölze geben Quartieren auch Identität und Charakter. Sie gliedern Freiräume, schaffen Achsen entlang von Strassen und begleiten Wege. Grosse, alte Bäume sind Wahrzeichen eines Quartiers.</a:t>
            </a:r>
            <a:r>
              <a:rPr lang="de-CH"/>
              <a:t> </a:t>
            </a:r>
            <a:endParaRPr lang="de-DE"/>
          </a:p>
          <a:p>
            <a:r>
              <a:rPr lang="de-DE"/>
              <a:t>Alte Bäume sollen im Siedlungsraum möglichst erhalten bleiben, solange sie niemanden gefährden. Sie sollen auch bei Neubauten berücksichtigt werden. </a:t>
            </a:r>
          </a:p>
          <a:p>
            <a:r>
              <a:rPr lang="de-DE"/>
              <a:t>Häufig stehen grosse alte Bäume im Grenzbereich, wo sie gemäss neuen Regelungen gar nicht mehr gesetzt werden dürften. Einverständnis der Nachbarn einholen und dies nachher im Grundbuch eintragen. </a:t>
            </a:r>
          </a:p>
          <a:p>
            <a:endParaRPr lang="de-DE"/>
          </a:p>
          <a:p>
            <a:r>
              <a:rPr lang="de-DE"/>
              <a:t>Heute werden Gebäudeumgebungen häufig mit Garagen oder anderen Räumen unterbaut. Dies bedeutet, dass Bäume zuwenig Wurzelraum haben. Entweder dickere Überdeckung fordern oder Unterbauung so einschränken, dass Bäume noch Raum haben. </a:t>
            </a:r>
          </a:p>
        </p:txBody>
      </p:sp>
      <p:sp>
        <p:nvSpPr>
          <p:cNvPr id="122883"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BA4316F-7AE5-4B4F-886F-DF419D2EE01C}" type="slidenum">
              <a:rPr lang="de-DE" sz="1200"/>
              <a:pPr/>
              <a:t>51</a:t>
            </a:fld>
            <a:endParaRPr lang="de-DE"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24930" name="Notizenplatzhalter 2"/>
          <p:cNvSpPr>
            <a:spLocks noGrp="1"/>
          </p:cNvSpPr>
          <p:nvPr>
            <p:ph type="body" idx="1"/>
          </p:nvPr>
        </p:nvSpPr>
        <p:spPr>
          <a:noFill/>
        </p:spPr>
        <p:txBody>
          <a:bodyPr/>
          <a:lstStyle/>
          <a:p>
            <a:r>
              <a:rPr lang="de-DE"/>
              <a:t>Entlang von Sportanlagen sind alte Bäume und Hochhecken aus einheimischen Büschen und Bäumen möglich. Ebenso bei Schulhäusern, Friedhöfen und in Pärken. </a:t>
            </a:r>
          </a:p>
          <a:p>
            <a:endParaRPr lang="de-DE"/>
          </a:p>
        </p:txBody>
      </p:sp>
      <p:sp>
        <p:nvSpPr>
          <p:cNvPr id="124931"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3F59E1C-2E07-B944-8812-6EFBE853F484}" type="slidenum">
              <a:rPr lang="de-DE" sz="1200"/>
              <a:pPr/>
              <a:t>52</a:t>
            </a:fld>
            <a:endParaRPr lang="de-DE"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26978" name="Notizenplatzhalter 2"/>
          <p:cNvSpPr>
            <a:spLocks noGrp="1"/>
          </p:cNvSpPr>
          <p:nvPr>
            <p:ph type="body" idx="1"/>
          </p:nvPr>
        </p:nvSpPr>
        <p:spPr>
          <a:noFill/>
        </p:spPr>
        <p:txBody>
          <a:bodyPr/>
          <a:lstStyle/>
          <a:p>
            <a:r>
              <a:rPr lang="de-DE"/>
              <a:t>Strassenzüge können  durchaus viel attraktiver gestaltet werden. </a:t>
            </a:r>
            <a:r>
              <a:rPr lang="de-CH"/>
              <a:t>Allleen und heckengesäumte Trottoirs laden auch zur Naherholung ein und sind attraktive Wege für Spaziergänger. Gleichzeitig sind Alleen mit einheimischen Bäumen wichtige Vernetzungselemente im Siedlungsraum. </a:t>
            </a:r>
            <a:endParaRPr lang="de-DE"/>
          </a:p>
          <a:p>
            <a:endParaRPr lang="de-DE"/>
          </a:p>
        </p:txBody>
      </p:sp>
      <p:sp>
        <p:nvSpPr>
          <p:cNvPr id="126979"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B4010A-13B7-BF4D-8FBA-9B0E591FCCC9}" type="slidenum">
              <a:rPr lang="de-DE" sz="1200"/>
              <a:pPr/>
              <a:t>53</a:t>
            </a:fld>
            <a:endParaRPr lang="de-DE"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3794" name="Notizenplatzhalter 2"/>
          <p:cNvSpPr>
            <a:spLocks noGrp="1"/>
          </p:cNvSpPr>
          <p:nvPr>
            <p:ph type="body" idx="1"/>
          </p:nvPr>
        </p:nvSpPr>
        <p:spPr>
          <a:noFill/>
        </p:spPr>
        <p:txBody>
          <a:bodyPr/>
          <a:lstStyle/>
          <a:p>
            <a:endParaRPr lang="de-DE"/>
          </a:p>
        </p:txBody>
      </p:sp>
      <p:sp>
        <p:nvSpPr>
          <p:cNvPr id="33795"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F2F7298-3DA8-C648-940F-2DE4FAF211B9}" type="slidenum">
              <a:rPr lang="de-DE" sz="1200"/>
              <a:pPr/>
              <a:t>6</a:t>
            </a:fld>
            <a:endParaRPr lang="de-DE"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29026" name="Notizenplatzhalter 2"/>
          <p:cNvSpPr>
            <a:spLocks noGrp="1"/>
          </p:cNvSpPr>
          <p:nvPr>
            <p:ph type="body" idx="1"/>
          </p:nvPr>
        </p:nvSpPr>
        <p:spPr>
          <a:noFill/>
        </p:spPr>
        <p:txBody>
          <a:bodyPr/>
          <a:lstStyle/>
          <a:p>
            <a:r>
              <a:rPr lang="de-DE"/>
              <a:t>Strassenzüge können  durchaus viel attraktiver gestaltet werden. Anstelle von Kübeln und Parkplätzen in Quartierstrassen zur Verminderung von Rasern in Quartieren, könnten auch in den Strassenraum hineingeschwungene grüne Buchten mit Bäumen denselben Zweck erfüllen. Nehmen der Grünstreifen und das Trottoir dahinter die geschwungene Linie auf, werden sie zu einem gemütlichen Spazierweg. Buschgruppen setzen zusätzliche Akzente.</a:t>
            </a:r>
            <a:r>
              <a:rPr lang="de-CH"/>
              <a:t> </a:t>
            </a:r>
            <a:endParaRPr lang="de-DE"/>
          </a:p>
        </p:txBody>
      </p:sp>
      <p:sp>
        <p:nvSpPr>
          <p:cNvPr id="129027"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983258E-F4B2-4249-8A6D-B2E51A03B459}" type="slidenum">
              <a:rPr lang="de-DE" sz="1200"/>
              <a:pPr/>
              <a:t>54</a:t>
            </a:fld>
            <a:endParaRPr lang="de-DE"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31074" name="Notizenplatzhalter 2"/>
          <p:cNvSpPr>
            <a:spLocks noGrp="1"/>
          </p:cNvSpPr>
          <p:nvPr>
            <p:ph type="body" idx="1"/>
          </p:nvPr>
        </p:nvSpPr>
        <p:spPr>
          <a:noFill/>
        </p:spPr>
        <p:txBody>
          <a:bodyPr/>
          <a:lstStyle/>
          <a:p>
            <a:r>
              <a:rPr lang="de-DE"/>
              <a:t>Materialien von BirdLife Schweiz zum Thema Buntspecht und seine Lebensräume: </a:t>
            </a:r>
          </a:p>
          <a:p>
            <a:endParaRPr lang="de-DE"/>
          </a:p>
          <a:p>
            <a:r>
              <a:rPr lang="de-DE"/>
              <a:t>Poster Buntspecht, Schuldossier Buntspecht</a:t>
            </a:r>
          </a:p>
          <a:p>
            <a:r>
              <a:rPr lang="de-DE"/>
              <a:t>Feldführer Bäume und Sträucher der Schweiz </a:t>
            </a:r>
          </a:p>
          <a:p>
            <a:endParaRPr lang="de-DE"/>
          </a:p>
          <a:p>
            <a:r>
              <a:rPr lang="de-DE"/>
              <a:t>Poster Biodiversität im Siedlungsraum, Übergangsbereiche Wald-Kulturland, Totholz</a:t>
            </a:r>
          </a:p>
          <a:p>
            <a:r>
              <a:rPr lang="de-DE"/>
              <a:t>Broschüren Stunde der Gartenvögel, Biodiversiät: Vielfalt im Wald. </a:t>
            </a:r>
          </a:p>
        </p:txBody>
      </p:sp>
      <p:sp>
        <p:nvSpPr>
          <p:cNvPr id="131075"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59F59BC-C764-404A-A31D-81341711C394}" type="slidenum">
              <a:rPr lang="de-DE" sz="1200"/>
              <a:pPr/>
              <a:t>55</a:t>
            </a:fld>
            <a:endParaRPr lang="de-DE"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83970" name="Notizenplatzhalter 2"/>
          <p:cNvSpPr>
            <a:spLocks noGrp="1"/>
          </p:cNvSpPr>
          <p:nvPr>
            <p:ph type="body" idx="1"/>
          </p:nvPr>
        </p:nvSpPr>
        <p:spPr/>
        <p:txBody>
          <a:bodyPr/>
          <a:lstStyle/>
          <a:p>
            <a:pPr>
              <a:defRPr/>
            </a:pPr>
            <a:r>
              <a:rPr lang="fr-CH" dirty="0" smtClean="0">
                <a:solidFill>
                  <a:schemeClr val="accent2">
                    <a:lumMod val="75000"/>
                  </a:schemeClr>
                </a:solidFill>
              </a:rPr>
              <a:t>--------------Impressum-----------------------</a:t>
            </a:r>
          </a:p>
          <a:p>
            <a:pPr>
              <a:defRPr/>
            </a:pPr>
            <a:r>
              <a:rPr lang="fr-CH" dirty="0" smtClean="0">
                <a:solidFill>
                  <a:schemeClr val="accent2">
                    <a:lumMod val="75000"/>
                  </a:schemeClr>
                </a:solidFill>
              </a:rPr>
              <a:t>Konzept &amp; Gestaltung: Dominic Martin</a:t>
            </a:r>
          </a:p>
          <a:p>
            <a:pPr>
              <a:defRPr/>
            </a:pPr>
            <a:r>
              <a:rPr lang="de-DE" dirty="0" smtClean="0">
                <a:solidFill>
                  <a:schemeClr val="accent2">
                    <a:lumMod val="75000"/>
                  </a:schemeClr>
                </a:solidFill>
              </a:rPr>
              <a:t>Lektorat: Christa Glauser</a:t>
            </a:r>
          </a:p>
          <a:p>
            <a:pPr>
              <a:defRPr/>
            </a:pPr>
            <a:endParaRPr lang="de-DE" dirty="0" smtClean="0">
              <a:solidFill>
                <a:schemeClr val="accent2">
                  <a:lumMod val="75000"/>
                </a:schemeClr>
              </a:solidFill>
            </a:endParaRPr>
          </a:p>
          <a:p>
            <a:pPr>
              <a:defRPr/>
            </a:pPr>
            <a:r>
              <a:rPr lang="de-CH" b="1" dirty="0" smtClean="0">
                <a:solidFill>
                  <a:schemeClr val="accent2">
                    <a:lumMod val="75000"/>
                  </a:schemeClr>
                </a:solidFill>
              </a:rPr>
              <a:t>Der Schweizer Vogelschutz SVS/</a:t>
            </a:r>
            <a:r>
              <a:rPr lang="de-CH" b="1" dirty="0" err="1" smtClean="0">
                <a:solidFill>
                  <a:schemeClr val="accent2">
                    <a:lumMod val="75000"/>
                  </a:schemeClr>
                </a:solidFill>
              </a:rPr>
              <a:t>BirdLife</a:t>
            </a:r>
            <a:r>
              <a:rPr lang="de-CH" b="1" dirty="0" smtClean="0">
                <a:solidFill>
                  <a:schemeClr val="accent2">
                    <a:lumMod val="75000"/>
                  </a:schemeClr>
                </a:solidFill>
              </a:rPr>
              <a:t> Schweiz</a:t>
            </a:r>
            <a:endParaRPr lang="de-CH" dirty="0" smtClean="0">
              <a:solidFill>
                <a:schemeClr val="accent2">
                  <a:lumMod val="75000"/>
                </a:schemeClr>
              </a:solidFill>
            </a:endParaRPr>
          </a:p>
          <a:p>
            <a:pPr>
              <a:defRPr/>
            </a:pPr>
            <a:r>
              <a:rPr lang="de-CH" dirty="0" smtClean="0">
                <a:solidFill>
                  <a:schemeClr val="accent2">
                    <a:lumMod val="75000"/>
                  </a:schemeClr>
                </a:solidFill>
              </a:rPr>
              <a:t>Der Schweizer Vogelschutz SVS/</a:t>
            </a:r>
            <a:r>
              <a:rPr lang="de-CH" dirty="0" err="1" smtClean="0">
                <a:solidFill>
                  <a:schemeClr val="accent2">
                    <a:lumMod val="75000"/>
                  </a:schemeClr>
                </a:solidFill>
              </a:rPr>
              <a:t>BirdLife</a:t>
            </a:r>
            <a:r>
              <a:rPr lang="de-CH" dirty="0" smtClean="0">
                <a:solidFill>
                  <a:schemeClr val="accent2">
                    <a:lumMod val="75000"/>
                  </a:schemeClr>
                </a:solidFill>
              </a:rPr>
              <a:t> Schweiz setzt sich mit seinen 63‘000 Mitgliedern in 450 lokalen Naturschutzvereinen und 20 Kantonalverbänden und Landesorganisationen für den Schutz der Natur und der </a:t>
            </a:r>
            <a:r>
              <a:rPr lang="de-CH" dirty="0" err="1" smtClean="0">
                <a:solidFill>
                  <a:schemeClr val="accent2">
                    <a:lumMod val="75000"/>
                  </a:schemeClr>
                </a:solidFill>
              </a:rPr>
              <a:t>Biodiversität</a:t>
            </a:r>
            <a:r>
              <a:rPr lang="de-CH" dirty="0" smtClean="0">
                <a:solidFill>
                  <a:schemeClr val="accent2">
                    <a:lumMod val="75000"/>
                  </a:schemeClr>
                </a:solidFill>
              </a:rPr>
              <a:t> von lokal bis weltweit ein, oft am Beispiel der Vögel. In der Schweiz ist der SVS die einzige Naturschutzorganisation, welche bis auf Gemeindeebene strukturiert ist. Er ist einer der grösseren Partner des Dachverbandes </a:t>
            </a:r>
            <a:r>
              <a:rPr lang="de-CH" dirty="0" err="1" smtClean="0">
                <a:solidFill>
                  <a:schemeClr val="accent2">
                    <a:lumMod val="75000"/>
                  </a:schemeClr>
                </a:solidFill>
              </a:rPr>
              <a:t>BirdLife</a:t>
            </a:r>
            <a:r>
              <a:rPr lang="de-CH" dirty="0" smtClean="0">
                <a:solidFill>
                  <a:schemeClr val="accent2">
                    <a:lumMod val="75000"/>
                  </a:schemeClr>
                </a:solidFill>
              </a:rPr>
              <a:t> International, der in über 120 Ländern aktiv ist und somit ein weltweit umspannendes Netzwerk bildet.</a:t>
            </a:r>
          </a:p>
          <a:p>
            <a:pPr>
              <a:defRPr/>
            </a:pPr>
            <a:r>
              <a:rPr lang="de-CH" dirty="0" smtClean="0">
                <a:solidFill>
                  <a:schemeClr val="accent2">
                    <a:lumMod val="75000"/>
                  </a:schemeClr>
                </a:solidFill>
              </a:rPr>
              <a:t>Der SVS/</a:t>
            </a:r>
            <a:r>
              <a:rPr lang="de-CH" dirty="0" err="1" smtClean="0">
                <a:solidFill>
                  <a:schemeClr val="accent2">
                    <a:lumMod val="75000"/>
                  </a:schemeClr>
                </a:solidFill>
              </a:rPr>
              <a:t>BirdLife</a:t>
            </a:r>
            <a:r>
              <a:rPr lang="de-CH" dirty="0" smtClean="0">
                <a:solidFill>
                  <a:schemeClr val="accent2">
                    <a:lumMod val="75000"/>
                  </a:schemeClr>
                </a:solidFill>
              </a:rPr>
              <a:t> Schweiz engagiert sich mit Schutzprojekten aktiv für mehr Natur im Kulturland, im Wald und im Siedlungsraum und setzt sich für die Erhaltung und die fachgerechte Pflege von Naturschutzgebieten ein. Für prioritäre Arten setzt der SVS/</a:t>
            </a:r>
            <a:r>
              <a:rPr lang="de-CH" dirty="0" err="1" smtClean="0">
                <a:solidFill>
                  <a:schemeClr val="accent2">
                    <a:lumMod val="75000"/>
                  </a:schemeClr>
                </a:solidFill>
              </a:rPr>
              <a:t>BirdLife</a:t>
            </a:r>
            <a:r>
              <a:rPr lang="de-CH" dirty="0" smtClean="0">
                <a:solidFill>
                  <a:schemeClr val="accent2">
                    <a:lumMod val="75000"/>
                  </a:schemeClr>
                </a:solidFill>
              </a:rPr>
              <a:t> Schweiz Artenförderungsprogramme um. Ausbildung und Motivation sind zwei weitere Schwerpunkte in der Arbeit des SVS. Auch international ist der SVS engagiert und fördert Projekte auf allen Kontinenten.</a:t>
            </a:r>
          </a:p>
          <a:p>
            <a:pPr>
              <a:defRPr/>
            </a:pPr>
            <a:endParaRPr lang="de-DE" dirty="0" smtClean="0">
              <a:solidFill>
                <a:schemeClr val="accent2">
                  <a:lumMod val="75000"/>
                </a:schemeClr>
              </a:solidFill>
            </a:endParaRPr>
          </a:p>
          <a:p>
            <a:pPr>
              <a:defRPr/>
            </a:pPr>
            <a:r>
              <a:rPr lang="de-DE" dirty="0" smtClean="0">
                <a:solidFill>
                  <a:schemeClr val="accent2">
                    <a:lumMod val="75000"/>
                  </a:schemeClr>
                </a:solidFill>
              </a:rPr>
              <a:t>Copyright: SVS/BirdLife Schweiz</a:t>
            </a:r>
            <a:endParaRPr lang="de-DE" dirty="0">
              <a:solidFill>
                <a:schemeClr val="accent2">
                  <a:lumMod val="75000"/>
                </a:schemeClr>
              </a:solidFill>
            </a:endParaRPr>
          </a:p>
        </p:txBody>
      </p:sp>
      <p:sp>
        <p:nvSpPr>
          <p:cNvPr id="133123"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B6D5398-6BCA-C64D-BF1C-C818E6598B15}" type="slidenum">
              <a:rPr lang="de-DE" sz="1200"/>
              <a:pPr/>
              <a:t>56</a:t>
            </a:fld>
            <a:endParaRPr lang="de-DE"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5842" name="Notizenplatzhalter 2"/>
          <p:cNvSpPr>
            <a:spLocks noGrp="1"/>
          </p:cNvSpPr>
          <p:nvPr>
            <p:ph type="body" idx="1"/>
          </p:nvPr>
        </p:nvSpPr>
        <p:spPr>
          <a:noFill/>
        </p:spPr>
        <p:txBody>
          <a:bodyPr/>
          <a:lstStyle/>
          <a:p>
            <a:r>
              <a:rPr lang="de-DE"/>
              <a:t>Jungvögel haben eine durchgehend rote Kappe, was manchmal zu Verwechslungen mit dem Mittelspecht führt. Dieser hat jedoch keinen durchgehenden Zügel und einen rosaroten Bauch. </a:t>
            </a:r>
          </a:p>
        </p:txBody>
      </p:sp>
      <p:sp>
        <p:nvSpPr>
          <p:cNvPr id="35843"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25A0691-C768-4040-901C-B96A50842D22}" type="slidenum">
              <a:rPr lang="de-DE" sz="1200"/>
              <a:pPr/>
              <a:t>7</a:t>
            </a:fld>
            <a:endParaRPr lang="de-DE"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362A5B8-5293-B448-B0B1-97F1DE2203C2}" type="slidenum">
              <a:rPr lang="de-DE" sz="1200"/>
              <a:pPr/>
              <a:t>8</a:t>
            </a:fld>
            <a:endParaRPr lang="de-DE" sz="1200"/>
          </a:p>
        </p:txBody>
      </p:sp>
      <p:sp>
        <p:nvSpPr>
          <p:cNvPr id="71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noFill/>
        </p:spPr>
        <p:txBody>
          <a:bodyPr/>
          <a:lstStyle/>
          <a:p>
            <a:endParaRPr lang="de-C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A450BB2-6418-3944-8345-6FBC3ECF4C41}" type="slidenum">
              <a:rPr lang="de-DE" sz="1200"/>
              <a:pPr/>
              <a:t>9</a:t>
            </a:fld>
            <a:endParaRPr lang="de-DE" sz="1200"/>
          </a:p>
        </p:txBody>
      </p:sp>
      <p:sp>
        <p:nvSpPr>
          <p:cNvPr id="71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a:noFill/>
        </p:spPr>
        <p:txBody>
          <a:bodyPr/>
          <a:lstStyle/>
          <a:p>
            <a:endParaRPr lang="de-CH"/>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1986" name="Notizenplatzhalter 2"/>
          <p:cNvSpPr>
            <a:spLocks noGrp="1"/>
          </p:cNvSpPr>
          <p:nvPr>
            <p:ph type="body" idx="1"/>
          </p:nvPr>
        </p:nvSpPr>
        <p:spPr>
          <a:noFill/>
        </p:spPr>
        <p:txBody>
          <a:bodyPr/>
          <a:lstStyle/>
          <a:p>
            <a:endParaRPr lang="de-DE"/>
          </a:p>
        </p:txBody>
      </p:sp>
      <p:sp>
        <p:nvSpPr>
          <p:cNvPr id="41987" name="Foliennummernplatzhalt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057644F-4002-5D41-8322-2425DFEA0663}" type="slidenum">
              <a:rPr lang="de-DE" sz="1200"/>
              <a:pPr/>
              <a:t>10</a:t>
            </a:fld>
            <a:endParaRPr 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Master-Untertitelformat bearbeiten</a:t>
            </a:r>
            <a:endParaRPr lang="de-DE"/>
          </a:p>
        </p:txBody>
      </p:sp>
      <p:sp>
        <p:nvSpPr>
          <p:cNvPr id="4" name="Datumsplatzhalter 3"/>
          <p:cNvSpPr>
            <a:spLocks noGrp="1"/>
          </p:cNvSpPr>
          <p:nvPr>
            <p:ph type="dt" sz="half" idx="10"/>
          </p:nvPr>
        </p:nvSpPr>
        <p:spPr/>
        <p:txBody>
          <a:bodyPr/>
          <a:lstStyle>
            <a:lvl1pPr>
              <a:defRPr/>
            </a:lvl1pPr>
          </a:lstStyle>
          <a:p>
            <a:pPr>
              <a:defRPr/>
            </a:pPr>
            <a:fld id="{9676FF5F-6C7E-4C49-AD32-FA5C46CA162E}" type="datetimeFigureOut">
              <a:rPr lang="en-US"/>
              <a:pPr>
                <a:defRPr/>
              </a:pPr>
              <a:t>31.01.20</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p>
        </p:txBody>
      </p:sp>
      <p:sp>
        <p:nvSpPr>
          <p:cNvPr id="6" name="Foliennummernplatzhalter 5"/>
          <p:cNvSpPr>
            <a:spLocks noGrp="1"/>
          </p:cNvSpPr>
          <p:nvPr>
            <p:ph type="sldNum" sz="quarter" idx="12"/>
          </p:nvPr>
        </p:nvSpPr>
        <p:spPr/>
        <p:txBody>
          <a:bodyPr/>
          <a:lstStyle>
            <a:lvl1pPr>
              <a:defRPr/>
            </a:lvl1pPr>
          </a:lstStyle>
          <a:p>
            <a:pPr>
              <a:defRPr/>
            </a:pPr>
            <a:fld id="{2FEE1402-42D9-8B40-9B2B-B7BDE5D481F6}" type="slidenum">
              <a:rPr lang="en-US"/>
              <a:pPr>
                <a:defRPr/>
              </a:pPr>
              <a:t>‹Nr.›</a:t>
            </a:fld>
            <a:endParaRPr lang="en-US"/>
          </a:p>
        </p:txBody>
      </p:sp>
    </p:spTree>
    <p:extLst>
      <p:ext uri="{BB962C8B-B14F-4D97-AF65-F5344CB8AC3E}">
        <p14:creationId xmlns:p14="http://schemas.microsoft.com/office/powerpoint/2010/main" val="48426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13CD5599-536F-8944-809B-5AA5F3799708}" type="datetimeFigureOut">
              <a:rPr lang="en-US"/>
              <a:pPr>
                <a:defRPr/>
              </a:pPr>
              <a:t>31.01.20</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p>
        </p:txBody>
      </p:sp>
      <p:sp>
        <p:nvSpPr>
          <p:cNvPr id="6" name="Foliennummernplatzhalter 5"/>
          <p:cNvSpPr>
            <a:spLocks noGrp="1"/>
          </p:cNvSpPr>
          <p:nvPr>
            <p:ph type="sldNum" sz="quarter" idx="12"/>
          </p:nvPr>
        </p:nvSpPr>
        <p:spPr/>
        <p:txBody>
          <a:bodyPr/>
          <a:lstStyle>
            <a:lvl1pPr>
              <a:defRPr/>
            </a:lvl1pPr>
          </a:lstStyle>
          <a:p>
            <a:pPr>
              <a:defRPr/>
            </a:pPr>
            <a:fld id="{ADD89463-E7CC-BA49-B1F8-CA4610F83F86}" type="slidenum">
              <a:rPr lang="en-US"/>
              <a:pPr>
                <a:defRPr/>
              </a:pPr>
              <a:t>‹Nr.›</a:t>
            </a:fld>
            <a:endParaRPr lang="en-US"/>
          </a:p>
        </p:txBody>
      </p:sp>
    </p:spTree>
    <p:extLst>
      <p:ext uri="{BB962C8B-B14F-4D97-AF65-F5344CB8AC3E}">
        <p14:creationId xmlns:p14="http://schemas.microsoft.com/office/powerpoint/2010/main" val="2962635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EF274DB2-D54E-DD43-A5FB-37A508A00967}" type="datetimeFigureOut">
              <a:rPr lang="en-US"/>
              <a:pPr>
                <a:defRPr/>
              </a:pPr>
              <a:t>31.01.20</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p>
        </p:txBody>
      </p:sp>
      <p:sp>
        <p:nvSpPr>
          <p:cNvPr id="6" name="Foliennummernplatzhalter 5"/>
          <p:cNvSpPr>
            <a:spLocks noGrp="1"/>
          </p:cNvSpPr>
          <p:nvPr>
            <p:ph type="sldNum" sz="quarter" idx="12"/>
          </p:nvPr>
        </p:nvSpPr>
        <p:spPr/>
        <p:txBody>
          <a:bodyPr/>
          <a:lstStyle>
            <a:lvl1pPr>
              <a:defRPr/>
            </a:lvl1pPr>
          </a:lstStyle>
          <a:p>
            <a:pPr>
              <a:defRPr/>
            </a:pPr>
            <a:fld id="{DB864B72-9818-E246-B5E7-82520D5E06CB}" type="slidenum">
              <a:rPr lang="en-US"/>
              <a:pPr>
                <a:defRPr/>
              </a:pPr>
              <a:t>‹Nr.›</a:t>
            </a:fld>
            <a:endParaRPr lang="en-US"/>
          </a:p>
        </p:txBody>
      </p:sp>
    </p:spTree>
    <p:extLst>
      <p:ext uri="{BB962C8B-B14F-4D97-AF65-F5344CB8AC3E}">
        <p14:creationId xmlns:p14="http://schemas.microsoft.com/office/powerpoint/2010/main" val="114889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Textfeld 1"/>
          <p:cNvSpPr txBox="1">
            <a:spLocks noChangeArrowheads="1"/>
          </p:cNvSpPr>
          <p:nvPr userDrawn="1"/>
        </p:nvSpPr>
        <p:spPr bwMode="auto">
          <a:xfrm>
            <a:off x="7921625" y="6581775"/>
            <a:ext cx="1258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1200" smtClean="0"/>
              <a:t>Foto: H. Glader</a:t>
            </a:r>
          </a:p>
        </p:txBody>
      </p:sp>
      <p:pic>
        <p:nvPicPr>
          <p:cNvPr id="3" name="Bild 8" descr="Buntspecht Kopi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052638" y="-11113"/>
            <a:ext cx="12314238" cy="82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435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Textfeld 1"/>
          <p:cNvSpPr txBox="1">
            <a:spLocks noChangeArrowheads="1"/>
          </p:cNvSpPr>
          <p:nvPr userDrawn="1"/>
        </p:nvSpPr>
        <p:spPr bwMode="auto">
          <a:xfrm>
            <a:off x="7921625" y="6581775"/>
            <a:ext cx="1258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1200" smtClean="0"/>
              <a:t>Foto: H. Glader</a:t>
            </a:r>
          </a:p>
        </p:txBody>
      </p:sp>
      <p:pic>
        <p:nvPicPr>
          <p:cNvPr id="3" name="Bild 8" descr="Buntspecht Kopi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052638" y="-11113"/>
            <a:ext cx="12314238" cy="82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747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339850"/>
            <a:ext cx="8786117" cy="4968875"/>
          </a:xfrm>
        </p:spPr>
        <p:txBody>
          <a:bodyPr/>
          <a:lstStyle/>
          <a:p>
            <a:pPr lvl="0"/>
            <a:r>
              <a:rPr lang="fr-CH" dirty="0" smtClean="0"/>
              <a:t>Mastertextformat bearbeiten</a:t>
            </a:r>
          </a:p>
          <a:p>
            <a:pPr lvl="1"/>
            <a:r>
              <a:rPr lang="fr-CH" dirty="0" smtClean="0"/>
              <a:t>Zweite Ebene</a:t>
            </a:r>
          </a:p>
          <a:p>
            <a:pPr lvl="2"/>
            <a:r>
              <a:rPr lang="fr-CH" dirty="0" smtClean="0"/>
              <a:t>Dritte Ebene</a:t>
            </a:r>
          </a:p>
          <a:p>
            <a:pPr lvl="3"/>
            <a:r>
              <a:rPr lang="fr-CH" dirty="0" smtClean="0"/>
              <a:t>Vierte Ebene</a:t>
            </a:r>
          </a:p>
          <a:p>
            <a:pPr lvl="4"/>
            <a:r>
              <a:rPr lang="fr-CH" dirty="0" smtClean="0"/>
              <a:t>Fünfte Ebene</a:t>
            </a:r>
            <a:endParaRPr lang="de-DE" dirty="0"/>
          </a:p>
        </p:txBody>
      </p:sp>
      <p:sp>
        <p:nvSpPr>
          <p:cNvPr id="10" name="Rectangle 2"/>
          <p:cNvSpPr>
            <a:spLocks noGrp="1" noChangeArrowheads="1"/>
          </p:cNvSpPr>
          <p:nvPr>
            <p:ph type="title"/>
          </p:nvPr>
        </p:nvSpPr>
        <p:spPr bwMode="auto">
          <a:xfrm>
            <a:off x="0" y="182222"/>
            <a:ext cx="9144000" cy="100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lvl="0"/>
            <a:r>
              <a:rPr lang="de-DE" dirty="0"/>
              <a:t>Der Buntspecht</a:t>
            </a:r>
          </a:p>
        </p:txBody>
      </p:sp>
    </p:spTree>
    <p:extLst>
      <p:ext uri="{BB962C8B-B14F-4D97-AF65-F5344CB8AC3E}">
        <p14:creationId xmlns:p14="http://schemas.microsoft.com/office/powerpoint/2010/main" val="3043088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2" name="Textfeld 1"/>
          <p:cNvSpPr txBox="1">
            <a:spLocks noChangeArrowheads="1"/>
          </p:cNvSpPr>
          <p:nvPr userDrawn="1"/>
        </p:nvSpPr>
        <p:spPr bwMode="auto">
          <a:xfrm>
            <a:off x="7921625" y="6581775"/>
            <a:ext cx="1258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1200" smtClean="0"/>
              <a:t>Foto: H. Glader</a:t>
            </a:r>
          </a:p>
        </p:txBody>
      </p:sp>
      <p:pic>
        <p:nvPicPr>
          <p:cNvPr id="3" name="Bild 8" descr="Buntspecht Kopi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052638" y="-11113"/>
            <a:ext cx="12314238" cy="82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417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
        <p:nvSpPr>
          <p:cNvPr id="2" name="Textfeld 1"/>
          <p:cNvSpPr txBox="1">
            <a:spLocks noChangeArrowheads="1"/>
          </p:cNvSpPr>
          <p:nvPr userDrawn="1"/>
        </p:nvSpPr>
        <p:spPr bwMode="auto">
          <a:xfrm>
            <a:off x="7921625" y="6581775"/>
            <a:ext cx="1258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1200" smtClean="0"/>
              <a:t>Foto: H. Glader</a:t>
            </a:r>
          </a:p>
        </p:txBody>
      </p:sp>
      <p:pic>
        <p:nvPicPr>
          <p:cNvPr id="3" name="Bild 8" descr="Buntspecht Kopi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052638" y="-11113"/>
            <a:ext cx="12314238" cy="82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225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339850"/>
            <a:ext cx="8786117" cy="4968875"/>
          </a:xfrm>
        </p:spPr>
        <p:txBody>
          <a:bodyPr/>
          <a:lstStyle/>
          <a:p>
            <a:pPr lvl="0"/>
            <a:r>
              <a:rPr lang="fr-CH" dirty="0" smtClean="0"/>
              <a:t>Mastertextformat bearbeiten</a:t>
            </a:r>
          </a:p>
          <a:p>
            <a:pPr lvl="1"/>
            <a:r>
              <a:rPr lang="fr-CH" dirty="0" smtClean="0"/>
              <a:t>Zweite Ebene</a:t>
            </a:r>
          </a:p>
          <a:p>
            <a:pPr lvl="2"/>
            <a:r>
              <a:rPr lang="fr-CH" dirty="0" smtClean="0"/>
              <a:t>Dritte Ebene</a:t>
            </a:r>
          </a:p>
          <a:p>
            <a:pPr lvl="3"/>
            <a:r>
              <a:rPr lang="fr-CH" dirty="0" smtClean="0"/>
              <a:t>Vierte Ebene</a:t>
            </a:r>
          </a:p>
          <a:p>
            <a:pPr lvl="4"/>
            <a:r>
              <a:rPr lang="fr-CH" dirty="0" smtClean="0"/>
              <a:t>Fünfte Ebene</a:t>
            </a:r>
            <a:endParaRPr lang="de-DE" dirty="0"/>
          </a:p>
        </p:txBody>
      </p:sp>
      <p:sp>
        <p:nvSpPr>
          <p:cNvPr id="10" name="Rectangle 2"/>
          <p:cNvSpPr>
            <a:spLocks noGrp="1" noChangeArrowheads="1"/>
          </p:cNvSpPr>
          <p:nvPr>
            <p:ph type="title"/>
          </p:nvPr>
        </p:nvSpPr>
        <p:spPr bwMode="auto">
          <a:xfrm>
            <a:off x="0" y="182222"/>
            <a:ext cx="9144000" cy="100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lvl="0"/>
            <a:r>
              <a:rPr lang="de-DE" dirty="0"/>
              <a:t>Der Buntspecht</a:t>
            </a:r>
          </a:p>
        </p:txBody>
      </p:sp>
    </p:spTree>
    <p:extLst>
      <p:ext uri="{BB962C8B-B14F-4D97-AF65-F5344CB8AC3E}">
        <p14:creationId xmlns:p14="http://schemas.microsoft.com/office/powerpoint/2010/main" val="1403922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339850"/>
            <a:ext cx="8786117" cy="4968875"/>
          </a:xfrm>
        </p:spPr>
        <p:txBody>
          <a:bodyPr/>
          <a:lstStyle/>
          <a:p>
            <a:pPr lvl="0"/>
            <a:r>
              <a:rPr lang="fr-CH" dirty="0" smtClean="0"/>
              <a:t>Mastertextformat bearbeiten</a:t>
            </a:r>
          </a:p>
          <a:p>
            <a:pPr lvl="1"/>
            <a:r>
              <a:rPr lang="fr-CH" dirty="0" smtClean="0"/>
              <a:t>Zweite Ebene</a:t>
            </a:r>
          </a:p>
          <a:p>
            <a:pPr lvl="2"/>
            <a:r>
              <a:rPr lang="fr-CH" dirty="0" smtClean="0"/>
              <a:t>Dritte Ebene</a:t>
            </a:r>
          </a:p>
          <a:p>
            <a:pPr lvl="3"/>
            <a:r>
              <a:rPr lang="fr-CH" dirty="0" smtClean="0"/>
              <a:t>Vierte Ebene</a:t>
            </a:r>
          </a:p>
          <a:p>
            <a:pPr lvl="4"/>
            <a:r>
              <a:rPr lang="fr-CH" dirty="0" smtClean="0"/>
              <a:t>Fünfte Ebene</a:t>
            </a:r>
            <a:endParaRPr lang="de-DE" dirty="0"/>
          </a:p>
        </p:txBody>
      </p:sp>
      <p:sp>
        <p:nvSpPr>
          <p:cNvPr id="10" name="Rectangle 2"/>
          <p:cNvSpPr>
            <a:spLocks noGrp="1" noChangeArrowheads="1"/>
          </p:cNvSpPr>
          <p:nvPr>
            <p:ph type="title"/>
          </p:nvPr>
        </p:nvSpPr>
        <p:spPr bwMode="auto">
          <a:xfrm>
            <a:off x="0" y="182222"/>
            <a:ext cx="9144000" cy="100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lvl="0"/>
            <a:r>
              <a:rPr lang="de-DE" dirty="0"/>
              <a:t>Der Buntspecht</a:t>
            </a:r>
          </a:p>
        </p:txBody>
      </p:sp>
    </p:spTree>
    <p:extLst>
      <p:ext uri="{BB962C8B-B14F-4D97-AF65-F5344CB8AC3E}">
        <p14:creationId xmlns:p14="http://schemas.microsoft.com/office/powerpoint/2010/main" val="3632575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elfolie">
    <p:spTree>
      <p:nvGrpSpPr>
        <p:cNvPr id="1" name=""/>
        <p:cNvGrpSpPr/>
        <p:nvPr/>
      </p:nvGrpSpPr>
      <p:grpSpPr>
        <a:xfrm>
          <a:off x="0" y="0"/>
          <a:ext cx="0" cy="0"/>
          <a:chOff x="0" y="0"/>
          <a:chExt cx="0" cy="0"/>
        </a:xfrm>
      </p:grpSpPr>
      <p:sp>
        <p:nvSpPr>
          <p:cNvPr id="2" name="Textfeld 1"/>
          <p:cNvSpPr txBox="1">
            <a:spLocks noChangeArrowheads="1"/>
          </p:cNvSpPr>
          <p:nvPr userDrawn="1"/>
        </p:nvSpPr>
        <p:spPr bwMode="auto">
          <a:xfrm>
            <a:off x="7921625" y="6581775"/>
            <a:ext cx="1258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1200" smtClean="0"/>
              <a:t>Foto: H. Glader</a:t>
            </a:r>
          </a:p>
        </p:txBody>
      </p:sp>
      <p:pic>
        <p:nvPicPr>
          <p:cNvPr id="3" name="Bild 8" descr="Buntspecht Kopi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052638" y="-11113"/>
            <a:ext cx="12314238" cy="82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78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DE0331D2-C896-E741-BF10-9419001322D3}" type="datetimeFigureOut">
              <a:rPr lang="en-US"/>
              <a:pPr>
                <a:defRPr/>
              </a:pPr>
              <a:t>31.01.20</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p>
        </p:txBody>
      </p:sp>
      <p:sp>
        <p:nvSpPr>
          <p:cNvPr id="6" name="Foliennummernplatzhalter 5"/>
          <p:cNvSpPr>
            <a:spLocks noGrp="1"/>
          </p:cNvSpPr>
          <p:nvPr>
            <p:ph type="sldNum" sz="quarter" idx="12"/>
          </p:nvPr>
        </p:nvSpPr>
        <p:spPr/>
        <p:txBody>
          <a:bodyPr/>
          <a:lstStyle>
            <a:lvl1pPr>
              <a:defRPr/>
            </a:lvl1pPr>
          </a:lstStyle>
          <a:p>
            <a:pPr>
              <a:defRPr/>
            </a:pPr>
            <a:fld id="{932E74F5-8CFD-564F-99E2-6E9869E4B1D3}" type="slidenum">
              <a:rPr lang="en-US"/>
              <a:pPr>
                <a:defRPr/>
              </a:pPr>
              <a:t>‹Nr.›</a:t>
            </a:fld>
            <a:endParaRPr lang="en-US"/>
          </a:p>
        </p:txBody>
      </p:sp>
    </p:spTree>
    <p:extLst>
      <p:ext uri="{BB962C8B-B14F-4D97-AF65-F5344CB8AC3E}">
        <p14:creationId xmlns:p14="http://schemas.microsoft.com/office/powerpoint/2010/main" val="3751952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339850"/>
            <a:ext cx="8786117" cy="4968875"/>
          </a:xfrm>
        </p:spPr>
        <p:txBody>
          <a:bodyPr/>
          <a:lstStyle/>
          <a:p>
            <a:pPr lvl="0"/>
            <a:r>
              <a:rPr lang="fr-CH" dirty="0" smtClean="0"/>
              <a:t>Mastertextformat bearbeiten</a:t>
            </a:r>
          </a:p>
          <a:p>
            <a:pPr lvl="1"/>
            <a:r>
              <a:rPr lang="fr-CH" dirty="0" smtClean="0"/>
              <a:t>Zweite Ebene</a:t>
            </a:r>
          </a:p>
          <a:p>
            <a:pPr lvl="2"/>
            <a:r>
              <a:rPr lang="fr-CH" dirty="0" smtClean="0"/>
              <a:t>Dritte Ebene</a:t>
            </a:r>
          </a:p>
          <a:p>
            <a:pPr lvl="3"/>
            <a:r>
              <a:rPr lang="fr-CH" dirty="0" smtClean="0"/>
              <a:t>Vierte Ebene</a:t>
            </a:r>
          </a:p>
          <a:p>
            <a:pPr lvl="4"/>
            <a:r>
              <a:rPr lang="fr-CH" dirty="0" smtClean="0"/>
              <a:t>Fünfte Ebene</a:t>
            </a:r>
            <a:endParaRPr lang="de-DE" dirty="0"/>
          </a:p>
        </p:txBody>
      </p:sp>
      <p:sp>
        <p:nvSpPr>
          <p:cNvPr id="10" name="Rectangle 2"/>
          <p:cNvSpPr>
            <a:spLocks noGrp="1" noChangeArrowheads="1"/>
          </p:cNvSpPr>
          <p:nvPr>
            <p:ph type="title"/>
          </p:nvPr>
        </p:nvSpPr>
        <p:spPr bwMode="auto">
          <a:xfrm>
            <a:off x="0" y="182222"/>
            <a:ext cx="9144000" cy="100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lvl="0"/>
            <a:r>
              <a:rPr lang="de-DE" dirty="0"/>
              <a:t>Der Buntspecht</a:t>
            </a:r>
          </a:p>
        </p:txBody>
      </p:sp>
    </p:spTree>
    <p:extLst>
      <p:ext uri="{BB962C8B-B14F-4D97-AF65-F5344CB8AC3E}">
        <p14:creationId xmlns:p14="http://schemas.microsoft.com/office/powerpoint/2010/main" val="2617031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elfolie">
    <p:spTree>
      <p:nvGrpSpPr>
        <p:cNvPr id="1" name=""/>
        <p:cNvGrpSpPr/>
        <p:nvPr/>
      </p:nvGrpSpPr>
      <p:grpSpPr>
        <a:xfrm>
          <a:off x="0" y="0"/>
          <a:ext cx="0" cy="0"/>
          <a:chOff x="0" y="0"/>
          <a:chExt cx="0" cy="0"/>
        </a:xfrm>
      </p:grpSpPr>
      <p:sp>
        <p:nvSpPr>
          <p:cNvPr id="2" name="Textfeld 1"/>
          <p:cNvSpPr txBox="1">
            <a:spLocks noChangeArrowheads="1"/>
          </p:cNvSpPr>
          <p:nvPr userDrawn="1"/>
        </p:nvSpPr>
        <p:spPr bwMode="auto">
          <a:xfrm>
            <a:off x="7921625" y="6581775"/>
            <a:ext cx="1258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1200" smtClean="0"/>
              <a:t>Foto: H. Glader</a:t>
            </a:r>
          </a:p>
        </p:txBody>
      </p:sp>
      <p:pic>
        <p:nvPicPr>
          <p:cNvPr id="3" name="Bild 8" descr="Buntspecht Kopi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052638" y="-11113"/>
            <a:ext cx="12314238" cy="82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990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339850"/>
            <a:ext cx="8786117" cy="4968875"/>
          </a:xfrm>
        </p:spPr>
        <p:txBody>
          <a:bodyPr/>
          <a:lstStyle/>
          <a:p>
            <a:pPr lvl="0"/>
            <a:r>
              <a:rPr lang="fr-CH" dirty="0" smtClean="0"/>
              <a:t>Mastertextformat bearbeiten</a:t>
            </a:r>
          </a:p>
          <a:p>
            <a:pPr lvl="1"/>
            <a:r>
              <a:rPr lang="fr-CH" dirty="0" smtClean="0"/>
              <a:t>Zweite Ebene</a:t>
            </a:r>
          </a:p>
          <a:p>
            <a:pPr lvl="2"/>
            <a:r>
              <a:rPr lang="fr-CH" dirty="0" smtClean="0"/>
              <a:t>Dritte Ebene</a:t>
            </a:r>
          </a:p>
          <a:p>
            <a:pPr lvl="3"/>
            <a:r>
              <a:rPr lang="fr-CH" dirty="0" smtClean="0"/>
              <a:t>Vierte Ebene</a:t>
            </a:r>
          </a:p>
          <a:p>
            <a:pPr lvl="4"/>
            <a:r>
              <a:rPr lang="fr-CH" dirty="0" smtClean="0"/>
              <a:t>Fünfte Ebene</a:t>
            </a:r>
            <a:endParaRPr lang="de-DE" dirty="0"/>
          </a:p>
        </p:txBody>
      </p:sp>
      <p:sp>
        <p:nvSpPr>
          <p:cNvPr id="10" name="Rectangle 2"/>
          <p:cNvSpPr>
            <a:spLocks noGrp="1" noChangeArrowheads="1"/>
          </p:cNvSpPr>
          <p:nvPr>
            <p:ph type="title"/>
          </p:nvPr>
        </p:nvSpPr>
        <p:spPr bwMode="auto">
          <a:xfrm>
            <a:off x="0" y="182222"/>
            <a:ext cx="9144000" cy="100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lvl="0"/>
            <a:r>
              <a:rPr lang="de-DE" dirty="0"/>
              <a:t>Der Buntspecht</a:t>
            </a:r>
          </a:p>
        </p:txBody>
      </p:sp>
    </p:spTree>
    <p:extLst>
      <p:ext uri="{BB962C8B-B14F-4D97-AF65-F5344CB8AC3E}">
        <p14:creationId xmlns:p14="http://schemas.microsoft.com/office/powerpoint/2010/main" val="3481555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elfolie">
    <p:spTree>
      <p:nvGrpSpPr>
        <p:cNvPr id="1" name=""/>
        <p:cNvGrpSpPr/>
        <p:nvPr/>
      </p:nvGrpSpPr>
      <p:grpSpPr>
        <a:xfrm>
          <a:off x="0" y="0"/>
          <a:ext cx="0" cy="0"/>
          <a:chOff x="0" y="0"/>
          <a:chExt cx="0" cy="0"/>
        </a:xfrm>
      </p:grpSpPr>
      <p:sp>
        <p:nvSpPr>
          <p:cNvPr id="2" name="Textfeld 1"/>
          <p:cNvSpPr txBox="1">
            <a:spLocks noChangeArrowheads="1"/>
          </p:cNvSpPr>
          <p:nvPr userDrawn="1"/>
        </p:nvSpPr>
        <p:spPr bwMode="auto">
          <a:xfrm>
            <a:off x="7921625" y="6581775"/>
            <a:ext cx="1258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1200" smtClean="0"/>
              <a:t>Foto: H. Glader</a:t>
            </a:r>
          </a:p>
        </p:txBody>
      </p:sp>
      <p:pic>
        <p:nvPicPr>
          <p:cNvPr id="3" name="Bild 8" descr="Buntspecht Kopi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052638" y="-11113"/>
            <a:ext cx="12314238" cy="82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521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339850"/>
            <a:ext cx="8786117" cy="4968875"/>
          </a:xfrm>
        </p:spPr>
        <p:txBody>
          <a:bodyPr/>
          <a:lstStyle/>
          <a:p>
            <a:pPr lvl="0"/>
            <a:r>
              <a:rPr lang="fr-CH" dirty="0" smtClean="0"/>
              <a:t>Mastertextformat bearbeiten</a:t>
            </a:r>
          </a:p>
          <a:p>
            <a:pPr lvl="1"/>
            <a:r>
              <a:rPr lang="fr-CH" dirty="0" smtClean="0"/>
              <a:t>Zweite Ebene</a:t>
            </a:r>
          </a:p>
          <a:p>
            <a:pPr lvl="2"/>
            <a:r>
              <a:rPr lang="fr-CH" dirty="0" smtClean="0"/>
              <a:t>Dritte Ebene</a:t>
            </a:r>
          </a:p>
          <a:p>
            <a:pPr lvl="3"/>
            <a:r>
              <a:rPr lang="fr-CH" dirty="0" smtClean="0"/>
              <a:t>Vierte Ebene</a:t>
            </a:r>
          </a:p>
          <a:p>
            <a:pPr lvl="4"/>
            <a:r>
              <a:rPr lang="fr-CH" dirty="0" smtClean="0"/>
              <a:t>Fünfte Ebene</a:t>
            </a:r>
            <a:endParaRPr lang="de-DE" dirty="0"/>
          </a:p>
        </p:txBody>
      </p:sp>
      <p:sp>
        <p:nvSpPr>
          <p:cNvPr id="10" name="Rectangle 2"/>
          <p:cNvSpPr>
            <a:spLocks noGrp="1" noChangeArrowheads="1"/>
          </p:cNvSpPr>
          <p:nvPr>
            <p:ph type="title"/>
          </p:nvPr>
        </p:nvSpPr>
        <p:spPr bwMode="auto">
          <a:xfrm>
            <a:off x="0" y="182222"/>
            <a:ext cx="9144000" cy="100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lvl="0"/>
            <a:r>
              <a:rPr lang="de-DE" dirty="0"/>
              <a:t>Der Buntspecht</a:t>
            </a:r>
          </a:p>
        </p:txBody>
      </p:sp>
    </p:spTree>
    <p:extLst>
      <p:ext uri="{BB962C8B-B14F-4D97-AF65-F5344CB8AC3E}">
        <p14:creationId xmlns:p14="http://schemas.microsoft.com/office/powerpoint/2010/main" val="1659544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elfolie">
    <p:spTree>
      <p:nvGrpSpPr>
        <p:cNvPr id="1" name=""/>
        <p:cNvGrpSpPr/>
        <p:nvPr/>
      </p:nvGrpSpPr>
      <p:grpSpPr>
        <a:xfrm>
          <a:off x="0" y="0"/>
          <a:ext cx="0" cy="0"/>
          <a:chOff x="0" y="0"/>
          <a:chExt cx="0" cy="0"/>
        </a:xfrm>
      </p:grpSpPr>
      <p:sp>
        <p:nvSpPr>
          <p:cNvPr id="2" name="Textfeld 1"/>
          <p:cNvSpPr txBox="1">
            <a:spLocks noChangeArrowheads="1"/>
          </p:cNvSpPr>
          <p:nvPr userDrawn="1"/>
        </p:nvSpPr>
        <p:spPr bwMode="auto">
          <a:xfrm>
            <a:off x="7921625" y="6581775"/>
            <a:ext cx="1258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1200" smtClean="0"/>
              <a:t>Foto: H. Glader</a:t>
            </a:r>
          </a:p>
        </p:txBody>
      </p:sp>
      <p:pic>
        <p:nvPicPr>
          <p:cNvPr id="3" name="Bild 8" descr="Buntspecht Kopi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052638" y="-11113"/>
            <a:ext cx="12314238" cy="82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686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339850"/>
            <a:ext cx="8786117" cy="4968875"/>
          </a:xfrm>
        </p:spPr>
        <p:txBody>
          <a:bodyPr/>
          <a:lstStyle/>
          <a:p>
            <a:pPr lvl="0"/>
            <a:r>
              <a:rPr lang="fr-CH" dirty="0" smtClean="0"/>
              <a:t>Mastertextformat bearbeiten</a:t>
            </a:r>
          </a:p>
          <a:p>
            <a:pPr lvl="1"/>
            <a:r>
              <a:rPr lang="fr-CH" dirty="0" smtClean="0"/>
              <a:t>Zweite Ebene</a:t>
            </a:r>
          </a:p>
          <a:p>
            <a:pPr lvl="2"/>
            <a:r>
              <a:rPr lang="fr-CH" dirty="0" smtClean="0"/>
              <a:t>Dritte Ebene</a:t>
            </a:r>
          </a:p>
          <a:p>
            <a:pPr lvl="3"/>
            <a:r>
              <a:rPr lang="fr-CH" dirty="0" smtClean="0"/>
              <a:t>Vierte Ebene</a:t>
            </a:r>
          </a:p>
          <a:p>
            <a:pPr lvl="4"/>
            <a:r>
              <a:rPr lang="fr-CH" dirty="0" smtClean="0"/>
              <a:t>Fünfte Ebene</a:t>
            </a:r>
            <a:endParaRPr lang="de-DE" dirty="0"/>
          </a:p>
        </p:txBody>
      </p:sp>
      <p:sp>
        <p:nvSpPr>
          <p:cNvPr id="10" name="Rectangle 2"/>
          <p:cNvSpPr>
            <a:spLocks noGrp="1" noChangeArrowheads="1"/>
          </p:cNvSpPr>
          <p:nvPr>
            <p:ph type="title"/>
          </p:nvPr>
        </p:nvSpPr>
        <p:spPr bwMode="auto">
          <a:xfrm>
            <a:off x="-106363" y="24038"/>
            <a:ext cx="9144000" cy="1190557"/>
          </a:xfrm>
          <a:prstGeom prst="rect">
            <a:avLst/>
          </a:prstGeom>
          <a:solidFill>
            <a:schemeClr val="accent1"/>
          </a:solidFill>
          <a:ln>
            <a:noFill/>
          </a:ln>
          <a:extLst>
            <a:ext uri="{FAA26D3D-D897-4be2-8F04-BA451C77F1D7}">
              <ma14:placeholderFlag xmlns:ma14="http://schemas.microsoft.com/office/mac/drawingml/2011/main" val="1"/>
            </a:ext>
          </a:extLst>
        </p:spPr>
        <p:txBody>
          <a:bodyPr/>
          <a:lstStyle/>
          <a:p>
            <a:pPr lvl="0"/>
            <a:r>
              <a:rPr lang="de-CH" smtClean="0"/>
              <a:t>Mastertitelformat bearbeiten</a:t>
            </a:r>
            <a:endParaRPr lang="de-DE" dirty="0"/>
          </a:p>
        </p:txBody>
      </p:sp>
    </p:spTree>
    <p:extLst>
      <p:ext uri="{BB962C8B-B14F-4D97-AF65-F5344CB8AC3E}">
        <p14:creationId xmlns:p14="http://schemas.microsoft.com/office/powerpoint/2010/main" val="159346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Mastertextformat bearbeiten</a:t>
            </a:r>
          </a:p>
        </p:txBody>
      </p:sp>
      <p:sp>
        <p:nvSpPr>
          <p:cNvPr id="4" name="Datumsplatzhalter 3"/>
          <p:cNvSpPr>
            <a:spLocks noGrp="1"/>
          </p:cNvSpPr>
          <p:nvPr>
            <p:ph type="dt" sz="half" idx="10"/>
          </p:nvPr>
        </p:nvSpPr>
        <p:spPr/>
        <p:txBody>
          <a:bodyPr/>
          <a:lstStyle>
            <a:lvl1pPr>
              <a:defRPr/>
            </a:lvl1pPr>
          </a:lstStyle>
          <a:p>
            <a:pPr>
              <a:defRPr/>
            </a:pPr>
            <a:fld id="{6C7E2174-60A2-D046-B01F-7E69334B50FD}" type="datetimeFigureOut">
              <a:rPr lang="en-US"/>
              <a:pPr>
                <a:defRPr/>
              </a:pPr>
              <a:t>31.01.20</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p>
        </p:txBody>
      </p:sp>
      <p:sp>
        <p:nvSpPr>
          <p:cNvPr id="6" name="Foliennummernplatzhalter 5"/>
          <p:cNvSpPr>
            <a:spLocks noGrp="1"/>
          </p:cNvSpPr>
          <p:nvPr>
            <p:ph type="sldNum" sz="quarter" idx="12"/>
          </p:nvPr>
        </p:nvSpPr>
        <p:spPr/>
        <p:txBody>
          <a:bodyPr/>
          <a:lstStyle>
            <a:lvl1pPr>
              <a:defRPr/>
            </a:lvl1pPr>
          </a:lstStyle>
          <a:p>
            <a:pPr>
              <a:defRPr/>
            </a:pPr>
            <a:fld id="{7286BDE9-45BC-7640-8424-DB13911D73C1}" type="slidenum">
              <a:rPr lang="en-US"/>
              <a:pPr>
                <a:defRPr/>
              </a:pPr>
              <a:t>‹Nr.›</a:t>
            </a:fld>
            <a:endParaRPr lang="en-US"/>
          </a:p>
        </p:txBody>
      </p:sp>
    </p:spTree>
    <p:extLst>
      <p:ext uri="{BB962C8B-B14F-4D97-AF65-F5344CB8AC3E}">
        <p14:creationId xmlns:p14="http://schemas.microsoft.com/office/powerpoint/2010/main" val="3867676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081438A3-7270-E54B-8203-12DDED945A14}" type="datetimeFigureOut">
              <a:rPr lang="en-US"/>
              <a:pPr>
                <a:defRPr/>
              </a:pPr>
              <a:t>31.01.20</a:t>
            </a:fld>
            <a:endParaRPr lang="en-US"/>
          </a:p>
        </p:txBody>
      </p:sp>
      <p:sp>
        <p:nvSpPr>
          <p:cNvPr id="6" name="Fußzeilenplatzhalter 4"/>
          <p:cNvSpPr>
            <a:spLocks noGrp="1"/>
          </p:cNvSpPr>
          <p:nvPr>
            <p:ph type="ftr" sz="quarter" idx="11"/>
          </p:nvPr>
        </p:nvSpPr>
        <p:spPr/>
        <p:txBody>
          <a:bodyPr/>
          <a:lstStyle>
            <a:lvl1pPr>
              <a:defRPr/>
            </a:lvl1pPr>
          </a:lstStyle>
          <a:p>
            <a:pPr>
              <a:defRPr/>
            </a:pPr>
            <a:endParaRPr lang="en-US"/>
          </a:p>
        </p:txBody>
      </p:sp>
      <p:sp>
        <p:nvSpPr>
          <p:cNvPr id="7" name="Foliennummernplatzhalter 5"/>
          <p:cNvSpPr>
            <a:spLocks noGrp="1"/>
          </p:cNvSpPr>
          <p:nvPr>
            <p:ph type="sldNum" sz="quarter" idx="12"/>
          </p:nvPr>
        </p:nvSpPr>
        <p:spPr/>
        <p:txBody>
          <a:bodyPr/>
          <a:lstStyle>
            <a:lvl1pPr>
              <a:defRPr/>
            </a:lvl1pPr>
          </a:lstStyle>
          <a:p>
            <a:pPr>
              <a:defRPr/>
            </a:pPr>
            <a:fld id="{027233DD-18F5-3B4D-9AB6-219F80BA871D}" type="slidenum">
              <a:rPr lang="en-US"/>
              <a:pPr>
                <a:defRPr/>
              </a:pPr>
              <a:t>‹Nr.›</a:t>
            </a:fld>
            <a:endParaRPr lang="en-US"/>
          </a:p>
        </p:txBody>
      </p:sp>
    </p:spTree>
    <p:extLst>
      <p:ext uri="{BB962C8B-B14F-4D97-AF65-F5344CB8AC3E}">
        <p14:creationId xmlns:p14="http://schemas.microsoft.com/office/powerpoint/2010/main" val="3404665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CCBD6703-62CE-2A47-A8B5-3A15B297DC60}" type="datetimeFigureOut">
              <a:rPr lang="en-US"/>
              <a:pPr>
                <a:defRPr/>
              </a:pPr>
              <a:t>31.01.20</a:t>
            </a:fld>
            <a:endParaRPr lang="en-US"/>
          </a:p>
        </p:txBody>
      </p:sp>
      <p:sp>
        <p:nvSpPr>
          <p:cNvPr id="8" name="Fußzeilenplatzhalter 4"/>
          <p:cNvSpPr>
            <a:spLocks noGrp="1"/>
          </p:cNvSpPr>
          <p:nvPr>
            <p:ph type="ftr" sz="quarter" idx="11"/>
          </p:nvPr>
        </p:nvSpPr>
        <p:spPr/>
        <p:txBody>
          <a:bodyPr/>
          <a:lstStyle>
            <a:lvl1pPr>
              <a:defRPr/>
            </a:lvl1pPr>
          </a:lstStyle>
          <a:p>
            <a:pPr>
              <a:defRPr/>
            </a:pPr>
            <a:endParaRPr lang="en-US"/>
          </a:p>
        </p:txBody>
      </p:sp>
      <p:sp>
        <p:nvSpPr>
          <p:cNvPr id="9" name="Foliennummernplatzhalter 5"/>
          <p:cNvSpPr>
            <a:spLocks noGrp="1"/>
          </p:cNvSpPr>
          <p:nvPr>
            <p:ph type="sldNum" sz="quarter" idx="12"/>
          </p:nvPr>
        </p:nvSpPr>
        <p:spPr/>
        <p:txBody>
          <a:bodyPr/>
          <a:lstStyle>
            <a:lvl1pPr>
              <a:defRPr/>
            </a:lvl1pPr>
          </a:lstStyle>
          <a:p>
            <a:pPr>
              <a:defRPr/>
            </a:pPr>
            <a:fld id="{BDA32BED-384A-AD4D-8CEB-A49BE4F58335}" type="slidenum">
              <a:rPr lang="en-US"/>
              <a:pPr>
                <a:defRPr/>
              </a:pPr>
              <a:t>‹Nr.›</a:t>
            </a:fld>
            <a:endParaRPr lang="en-US"/>
          </a:p>
        </p:txBody>
      </p:sp>
    </p:spTree>
    <p:extLst>
      <p:ext uri="{BB962C8B-B14F-4D97-AF65-F5344CB8AC3E}">
        <p14:creationId xmlns:p14="http://schemas.microsoft.com/office/powerpoint/2010/main" val="86623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pPr>
              <a:defRPr/>
            </a:pPr>
            <a:fld id="{74978DE2-FF9A-E34A-94D6-8E48E16EF405}" type="datetimeFigureOut">
              <a:rPr lang="en-US"/>
              <a:pPr>
                <a:defRPr/>
              </a:pPr>
              <a:t>31.01.20</a:t>
            </a:fld>
            <a:endParaRPr lang="en-US"/>
          </a:p>
        </p:txBody>
      </p:sp>
      <p:sp>
        <p:nvSpPr>
          <p:cNvPr id="4" name="Fußzeilenplatzhalter 4"/>
          <p:cNvSpPr>
            <a:spLocks noGrp="1"/>
          </p:cNvSpPr>
          <p:nvPr>
            <p:ph type="ftr" sz="quarter" idx="11"/>
          </p:nvPr>
        </p:nvSpPr>
        <p:spPr/>
        <p:txBody>
          <a:bodyPr/>
          <a:lstStyle>
            <a:lvl1pPr>
              <a:defRPr/>
            </a:lvl1pPr>
          </a:lstStyle>
          <a:p>
            <a:pPr>
              <a:defRPr/>
            </a:pPr>
            <a:endParaRPr lang="en-US"/>
          </a:p>
        </p:txBody>
      </p:sp>
      <p:sp>
        <p:nvSpPr>
          <p:cNvPr id="5" name="Foliennummernplatzhalter 5"/>
          <p:cNvSpPr>
            <a:spLocks noGrp="1"/>
          </p:cNvSpPr>
          <p:nvPr>
            <p:ph type="sldNum" sz="quarter" idx="12"/>
          </p:nvPr>
        </p:nvSpPr>
        <p:spPr/>
        <p:txBody>
          <a:bodyPr/>
          <a:lstStyle>
            <a:lvl1pPr>
              <a:defRPr/>
            </a:lvl1pPr>
          </a:lstStyle>
          <a:p>
            <a:pPr>
              <a:defRPr/>
            </a:pPr>
            <a:fld id="{9CA1F6AD-0878-AE48-A481-35593CAA086E}" type="slidenum">
              <a:rPr lang="en-US"/>
              <a:pPr>
                <a:defRPr/>
              </a:pPr>
              <a:t>‹Nr.›</a:t>
            </a:fld>
            <a:endParaRPr lang="en-US"/>
          </a:p>
        </p:txBody>
      </p:sp>
    </p:spTree>
    <p:extLst>
      <p:ext uri="{BB962C8B-B14F-4D97-AF65-F5344CB8AC3E}">
        <p14:creationId xmlns:p14="http://schemas.microsoft.com/office/powerpoint/2010/main" val="234298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D5F9D9B5-E81D-ED47-AC19-BB5D69EAE489}" type="datetimeFigureOut">
              <a:rPr lang="en-US"/>
              <a:pPr>
                <a:defRPr/>
              </a:pPr>
              <a:t>31.01.20</a:t>
            </a:fld>
            <a:endParaRPr lang="en-US"/>
          </a:p>
        </p:txBody>
      </p:sp>
      <p:sp>
        <p:nvSpPr>
          <p:cNvPr id="3" name="Fußzeilenplatzhalter 4"/>
          <p:cNvSpPr>
            <a:spLocks noGrp="1"/>
          </p:cNvSpPr>
          <p:nvPr>
            <p:ph type="ftr" sz="quarter" idx="11"/>
          </p:nvPr>
        </p:nvSpPr>
        <p:spPr/>
        <p:txBody>
          <a:bodyPr/>
          <a:lstStyle>
            <a:lvl1pPr>
              <a:defRPr/>
            </a:lvl1pPr>
          </a:lstStyle>
          <a:p>
            <a:pPr>
              <a:defRPr/>
            </a:pPr>
            <a:endParaRPr lang="en-US"/>
          </a:p>
        </p:txBody>
      </p:sp>
      <p:sp>
        <p:nvSpPr>
          <p:cNvPr id="4" name="Foliennummernplatzhalter 5"/>
          <p:cNvSpPr>
            <a:spLocks noGrp="1"/>
          </p:cNvSpPr>
          <p:nvPr>
            <p:ph type="sldNum" sz="quarter" idx="12"/>
          </p:nvPr>
        </p:nvSpPr>
        <p:spPr/>
        <p:txBody>
          <a:bodyPr/>
          <a:lstStyle>
            <a:lvl1pPr>
              <a:defRPr/>
            </a:lvl1pPr>
          </a:lstStyle>
          <a:p>
            <a:pPr>
              <a:defRPr/>
            </a:pPr>
            <a:fld id="{CB402277-D88B-2946-A42F-AC32C06897BA}" type="slidenum">
              <a:rPr lang="en-US"/>
              <a:pPr>
                <a:defRPr/>
              </a:pPr>
              <a:t>‹Nr.›</a:t>
            </a:fld>
            <a:endParaRPr lang="en-US"/>
          </a:p>
        </p:txBody>
      </p:sp>
    </p:spTree>
    <p:extLst>
      <p:ext uri="{BB962C8B-B14F-4D97-AF65-F5344CB8AC3E}">
        <p14:creationId xmlns:p14="http://schemas.microsoft.com/office/powerpoint/2010/main" val="485477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A7BBA7D7-0A63-844D-90CA-A61C90B47EC8}" type="datetimeFigureOut">
              <a:rPr lang="en-US"/>
              <a:pPr>
                <a:defRPr/>
              </a:pPr>
              <a:t>31.01.20</a:t>
            </a:fld>
            <a:endParaRPr lang="en-US"/>
          </a:p>
        </p:txBody>
      </p:sp>
      <p:sp>
        <p:nvSpPr>
          <p:cNvPr id="6" name="Fußzeilenplatzhalter 4"/>
          <p:cNvSpPr>
            <a:spLocks noGrp="1"/>
          </p:cNvSpPr>
          <p:nvPr>
            <p:ph type="ftr" sz="quarter" idx="11"/>
          </p:nvPr>
        </p:nvSpPr>
        <p:spPr/>
        <p:txBody>
          <a:bodyPr/>
          <a:lstStyle>
            <a:lvl1pPr>
              <a:defRPr/>
            </a:lvl1pPr>
          </a:lstStyle>
          <a:p>
            <a:pPr>
              <a:defRPr/>
            </a:pPr>
            <a:endParaRPr lang="en-US"/>
          </a:p>
        </p:txBody>
      </p:sp>
      <p:sp>
        <p:nvSpPr>
          <p:cNvPr id="7" name="Foliennummernplatzhalter 5"/>
          <p:cNvSpPr>
            <a:spLocks noGrp="1"/>
          </p:cNvSpPr>
          <p:nvPr>
            <p:ph type="sldNum" sz="quarter" idx="12"/>
          </p:nvPr>
        </p:nvSpPr>
        <p:spPr/>
        <p:txBody>
          <a:bodyPr/>
          <a:lstStyle>
            <a:lvl1pPr>
              <a:defRPr/>
            </a:lvl1pPr>
          </a:lstStyle>
          <a:p>
            <a:pPr>
              <a:defRPr/>
            </a:pPr>
            <a:fld id="{17B8709C-6D0A-284B-8B34-54AC3D2AD19A}" type="slidenum">
              <a:rPr lang="en-US"/>
              <a:pPr>
                <a:defRPr/>
              </a:pPr>
              <a:t>‹Nr.›</a:t>
            </a:fld>
            <a:endParaRPr lang="en-US"/>
          </a:p>
        </p:txBody>
      </p:sp>
    </p:spTree>
    <p:extLst>
      <p:ext uri="{BB962C8B-B14F-4D97-AF65-F5344CB8AC3E}">
        <p14:creationId xmlns:p14="http://schemas.microsoft.com/office/powerpoint/2010/main" val="1378821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F8BF0752-D726-2942-9DC1-6ED3F6E068DC}" type="datetimeFigureOut">
              <a:rPr lang="en-US"/>
              <a:pPr>
                <a:defRPr/>
              </a:pPr>
              <a:t>31.01.20</a:t>
            </a:fld>
            <a:endParaRPr lang="en-US"/>
          </a:p>
        </p:txBody>
      </p:sp>
      <p:sp>
        <p:nvSpPr>
          <p:cNvPr id="6" name="Fußzeilenplatzhalter 4"/>
          <p:cNvSpPr>
            <a:spLocks noGrp="1"/>
          </p:cNvSpPr>
          <p:nvPr>
            <p:ph type="ftr" sz="quarter" idx="11"/>
          </p:nvPr>
        </p:nvSpPr>
        <p:spPr/>
        <p:txBody>
          <a:bodyPr/>
          <a:lstStyle>
            <a:lvl1pPr>
              <a:defRPr/>
            </a:lvl1pPr>
          </a:lstStyle>
          <a:p>
            <a:pPr>
              <a:defRPr/>
            </a:pPr>
            <a:endParaRPr lang="en-US"/>
          </a:p>
        </p:txBody>
      </p:sp>
      <p:sp>
        <p:nvSpPr>
          <p:cNvPr id="7" name="Foliennummernplatzhalter 5"/>
          <p:cNvSpPr>
            <a:spLocks noGrp="1"/>
          </p:cNvSpPr>
          <p:nvPr>
            <p:ph type="sldNum" sz="quarter" idx="12"/>
          </p:nvPr>
        </p:nvSpPr>
        <p:spPr/>
        <p:txBody>
          <a:bodyPr/>
          <a:lstStyle>
            <a:lvl1pPr>
              <a:defRPr/>
            </a:lvl1pPr>
          </a:lstStyle>
          <a:p>
            <a:pPr>
              <a:defRPr/>
            </a:pPr>
            <a:fld id="{73BD7959-435B-4746-B23B-19C5DF30F9CF}" type="slidenum">
              <a:rPr lang="en-US"/>
              <a:pPr>
                <a:defRPr/>
              </a:pPr>
              <a:t>‹Nr.›</a:t>
            </a:fld>
            <a:endParaRPr lang="en-US"/>
          </a:p>
        </p:txBody>
      </p:sp>
    </p:spTree>
    <p:extLst>
      <p:ext uri="{BB962C8B-B14F-4D97-AF65-F5344CB8AC3E}">
        <p14:creationId xmlns:p14="http://schemas.microsoft.com/office/powerpoint/2010/main" val="400424138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 Id="rId28"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CH"/>
              <a:t>Mastertitelformat bearbeiten</a:t>
            </a:r>
            <a:endParaRPr lang="de-DE"/>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5527030-CA4A-B443-B032-B66901269D6C}" type="datetimeFigureOut">
              <a:rPr lang="en-US"/>
              <a:pPr>
                <a:defRPr/>
              </a:pPr>
              <a:t>31.01.20</a:t>
            </a:fld>
            <a:endParaRPr 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AE787AF-FC13-264E-8AC2-B01A83915429}" type="slidenum">
              <a:rPr lang="en-US"/>
              <a:pPr>
                <a:defRPr/>
              </a:pPr>
              <a:t>‹Nr.›</a:t>
            </a:fld>
            <a:endParaRPr lang="en-US"/>
          </a:p>
        </p:txBody>
      </p:sp>
      <p:pic>
        <p:nvPicPr>
          <p:cNvPr id="1031" name="Picture 9" descr="LOGO-SVS-BirdLife-NEW-farbe_d"/>
          <p:cNvPicPr>
            <a:picLocks noChangeAspect="1" noChangeArrowheads="1"/>
          </p:cNvPicPr>
          <p:nvPr userDrawn="1"/>
        </p:nvPicPr>
        <p:blipFill>
          <a:blip r:embed="rId28">
            <a:extLst>
              <a:ext uri="{28A0092B-C50C-407E-A947-70E740481C1C}">
                <a14:useLocalDpi xmlns:a14="http://schemas.microsoft.com/office/drawing/2010/main"/>
              </a:ext>
            </a:extLst>
          </a:blip>
          <a:srcRect/>
          <a:stretch>
            <a:fillRect/>
          </a:stretch>
        </p:blipFill>
        <p:spPr bwMode="auto">
          <a:xfrm>
            <a:off x="250825" y="115888"/>
            <a:ext cx="10493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19" r:id="rId1"/>
    <p:sldLayoutId id="2147484820" r:id="rId2"/>
    <p:sldLayoutId id="2147484821" r:id="rId3"/>
    <p:sldLayoutId id="2147484822" r:id="rId4"/>
    <p:sldLayoutId id="2147484823" r:id="rId5"/>
    <p:sldLayoutId id="2147484824" r:id="rId6"/>
    <p:sldLayoutId id="2147484825" r:id="rId7"/>
    <p:sldLayoutId id="2147484826" r:id="rId8"/>
    <p:sldLayoutId id="2147484827" r:id="rId9"/>
    <p:sldLayoutId id="2147484828" r:id="rId10"/>
    <p:sldLayoutId id="2147484829" r:id="rId11"/>
    <p:sldLayoutId id="2147484830" r:id="rId12"/>
    <p:sldLayoutId id="2147484831" r:id="rId13"/>
    <p:sldLayoutId id="2147484832" r:id="rId14"/>
    <p:sldLayoutId id="2147484833" r:id="rId15"/>
    <p:sldLayoutId id="2147484834" r:id="rId16"/>
    <p:sldLayoutId id="2147484835" r:id="rId17"/>
    <p:sldLayoutId id="2147484836" r:id="rId18"/>
    <p:sldLayoutId id="2147484837" r:id="rId19"/>
    <p:sldLayoutId id="2147484838" r:id="rId20"/>
    <p:sldLayoutId id="2147484839" r:id="rId21"/>
    <p:sldLayoutId id="2147484840" r:id="rId22"/>
    <p:sldLayoutId id="2147484841" r:id="rId23"/>
    <p:sldLayoutId id="2147484842" r:id="rId24"/>
    <p:sldLayoutId id="2147484843" r:id="rId25"/>
    <p:sldLayoutId id="2147484844" r:id="rId2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4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png"/><Relationship Id="rId13" Type="http://schemas.openxmlformats.org/officeDocument/2006/relationships/image" Target="../media/image14.jpeg"/><Relationship Id="rId14" Type="http://schemas.openxmlformats.org/officeDocument/2006/relationships/image" Target="../media/image15.png"/><Relationship Id="rId1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jpeg"/><Relationship Id="rId6" Type="http://schemas.openxmlformats.org/officeDocument/2006/relationships/image" Target="../media/image50.png"/><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21.xml"/><Relationship Id="rId5" Type="http://schemas.openxmlformats.org/officeDocument/2006/relationships/image" Target="../media/image55.png"/><Relationship Id="rId6" Type="http://schemas.openxmlformats.org/officeDocument/2006/relationships/image" Target="../media/image56.png"/><Relationship Id="rId1" Type="http://schemas.microsoft.com/office/2007/relationships/media" Target="\Users\svs31\Desktop\Vortrag%20Buntspecht%202016\XC211810_Ruf_Buntspecht.mp3" TargetMode="External"/><Relationship Id="rId2" Type="http://schemas.openxmlformats.org/officeDocument/2006/relationships/audio" Target="\Users\svs31\Desktop\Vortrag%20Buntspecht%202016\XC211810_Ruf_Buntspecht.mp3" TargetMode="External"/></Relationships>
</file>

<file path=ppt/slides/_rels/slide25.xml.rels><?xml version="1.0" encoding="UTF-8" standalone="yes"?>
<Relationships xmlns="http://schemas.openxmlformats.org/package/2006/relationships"><Relationship Id="rId3" Type="http://schemas.microsoft.com/office/2007/relationships/media" Target="\Users\svs31\Desktop\Vortrag%20Buntspecht%202016\XC77432_Trommeln_Buntspecht.mp3" TargetMode="External"/><Relationship Id="rId4" Type="http://schemas.openxmlformats.org/officeDocument/2006/relationships/audio" Target="\Users\svs31\Desktop\Vortrag%20Buntspecht%202016\XC77432_Trommeln_Buntspecht.mp3" TargetMode="External"/><Relationship Id="rId5" Type="http://schemas.openxmlformats.org/officeDocument/2006/relationships/slideLayout" Target="../slideLayouts/slideLayout18.xml"/><Relationship Id="rId6" Type="http://schemas.openxmlformats.org/officeDocument/2006/relationships/notesSlide" Target="../notesSlides/notesSlide22.xml"/><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6.png"/><Relationship Id="rId1" Type="http://schemas.microsoft.com/office/2007/relationships/media" Target="\Users\svs31\Desktop\Vortrag%20Buntspecht%202016\XC214195_Trommeln_Schwarzspecht.mp3" TargetMode="External"/><Relationship Id="rId2" Type="http://schemas.openxmlformats.org/officeDocument/2006/relationships/audio" Target="\Users\svs31\Desktop\Vortrag%20Buntspecht%202016\XC214195_Trommeln_Schwarzspecht.mp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66.jpeg"/><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6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jpeg"/><Relationship Id="rId8" Type="http://schemas.openxmlformats.org/officeDocument/2006/relationships/image" Target="../media/image79.tiff"/><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 Type="http://schemas.openxmlformats.org/officeDocument/2006/relationships/slideLayout" Target="../slideLayouts/slideLayout20.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91.jpeg"/><Relationship Id="rId1" Type="http://schemas.openxmlformats.org/officeDocument/2006/relationships/slideLayout" Target="../slideLayouts/slideLayout20.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20.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 Id="rId3"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95.png"/><Relationship Id="rId11" Type="http://schemas.openxmlformats.org/officeDocument/2006/relationships/image" Target="../media/image96.png"/><Relationship Id="rId1" Type="http://schemas.openxmlformats.org/officeDocument/2006/relationships/slideLayout" Target="../slideLayouts/slideLayout20.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9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9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0.xml"/><Relationship Id="rId3" Type="http://schemas.openxmlformats.org/officeDocument/2006/relationships/image" Target="../media/image9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jpeg"/><Relationship Id="rId5" Type="http://schemas.openxmlformats.org/officeDocument/2006/relationships/image" Target="../media/image102.jpeg"/><Relationship Id="rId1" Type="http://schemas.openxmlformats.org/officeDocument/2006/relationships/slideLayout" Target="../slideLayouts/slideLayout2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jpeg"/><Relationship Id="rId1" Type="http://schemas.openxmlformats.org/officeDocument/2006/relationships/slideLayout" Target="../slideLayouts/slideLayout2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2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5.xml"/><Relationship Id="rId3" Type="http://schemas.openxmlformats.org/officeDocument/2006/relationships/image" Target="../media/image10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image" Target="../media/image10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 Id="rId3" Type="http://schemas.openxmlformats.org/officeDocument/2006/relationships/image" Target="../media/image10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8.xml"/><Relationship Id="rId3" Type="http://schemas.openxmlformats.org/officeDocument/2006/relationships/image" Target="../media/image11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9.xml"/><Relationship Id="rId3" Type="http://schemas.openxmlformats.org/officeDocument/2006/relationships/image" Target="../media/image11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 Id="rId3" Type="http://schemas.openxmlformats.org/officeDocument/2006/relationships/image" Target="../media/image112.jpeg"/></Relationships>
</file>

<file path=ppt/slides/_rels/slide55.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image" Target="../media/image115.jpeg"/><Relationship Id="rId6" Type="http://schemas.openxmlformats.org/officeDocument/2006/relationships/image" Target="../media/image116.jpeg"/><Relationship Id="rId7" Type="http://schemas.openxmlformats.org/officeDocument/2006/relationships/image" Target="../media/image117.emf"/><Relationship Id="rId8" Type="http://schemas.openxmlformats.org/officeDocument/2006/relationships/image" Target="../media/image118.jpeg"/><Relationship Id="rId9" Type="http://schemas.openxmlformats.org/officeDocument/2006/relationships/image" Target="../media/image119.jpeg"/><Relationship Id="rId10" Type="http://schemas.openxmlformats.org/officeDocument/2006/relationships/image" Target="../media/image120.emf"/><Relationship Id="rId1" Type="http://schemas.openxmlformats.org/officeDocument/2006/relationships/slideLayout" Target="../slideLayouts/slideLayout24.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Untertitel 2"/>
          <p:cNvSpPr txBox="1">
            <a:spLocks/>
          </p:cNvSpPr>
          <p:nvPr/>
        </p:nvSpPr>
        <p:spPr bwMode="auto">
          <a:xfrm>
            <a:off x="-1188640" y="836712"/>
            <a:ext cx="4752975" cy="14398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fr-CH" sz="4800" b="1" dirty="0"/>
              <a:t>Der Buntspecht</a:t>
            </a:r>
          </a:p>
        </p:txBody>
      </p:sp>
      <p:sp>
        <p:nvSpPr>
          <p:cNvPr id="23554" name="Untertitel 2"/>
          <p:cNvSpPr txBox="1">
            <a:spLocks/>
          </p:cNvSpPr>
          <p:nvPr/>
        </p:nvSpPr>
        <p:spPr bwMode="auto">
          <a:xfrm>
            <a:off x="258763" y="1844675"/>
            <a:ext cx="6400800" cy="143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fr-CH"/>
              <a:t>Vogel des Jahres 2016</a:t>
            </a:r>
          </a:p>
        </p:txBody>
      </p:sp>
      <p:pic>
        <p:nvPicPr>
          <p:cNvPr id="23555" name="Bild 1" descr="logo_svs_farb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04025" y="4868863"/>
            <a:ext cx="22320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2"/>
          <p:cNvSpPr>
            <a:spLocks noGrp="1"/>
          </p:cNvSpPr>
          <p:nvPr>
            <p:ph type="title"/>
          </p:nvPr>
        </p:nvSpPr>
        <p:spPr>
          <a:xfrm>
            <a:off x="0" y="182563"/>
            <a:ext cx="9144000" cy="1008062"/>
          </a:xfrm>
        </p:spPr>
        <p:txBody>
          <a:bodyPr anchor="t"/>
          <a:lstStyle/>
          <a:p>
            <a:pPr eaLnBrk="1" hangingPunct="1"/>
            <a:r>
              <a:rPr lang="de-DE">
                <a:latin typeface="Arial" charset="0"/>
              </a:rPr>
              <a:t>9 Spechte der Schweiz</a:t>
            </a:r>
          </a:p>
        </p:txBody>
      </p:sp>
      <p:sp>
        <p:nvSpPr>
          <p:cNvPr id="40962" name="Textfeld 2"/>
          <p:cNvSpPr txBox="1">
            <a:spLocks noChangeArrowheads="1"/>
          </p:cNvSpPr>
          <p:nvPr/>
        </p:nvSpPr>
        <p:spPr bwMode="auto">
          <a:xfrm>
            <a:off x="4284663" y="1484313"/>
            <a:ext cx="431958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1800" b="1"/>
              <a:t>Wendehals</a:t>
            </a:r>
            <a:r>
              <a:rPr lang="de-DE" sz="1800"/>
              <a:t> </a:t>
            </a:r>
          </a:p>
          <a:p>
            <a:endParaRPr lang="de-DE" sz="1800"/>
          </a:p>
          <a:p>
            <a:r>
              <a:rPr lang="de-DE" sz="1800"/>
              <a:t>16-17cm</a:t>
            </a:r>
          </a:p>
          <a:p>
            <a:r>
              <a:rPr lang="de-DE" sz="1800"/>
              <a:t>Zugvogel</a:t>
            </a:r>
          </a:p>
          <a:p>
            <a:r>
              <a:rPr lang="de-DE" sz="1800"/>
              <a:t>Lichte Wälder</a:t>
            </a:r>
          </a:p>
          <a:p>
            <a:r>
              <a:rPr lang="de-DE" sz="1800"/>
              <a:t>Obstgärten</a:t>
            </a:r>
          </a:p>
          <a:p>
            <a:r>
              <a:rPr lang="de-DE" sz="1800"/>
              <a:t>Rebberge</a:t>
            </a:r>
          </a:p>
          <a:p>
            <a:r>
              <a:rPr lang="de-DE" sz="1800"/>
              <a:t>Ameisen </a:t>
            </a:r>
          </a:p>
          <a:p>
            <a:r>
              <a:rPr lang="de-DE" sz="1800"/>
              <a:t>2000-3000 BP</a:t>
            </a:r>
          </a:p>
        </p:txBody>
      </p:sp>
      <p:pic>
        <p:nvPicPr>
          <p:cNvPr id="40963" name="Bild 1" descr="Wendehals 01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8313" y="1484313"/>
            <a:ext cx="3022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el 5"/>
          <p:cNvSpPr>
            <a:spLocks noGrp="1"/>
          </p:cNvSpPr>
          <p:nvPr>
            <p:ph type="title"/>
          </p:nvPr>
        </p:nvSpPr>
        <p:spPr>
          <a:xfrm>
            <a:off x="0" y="182563"/>
            <a:ext cx="9144000" cy="1008062"/>
          </a:xfrm>
        </p:spPr>
        <p:txBody>
          <a:bodyPr anchor="t"/>
          <a:lstStyle/>
          <a:p>
            <a:pPr eaLnBrk="1" hangingPunct="1"/>
            <a:r>
              <a:rPr lang="de-DE">
                <a:latin typeface="Arial" charset="0"/>
              </a:rPr>
              <a:t>Wellenflug</a:t>
            </a:r>
          </a:p>
        </p:txBody>
      </p:sp>
      <p:pic>
        <p:nvPicPr>
          <p:cNvPr id="43010" name="Bild 2" descr="Spechtflug.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557338"/>
            <a:ext cx="7858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feld 3"/>
          <p:cNvSpPr txBox="1">
            <a:spLocks noChangeArrowheads="1"/>
          </p:cNvSpPr>
          <p:nvPr/>
        </p:nvSpPr>
        <p:spPr bwMode="auto">
          <a:xfrm>
            <a:off x="627063" y="3860800"/>
            <a:ext cx="78581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1600"/>
              <a:t>Einstmals flogen Wiedehopf und Buntspecht gemeinsam eine grosse Strecke, zuletzt auch übers Meer. Der Specht ermüdete stark und sackte ab, worauf ihm der Wiedehopf rief. Der Specht raffte sich wieder auf und flog wieder aufwärts. Bald ermüdete er erneut und wiederum rief ihm der Wiedehopf zu. Dies wiederholte sich immer wieder, bis sie sicher an Land auf einem Baum rasten konnten. Seither fliegen aber Spechte wellenförmig.  </a:t>
            </a:r>
          </a:p>
          <a:p>
            <a:r>
              <a:rPr lang="de-DE" sz="1200"/>
              <a:t>(Sage aus der Bretagne)</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Untertitel 2"/>
          <p:cNvSpPr txBox="1">
            <a:spLocks/>
          </p:cNvSpPr>
          <p:nvPr/>
        </p:nvSpPr>
        <p:spPr bwMode="auto">
          <a:xfrm>
            <a:off x="-1548680" y="548680"/>
            <a:ext cx="3435350" cy="7921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fr-CH" sz="4400" b="1" dirty="0"/>
              <a:t>Vorkommen</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2" name="Titel 3"/>
          <p:cNvSpPr>
            <a:spLocks noGrp="1"/>
          </p:cNvSpPr>
          <p:nvPr>
            <p:ph type="title"/>
          </p:nvPr>
        </p:nvSpPr>
        <p:spPr>
          <a:xfrm>
            <a:off x="14288" y="15875"/>
            <a:ext cx="9144000" cy="798513"/>
          </a:xfrm>
        </p:spPr>
        <p:txBody>
          <a:bodyPr anchor="t"/>
          <a:lstStyle/>
          <a:p>
            <a:pPr eaLnBrk="1" hangingPunct="1"/>
            <a:r>
              <a:rPr lang="de-DE">
                <a:latin typeface="Arial" charset="0"/>
              </a:rPr>
              <a:t>Verbreitung Welt</a:t>
            </a:r>
          </a:p>
        </p:txBody>
      </p:sp>
      <p:sp>
        <p:nvSpPr>
          <p:cNvPr id="46083" name="Textfeld 12"/>
          <p:cNvSpPr txBox="1">
            <a:spLocks noChangeArrowheads="1"/>
          </p:cNvSpPr>
          <p:nvPr/>
        </p:nvSpPr>
        <p:spPr bwMode="auto">
          <a:xfrm>
            <a:off x="671513" y="5805488"/>
            <a:ext cx="2919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Standvogel</a:t>
            </a:r>
          </a:p>
        </p:txBody>
      </p:sp>
      <p:sp>
        <p:nvSpPr>
          <p:cNvPr id="46084" name="Textfeld 9"/>
          <p:cNvSpPr txBox="1">
            <a:spLocks noChangeArrowheads="1"/>
          </p:cNvSpPr>
          <p:nvPr/>
        </p:nvSpPr>
        <p:spPr bwMode="auto">
          <a:xfrm>
            <a:off x="-36513" y="6580188"/>
            <a:ext cx="4937126"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1200"/>
              <a:t>Verbreitungskarte: Wikimedia Commons; V. Kravtchenko, verändert</a:t>
            </a:r>
          </a:p>
        </p:txBody>
      </p:sp>
      <p:pic>
        <p:nvPicPr>
          <p:cNvPr id="46085" name="Inhaltsplatzhalter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4650" y="5907088"/>
            <a:ext cx="323850" cy="31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el 3"/>
          <p:cNvSpPr>
            <a:spLocks noGrp="1"/>
          </p:cNvSpPr>
          <p:nvPr>
            <p:ph type="title"/>
          </p:nvPr>
        </p:nvSpPr>
        <p:spPr>
          <a:xfrm>
            <a:off x="0" y="182563"/>
            <a:ext cx="9144000" cy="1008062"/>
          </a:xfrm>
        </p:spPr>
        <p:txBody>
          <a:bodyPr anchor="t"/>
          <a:lstStyle/>
          <a:p>
            <a:pPr eaLnBrk="1" hangingPunct="1"/>
            <a:r>
              <a:rPr lang="de-DE">
                <a:latin typeface="Arial" charset="0"/>
              </a:rPr>
              <a:t>Verbreitung Schweiz</a:t>
            </a:r>
          </a:p>
        </p:txBody>
      </p:sp>
      <p:pic>
        <p:nvPicPr>
          <p:cNvPr id="48130" name="Bild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03700" y="3352800"/>
            <a:ext cx="723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Bild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1475" y="1482725"/>
            <a:ext cx="72310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2" name="Gruppierung 2"/>
          <p:cNvGrpSpPr>
            <a:grpSpLocks/>
          </p:cNvGrpSpPr>
          <p:nvPr/>
        </p:nvGrpSpPr>
        <p:grpSpPr bwMode="auto">
          <a:xfrm>
            <a:off x="6877050" y="2349500"/>
            <a:ext cx="3240088" cy="460375"/>
            <a:chOff x="6840538" y="2457450"/>
            <a:chExt cx="3240087" cy="460375"/>
          </a:xfrm>
        </p:grpSpPr>
        <p:sp>
          <p:nvSpPr>
            <p:cNvPr id="48134" name="Textfeld 12"/>
            <p:cNvSpPr txBox="1">
              <a:spLocks noChangeArrowheads="1"/>
            </p:cNvSpPr>
            <p:nvPr/>
          </p:nvSpPr>
          <p:spPr bwMode="auto">
            <a:xfrm>
              <a:off x="7161213" y="2457450"/>
              <a:ext cx="29194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Standvogel</a:t>
              </a:r>
            </a:p>
          </p:txBody>
        </p:sp>
        <p:pic>
          <p:nvPicPr>
            <p:cNvPr id="48135" name="Inhaltsplatzhalter 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840538" y="2547938"/>
              <a:ext cx="323850" cy="31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grpSp>
      <p:sp>
        <p:nvSpPr>
          <p:cNvPr id="48133" name="Textfeld 1"/>
          <p:cNvSpPr txBox="1">
            <a:spLocks noChangeArrowheads="1"/>
          </p:cNvSpPr>
          <p:nvPr/>
        </p:nvSpPr>
        <p:spPr bwMode="auto">
          <a:xfrm>
            <a:off x="5732463" y="5265738"/>
            <a:ext cx="3232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35‘000-55‘000 Paare (Brutvogelatlas 93-96)</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el 3"/>
          <p:cNvSpPr>
            <a:spLocks noGrp="1"/>
          </p:cNvSpPr>
          <p:nvPr>
            <p:ph type="title"/>
          </p:nvPr>
        </p:nvSpPr>
        <p:spPr>
          <a:xfrm>
            <a:off x="0" y="182563"/>
            <a:ext cx="9144000" cy="1008062"/>
          </a:xfrm>
        </p:spPr>
        <p:txBody>
          <a:bodyPr anchor="t"/>
          <a:lstStyle/>
          <a:p>
            <a:pPr eaLnBrk="1" hangingPunct="1"/>
            <a:r>
              <a:rPr lang="de-DE">
                <a:latin typeface="Arial" charset="0"/>
              </a:rPr>
              <a:t>Wald</a:t>
            </a:r>
          </a:p>
        </p:txBody>
      </p:sp>
      <p:sp>
        <p:nvSpPr>
          <p:cNvPr id="50178" name="Textfeld 6"/>
          <p:cNvSpPr txBox="1">
            <a:spLocks noChangeArrowheads="1"/>
          </p:cNvSpPr>
          <p:nvPr/>
        </p:nvSpPr>
        <p:spPr bwMode="auto">
          <a:xfrm>
            <a:off x="6875463" y="1860550"/>
            <a:ext cx="24844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Totholz</a:t>
            </a:r>
          </a:p>
          <a:p>
            <a:endParaRPr lang="de-DE"/>
          </a:p>
          <a:p>
            <a:r>
              <a:rPr lang="de-DE"/>
              <a:t>Alte Einzelbäume</a:t>
            </a:r>
          </a:p>
        </p:txBody>
      </p:sp>
      <p:pic>
        <p:nvPicPr>
          <p:cNvPr id="50179" name="Bild 2" descr="DSC0412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85850"/>
            <a:ext cx="9144000"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el 3"/>
          <p:cNvSpPr>
            <a:spLocks noGrp="1"/>
          </p:cNvSpPr>
          <p:nvPr>
            <p:ph type="title"/>
          </p:nvPr>
        </p:nvSpPr>
        <p:spPr>
          <a:xfrm>
            <a:off x="0" y="182563"/>
            <a:ext cx="9144000" cy="1008062"/>
          </a:xfrm>
        </p:spPr>
        <p:txBody>
          <a:bodyPr anchor="t"/>
          <a:lstStyle/>
          <a:p>
            <a:pPr eaLnBrk="1" hangingPunct="1"/>
            <a:r>
              <a:rPr lang="de-DE">
                <a:latin typeface="Arial" charset="0"/>
              </a:rPr>
              <a:t>Kulturland</a:t>
            </a:r>
          </a:p>
        </p:txBody>
      </p:sp>
      <p:sp>
        <p:nvSpPr>
          <p:cNvPr id="52226" name="Textfeld 6"/>
          <p:cNvSpPr txBox="1">
            <a:spLocks noChangeArrowheads="1"/>
          </p:cNvSpPr>
          <p:nvPr/>
        </p:nvSpPr>
        <p:spPr bwMode="auto">
          <a:xfrm>
            <a:off x="6965950" y="1508125"/>
            <a:ext cx="2070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Feldgehölze</a:t>
            </a:r>
          </a:p>
          <a:p>
            <a:endParaRPr lang="de-DE"/>
          </a:p>
          <a:p>
            <a:r>
              <a:rPr lang="de-DE"/>
              <a:t>Einzelbäume</a:t>
            </a:r>
          </a:p>
          <a:p>
            <a:endParaRPr lang="de-DE"/>
          </a:p>
          <a:p>
            <a:r>
              <a:rPr lang="de-DE"/>
              <a:t>Hochstamm-</a:t>
            </a:r>
          </a:p>
          <a:p>
            <a:r>
              <a:rPr lang="de-DE"/>
              <a:t>obstgärten</a:t>
            </a:r>
          </a:p>
        </p:txBody>
      </p:sp>
      <p:pic>
        <p:nvPicPr>
          <p:cNvPr id="52227" name="Bild 1" descr="DSC0279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36638"/>
            <a:ext cx="9251950" cy="582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el 3"/>
          <p:cNvSpPr>
            <a:spLocks noGrp="1"/>
          </p:cNvSpPr>
          <p:nvPr>
            <p:ph type="title"/>
          </p:nvPr>
        </p:nvSpPr>
        <p:spPr>
          <a:xfrm>
            <a:off x="0" y="182563"/>
            <a:ext cx="9144000" cy="1008062"/>
          </a:xfrm>
        </p:spPr>
        <p:txBody>
          <a:bodyPr anchor="t"/>
          <a:lstStyle/>
          <a:p>
            <a:pPr eaLnBrk="1" hangingPunct="1"/>
            <a:r>
              <a:rPr lang="de-DE">
                <a:latin typeface="Arial" charset="0"/>
              </a:rPr>
              <a:t>Siedlung</a:t>
            </a:r>
          </a:p>
        </p:txBody>
      </p:sp>
      <p:pic>
        <p:nvPicPr>
          <p:cNvPr id="54274" name="Bild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8925" y="-100013"/>
            <a:ext cx="9432925"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feld 1"/>
          <p:cNvSpPr txBox="1">
            <a:spLocks noChangeArrowheads="1"/>
          </p:cNvSpPr>
          <p:nvPr/>
        </p:nvSpPr>
        <p:spPr bwMode="auto">
          <a:xfrm>
            <a:off x="144463" y="182563"/>
            <a:ext cx="42830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4400"/>
              <a:t>Siedlungsraum</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Untertitel 2"/>
          <p:cNvSpPr txBox="1">
            <a:spLocks/>
          </p:cNvSpPr>
          <p:nvPr/>
        </p:nvSpPr>
        <p:spPr bwMode="auto">
          <a:xfrm>
            <a:off x="-1476672" y="764704"/>
            <a:ext cx="3213100" cy="865187"/>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fr-CH" sz="4400" b="1" dirty="0"/>
              <a:t>Werkzeuge</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el 5"/>
          <p:cNvSpPr>
            <a:spLocks noGrp="1"/>
          </p:cNvSpPr>
          <p:nvPr>
            <p:ph type="title"/>
          </p:nvPr>
        </p:nvSpPr>
        <p:spPr>
          <a:xfrm>
            <a:off x="0" y="182563"/>
            <a:ext cx="9144000" cy="1008062"/>
          </a:xfrm>
        </p:spPr>
        <p:txBody>
          <a:bodyPr anchor="t"/>
          <a:lstStyle/>
          <a:p>
            <a:pPr eaLnBrk="1" hangingPunct="1"/>
            <a:r>
              <a:rPr lang="de-DE">
                <a:latin typeface="Arial" charset="0"/>
              </a:rPr>
              <a:t>Fuss</a:t>
            </a:r>
          </a:p>
        </p:txBody>
      </p:sp>
      <p:pic>
        <p:nvPicPr>
          <p:cNvPr id="57346" name="Bild 10" descr="23 Kralle Specht"/>
          <p:cNvPicPr>
            <a:picLocks noChangeAspect="1"/>
          </p:cNvPicPr>
          <p:nvPr/>
        </p:nvPicPr>
        <p:blipFill>
          <a:blip r:embed="rId3" cstate="print">
            <a:extLst>
              <a:ext uri="{28A0092B-C50C-407E-A947-70E740481C1C}">
                <a14:useLocalDpi xmlns:a14="http://schemas.microsoft.com/office/drawing/2010/main"/>
              </a:ext>
            </a:extLst>
          </a:blip>
          <a:srcRect l="8037" t="9521" r="7404" b="10211"/>
          <a:stretch>
            <a:fillRect/>
          </a:stretch>
        </p:blipFill>
        <p:spPr bwMode="auto">
          <a:xfrm flipH="1">
            <a:off x="0" y="1435100"/>
            <a:ext cx="52197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feld 6"/>
          <p:cNvSpPr txBox="1">
            <a:spLocks noChangeArrowheads="1"/>
          </p:cNvSpPr>
          <p:nvPr/>
        </p:nvSpPr>
        <p:spPr bwMode="auto">
          <a:xfrm>
            <a:off x="5003800" y="1700213"/>
            <a:ext cx="27368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Starke Krallen</a:t>
            </a:r>
          </a:p>
        </p:txBody>
      </p:sp>
      <p:sp>
        <p:nvSpPr>
          <p:cNvPr id="57348" name="Textfeld 6"/>
          <p:cNvSpPr txBox="1">
            <a:spLocks noChangeArrowheads="1"/>
          </p:cNvSpPr>
          <p:nvPr/>
        </p:nvSpPr>
        <p:spPr bwMode="auto">
          <a:xfrm>
            <a:off x="3276600" y="4140200"/>
            <a:ext cx="3024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Wendezehe</a:t>
            </a:r>
          </a:p>
        </p:txBody>
      </p:sp>
      <p:sp>
        <p:nvSpPr>
          <p:cNvPr id="18" name="Gebogener Pfeil 17"/>
          <p:cNvSpPr/>
          <p:nvPr/>
        </p:nvSpPr>
        <p:spPr bwMode="auto">
          <a:xfrm flipH="1" flipV="1">
            <a:off x="1692275" y="4581525"/>
            <a:ext cx="1079500" cy="1217613"/>
          </a:xfrm>
          <a:prstGeom prst="circularArrow">
            <a:avLst>
              <a:gd name="adj1" fmla="val 12500"/>
              <a:gd name="adj2" fmla="val 1142319"/>
              <a:gd name="adj3" fmla="val 20457681"/>
              <a:gd name="adj4" fmla="val 10807123"/>
              <a:gd name="adj5" fmla="val 12500"/>
            </a:avLst>
          </a:prstGeom>
          <a:solidFill>
            <a:srgbClr val="429E12"/>
          </a:solidFill>
          <a:ln w="9525" cap="flat" cmpd="sng" algn="ctr">
            <a:solidFill>
              <a:srgbClr val="3F9E12"/>
            </a:solidFill>
            <a:prstDash val="solid"/>
            <a:round/>
            <a:headEnd type="none" w="med" len="med"/>
            <a:tailEnd type="none" w="med" len="med"/>
          </a:ln>
          <a:effectLst/>
          <a:extLst/>
        </p:spPr>
        <p:txBody>
          <a:bodyPr/>
          <a:lstStyle/>
          <a:p>
            <a:pPr>
              <a:defRPr/>
            </a:pPr>
            <a:endParaRPr lang="de-DE">
              <a:solidFill>
                <a:srgbClr val="000000"/>
              </a:solidFill>
            </a:endParaRPr>
          </a:p>
        </p:txBody>
      </p:sp>
      <p:sp>
        <p:nvSpPr>
          <p:cNvPr id="57350" name="Textfeld 1"/>
          <p:cNvSpPr txBox="1">
            <a:spLocks noChangeArrowheads="1"/>
          </p:cNvSpPr>
          <p:nvPr/>
        </p:nvSpPr>
        <p:spPr bwMode="auto">
          <a:xfrm>
            <a:off x="10150475" y="18811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endParaRPr lang="de-DE"/>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el 3"/>
          <p:cNvSpPr>
            <a:spLocks noGrp="1"/>
          </p:cNvSpPr>
          <p:nvPr>
            <p:ph type="title"/>
          </p:nvPr>
        </p:nvSpPr>
        <p:spPr>
          <a:xfrm>
            <a:off x="0" y="-26988"/>
            <a:ext cx="9144000" cy="1008063"/>
          </a:xfrm>
        </p:spPr>
        <p:txBody>
          <a:bodyPr anchor="t"/>
          <a:lstStyle/>
          <a:p>
            <a:pPr eaLnBrk="1" hangingPunct="1"/>
            <a:r>
              <a:rPr lang="de-DE">
                <a:latin typeface="Arial" charset="0"/>
              </a:rPr>
              <a:t>Übersicht</a:t>
            </a:r>
          </a:p>
        </p:txBody>
      </p:sp>
      <p:pic>
        <p:nvPicPr>
          <p:cNvPr id="25602" name="Inhaltsplatzhalter 8"/>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a:xfrm rot="5400000">
            <a:off x="-174625" y="3221038"/>
            <a:ext cx="4949825" cy="1476375"/>
          </a:xfrm>
        </p:spPr>
      </p:pic>
      <p:grpSp>
        <p:nvGrpSpPr>
          <p:cNvPr id="25603" name="Gruppierung 2"/>
          <p:cNvGrpSpPr>
            <a:grpSpLocks/>
          </p:cNvGrpSpPr>
          <p:nvPr/>
        </p:nvGrpSpPr>
        <p:grpSpPr bwMode="auto">
          <a:xfrm>
            <a:off x="6227763" y="1438275"/>
            <a:ext cx="1285875" cy="4943475"/>
            <a:chOff x="6227763" y="1377950"/>
            <a:chExt cx="1285875" cy="5003800"/>
          </a:xfrm>
        </p:grpSpPr>
        <p:pic>
          <p:nvPicPr>
            <p:cNvPr id="25617" name="Bild 5" descr="Picea_abies_con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30675" y="1377950"/>
              <a:ext cx="1138332" cy="226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Bild 8" descr="23 Nahrung Specht"/>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27764" y="5442360"/>
              <a:ext cx="1285874" cy="93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Bild 11" descr="23 Nahrung Specht"/>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27763" y="4077072"/>
              <a:ext cx="1285875" cy="93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604" name="Gruppierung 5"/>
          <p:cNvGrpSpPr>
            <a:grpSpLocks/>
          </p:cNvGrpSpPr>
          <p:nvPr/>
        </p:nvGrpSpPr>
        <p:grpSpPr bwMode="auto">
          <a:xfrm>
            <a:off x="31750" y="1438275"/>
            <a:ext cx="1408113" cy="4741863"/>
            <a:chOff x="32155" y="1438275"/>
            <a:chExt cx="1407136" cy="4741863"/>
          </a:xfrm>
        </p:grpSpPr>
        <p:pic>
          <p:nvPicPr>
            <p:cNvPr id="25612" name="Bild 1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flipH="1">
              <a:off x="32156" y="3248150"/>
              <a:ext cx="1407135" cy="113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13" name="Gruppierung 4"/>
            <p:cNvGrpSpPr>
              <a:grpSpLocks/>
            </p:cNvGrpSpPr>
            <p:nvPr/>
          </p:nvGrpSpPr>
          <p:grpSpPr bwMode="auto">
            <a:xfrm flipH="1">
              <a:off x="32156" y="1438275"/>
              <a:ext cx="1362526" cy="1085985"/>
              <a:chOff x="4675188" y="1390650"/>
              <a:chExt cx="4151312" cy="3035300"/>
            </a:xfrm>
          </p:grpSpPr>
          <p:pic>
            <p:nvPicPr>
              <p:cNvPr id="25615" name="Bild 17"/>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675188" y="1390650"/>
                <a:ext cx="415131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Inhaltsplatzhalter 4"/>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8275638" y="2217738"/>
                <a:ext cx="420687" cy="55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grpSp>
        <p:pic>
          <p:nvPicPr>
            <p:cNvPr id="25614" name="Bild 5"/>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flipH="1">
              <a:off x="32155" y="5024621"/>
              <a:ext cx="1407136" cy="115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5" name="Bild 21" descr="DSC03196.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596188" y="1484313"/>
            <a:ext cx="1547812"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6" name="Gruppierung 27"/>
          <p:cNvGrpSpPr>
            <a:grpSpLocks/>
          </p:cNvGrpSpPr>
          <p:nvPr/>
        </p:nvGrpSpPr>
        <p:grpSpPr bwMode="auto">
          <a:xfrm>
            <a:off x="3084513" y="1484313"/>
            <a:ext cx="1430337" cy="4953000"/>
            <a:chOff x="3085232" y="1428278"/>
            <a:chExt cx="1429618" cy="5009555"/>
          </a:xfrm>
        </p:grpSpPr>
        <p:pic>
          <p:nvPicPr>
            <p:cNvPr id="25609" name="Bild 22" descr="23 Kralle Specht"/>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3086100" y="2862069"/>
              <a:ext cx="1422400" cy="171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Bild 23" descr="woodpecker-tongue.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3085232" y="1428278"/>
              <a:ext cx="1428194" cy="120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Bild 25" descr="23 Buntspecht_frei.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3085232" y="4491017"/>
              <a:ext cx="1429618" cy="194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7" name="Bild 1" descr="Höhle_Werner_Müller.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4635500" y="1484313"/>
            <a:ext cx="143668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feld 3"/>
          <p:cNvSpPr txBox="1">
            <a:spLocks noChangeArrowheads="1"/>
          </p:cNvSpPr>
          <p:nvPr/>
        </p:nvSpPr>
        <p:spPr bwMode="auto">
          <a:xfrm>
            <a:off x="74613" y="6524625"/>
            <a:ext cx="90693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1600"/>
              <a:t>Merkmale	         Vorkommen      Werkzeuge           Brut                    Nahrung            Massnahmen              </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394" name="Titel 5"/>
          <p:cNvSpPr>
            <a:spLocks noGrp="1"/>
          </p:cNvSpPr>
          <p:nvPr>
            <p:ph type="title"/>
          </p:nvPr>
        </p:nvSpPr>
        <p:spPr>
          <a:xfrm>
            <a:off x="0" y="182563"/>
            <a:ext cx="9144000" cy="1008062"/>
          </a:xfrm>
        </p:spPr>
        <p:txBody>
          <a:bodyPr anchor="t"/>
          <a:lstStyle/>
          <a:p>
            <a:pPr eaLnBrk="1" hangingPunct="1"/>
            <a:r>
              <a:rPr lang="de-DE">
                <a:latin typeface="Arial" charset="0"/>
              </a:rPr>
              <a:t>Stützfedern</a:t>
            </a:r>
          </a:p>
        </p:txBody>
      </p:sp>
      <p:sp>
        <p:nvSpPr>
          <p:cNvPr id="59395" name="Textfeld 9"/>
          <p:cNvSpPr txBox="1">
            <a:spLocks noChangeArrowheads="1"/>
          </p:cNvSpPr>
          <p:nvPr/>
        </p:nvSpPr>
        <p:spPr bwMode="auto">
          <a:xfrm>
            <a:off x="0" y="6577013"/>
            <a:ext cx="42481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900"/>
              <a:t>Fotos: M. Burkhardt (Buntspecht), D. Martin (Stützfedern)</a:t>
            </a:r>
          </a:p>
        </p:txBody>
      </p:sp>
      <p:pic>
        <p:nvPicPr>
          <p:cNvPr id="59396" name="Bild 2" descr="IMG_7596.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5547519" y="3145632"/>
            <a:ext cx="4267200"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el 2"/>
          <p:cNvSpPr>
            <a:spLocks noGrp="1"/>
          </p:cNvSpPr>
          <p:nvPr>
            <p:ph type="title"/>
          </p:nvPr>
        </p:nvSpPr>
        <p:spPr>
          <a:xfrm>
            <a:off x="0" y="182563"/>
            <a:ext cx="9144000" cy="1008062"/>
          </a:xfrm>
        </p:spPr>
        <p:txBody>
          <a:bodyPr anchor="t"/>
          <a:lstStyle/>
          <a:p>
            <a:pPr eaLnBrk="1" hangingPunct="1"/>
            <a:r>
              <a:rPr lang="de-DE">
                <a:latin typeface="Arial" charset="0"/>
              </a:rPr>
              <a:t>Anpassungen Kopf</a:t>
            </a:r>
          </a:p>
        </p:txBody>
      </p:sp>
      <p:sp>
        <p:nvSpPr>
          <p:cNvPr id="61442" name="Rechteck 3"/>
          <p:cNvSpPr>
            <a:spLocks noChangeArrowheads="1"/>
          </p:cNvSpPr>
          <p:nvPr/>
        </p:nvSpPr>
        <p:spPr bwMode="auto">
          <a:xfrm>
            <a:off x="279400" y="6438900"/>
            <a:ext cx="82502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900"/>
              <a:t>Wang L, Cheung JT-M, Pu F, Li D, Zhang M, et al. (2011) Why Do Woodpeckers Resist Head Impact Injury: A Biomechanical Investigation. PLoS ONE 6(10).</a:t>
            </a:r>
          </a:p>
        </p:txBody>
      </p:sp>
      <p:grpSp>
        <p:nvGrpSpPr>
          <p:cNvPr id="61443" name="Gruppierung 19"/>
          <p:cNvGrpSpPr>
            <a:grpSpLocks/>
          </p:cNvGrpSpPr>
          <p:nvPr/>
        </p:nvGrpSpPr>
        <p:grpSpPr bwMode="auto">
          <a:xfrm>
            <a:off x="250825" y="1504950"/>
            <a:ext cx="8539163" cy="3970338"/>
            <a:chOff x="251520" y="1504997"/>
            <a:chExt cx="8539261" cy="3969844"/>
          </a:xfrm>
        </p:grpSpPr>
        <p:grpSp>
          <p:nvGrpSpPr>
            <p:cNvPr id="61454" name="Gruppierung 18"/>
            <p:cNvGrpSpPr>
              <a:grpSpLocks/>
            </p:cNvGrpSpPr>
            <p:nvPr/>
          </p:nvGrpSpPr>
          <p:grpSpPr bwMode="auto">
            <a:xfrm>
              <a:off x="315536" y="1504997"/>
              <a:ext cx="8475245" cy="3436171"/>
              <a:chOff x="315536" y="1504997"/>
              <a:chExt cx="8475245" cy="3436171"/>
            </a:xfrm>
          </p:grpSpPr>
          <p:pic>
            <p:nvPicPr>
              <p:cNvPr id="61456" name="Bild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688" y="1504997"/>
                <a:ext cx="7027093" cy="343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Bild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5536" y="1531975"/>
                <a:ext cx="1178226" cy="340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55" name="Textfeld 6"/>
            <p:cNvSpPr txBox="1">
              <a:spLocks noChangeArrowheads="1"/>
            </p:cNvSpPr>
            <p:nvPr/>
          </p:nvSpPr>
          <p:spPr bwMode="auto">
            <a:xfrm>
              <a:off x="251520" y="5013176"/>
              <a:ext cx="2484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Hauptkraft unten</a:t>
              </a:r>
            </a:p>
          </p:txBody>
        </p:sp>
      </p:grpSp>
      <p:grpSp>
        <p:nvGrpSpPr>
          <p:cNvPr id="21" name="Gruppierung 20"/>
          <p:cNvGrpSpPr>
            <a:grpSpLocks/>
          </p:cNvGrpSpPr>
          <p:nvPr/>
        </p:nvGrpSpPr>
        <p:grpSpPr bwMode="auto">
          <a:xfrm>
            <a:off x="360363" y="1557338"/>
            <a:ext cx="8558212" cy="3917950"/>
            <a:chOff x="360363" y="1556792"/>
            <a:chExt cx="8558478" cy="3918049"/>
          </a:xfrm>
        </p:grpSpPr>
        <p:sp>
          <p:nvSpPr>
            <p:cNvPr id="61450" name="Textfeld 6"/>
            <p:cNvSpPr txBox="1">
              <a:spLocks noChangeArrowheads="1"/>
            </p:cNvSpPr>
            <p:nvPr/>
          </p:nvSpPr>
          <p:spPr bwMode="auto">
            <a:xfrm>
              <a:off x="2876748" y="5013176"/>
              <a:ext cx="3528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„Schwammige“ Knochen</a:t>
              </a:r>
            </a:p>
          </p:txBody>
        </p:sp>
        <p:grpSp>
          <p:nvGrpSpPr>
            <p:cNvPr id="61451" name="Gruppierung 14"/>
            <p:cNvGrpSpPr>
              <a:grpSpLocks/>
            </p:cNvGrpSpPr>
            <p:nvPr/>
          </p:nvGrpSpPr>
          <p:grpSpPr bwMode="auto">
            <a:xfrm>
              <a:off x="360363" y="1556792"/>
              <a:ext cx="8558478" cy="3430774"/>
              <a:chOff x="360362" y="1504997"/>
              <a:chExt cx="8558478" cy="3430774"/>
            </a:xfrm>
          </p:grpSpPr>
          <p:pic>
            <p:nvPicPr>
              <p:cNvPr id="61452" name="Bild 4" descr="spongy_bones.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0363" y="2132856"/>
                <a:ext cx="8558477" cy="280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Rechteck 5"/>
              <p:cNvSpPr>
                <a:spLocks noChangeArrowheads="1"/>
              </p:cNvSpPr>
              <p:nvPr/>
            </p:nvSpPr>
            <p:spPr bwMode="auto">
              <a:xfrm>
                <a:off x="360362" y="1504997"/>
                <a:ext cx="8558477" cy="69986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000000"/>
                  </a:solidFill>
                </a:endParaRPr>
              </a:p>
            </p:txBody>
          </p:sp>
        </p:grpSp>
      </p:grpSp>
      <p:grpSp>
        <p:nvGrpSpPr>
          <p:cNvPr id="22" name="Gruppierung 21"/>
          <p:cNvGrpSpPr>
            <a:grpSpLocks/>
          </p:cNvGrpSpPr>
          <p:nvPr/>
        </p:nvGrpSpPr>
        <p:grpSpPr bwMode="auto">
          <a:xfrm>
            <a:off x="373063" y="1557338"/>
            <a:ext cx="8601075" cy="3917950"/>
            <a:chOff x="373123" y="1556792"/>
            <a:chExt cx="8601284" cy="3918049"/>
          </a:xfrm>
        </p:grpSpPr>
        <p:sp>
          <p:nvSpPr>
            <p:cNvPr id="61446" name="Textfeld 6"/>
            <p:cNvSpPr txBox="1">
              <a:spLocks noChangeArrowheads="1"/>
            </p:cNvSpPr>
            <p:nvPr/>
          </p:nvSpPr>
          <p:spPr bwMode="auto">
            <a:xfrm>
              <a:off x="6545907" y="5013176"/>
              <a:ext cx="24185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Schnabellänge</a:t>
              </a:r>
            </a:p>
          </p:txBody>
        </p:sp>
        <p:grpSp>
          <p:nvGrpSpPr>
            <p:cNvPr id="61447" name="Gruppierung 17"/>
            <p:cNvGrpSpPr>
              <a:grpSpLocks/>
            </p:cNvGrpSpPr>
            <p:nvPr/>
          </p:nvGrpSpPr>
          <p:grpSpPr bwMode="auto">
            <a:xfrm>
              <a:off x="373123" y="1556792"/>
              <a:ext cx="8601284" cy="3306971"/>
              <a:chOff x="-396552" y="1772816"/>
              <a:chExt cx="8601284" cy="3306971"/>
            </a:xfrm>
          </p:grpSpPr>
          <p:sp>
            <p:nvSpPr>
              <p:cNvPr id="61448" name="Rechteck 16"/>
              <p:cNvSpPr>
                <a:spLocks noChangeArrowheads="1"/>
              </p:cNvSpPr>
              <p:nvPr/>
            </p:nvSpPr>
            <p:spPr bwMode="auto">
              <a:xfrm>
                <a:off x="-396552" y="1772816"/>
                <a:ext cx="8601284" cy="3306971"/>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000000"/>
                  </a:solidFill>
                </a:endParaRPr>
              </a:p>
            </p:txBody>
          </p:sp>
          <p:pic>
            <p:nvPicPr>
              <p:cNvPr id="61449" name="Bild 1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18030" y="2010862"/>
                <a:ext cx="6636081" cy="278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el 5"/>
          <p:cNvSpPr>
            <a:spLocks noGrp="1"/>
          </p:cNvSpPr>
          <p:nvPr>
            <p:ph type="title"/>
          </p:nvPr>
        </p:nvSpPr>
        <p:spPr>
          <a:xfrm>
            <a:off x="0" y="182563"/>
            <a:ext cx="9144000" cy="1008062"/>
          </a:xfrm>
        </p:spPr>
        <p:txBody>
          <a:bodyPr anchor="t"/>
          <a:lstStyle/>
          <a:p>
            <a:pPr eaLnBrk="1" hangingPunct="1"/>
            <a:r>
              <a:rPr lang="de-DE">
                <a:latin typeface="Arial" charset="0"/>
              </a:rPr>
              <a:t>Zunge</a:t>
            </a:r>
          </a:p>
        </p:txBody>
      </p:sp>
      <p:pic>
        <p:nvPicPr>
          <p:cNvPr id="63490" name="Bild 2" descr="woodpecker-tongu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447800"/>
            <a:ext cx="5978525"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hteck 3"/>
          <p:cNvSpPr>
            <a:spLocks noChangeArrowheads="1"/>
          </p:cNvSpPr>
          <p:nvPr/>
        </p:nvSpPr>
        <p:spPr bwMode="auto">
          <a:xfrm>
            <a:off x="287338" y="6605588"/>
            <a:ext cx="4572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900"/>
              <a:t>Illustrationen: Florida Center for Instructional Technology</a:t>
            </a:r>
          </a:p>
        </p:txBody>
      </p:sp>
      <p:pic>
        <p:nvPicPr>
          <p:cNvPr id="63492" name="Bild 2" descr="woodpecker-tongu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55875" y="2997200"/>
            <a:ext cx="611981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Bild 7" descr="56960_woodpecker_lg.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87338" y="4941888"/>
            <a:ext cx="5519737"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el 5"/>
          <p:cNvSpPr>
            <a:spLocks noGrp="1"/>
          </p:cNvSpPr>
          <p:nvPr>
            <p:ph type="title"/>
          </p:nvPr>
        </p:nvSpPr>
        <p:spPr>
          <a:xfrm>
            <a:off x="0" y="182563"/>
            <a:ext cx="9144000" cy="1008062"/>
          </a:xfrm>
        </p:spPr>
        <p:txBody>
          <a:bodyPr anchor="t"/>
          <a:lstStyle/>
          <a:p>
            <a:pPr eaLnBrk="1" hangingPunct="1"/>
            <a:r>
              <a:rPr lang="de-DE">
                <a:latin typeface="Arial" charset="0"/>
              </a:rPr>
              <a:t>Brut</a:t>
            </a:r>
          </a:p>
        </p:txBody>
      </p:sp>
      <p:pic>
        <p:nvPicPr>
          <p:cNvPr id="65538" name="Bild 1" descr="Buntspecht 02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100013"/>
            <a:ext cx="9612313" cy="750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feld 1"/>
          <p:cNvSpPr txBox="1">
            <a:spLocks noChangeArrowheads="1"/>
          </p:cNvSpPr>
          <p:nvPr/>
        </p:nvSpPr>
        <p:spPr bwMode="auto">
          <a:xfrm>
            <a:off x="7102276" y="760636"/>
            <a:ext cx="1150937" cy="584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b="1"/>
              <a:t>Brut</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Inhaltsplatzhalter 6"/>
          <p:cNvSpPr>
            <a:spLocks noGrp="1"/>
          </p:cNvSpPr>
          <p:nvPr>
            <p:ph idx="1"/>
          </p:nvPr>
        </p:nvSpPr>
        <p:spPr>
          <a:xfrm>
            <a:off x="250825" y="1333500"/>
            <a:ext cx="8786813" cy="4968875"/>
          </a:xfrm>
        </p:spPr>
        <p:txBody>
          <a:bodyPr/>
          <a:lstStyle/>
          <a:p>
            <a:pPr marL="0" indent="0" eaLnBrk="1" hangingPunct="1">
              <a:buFontTx/>
              <a:buNone/>
            </a:pPr>
            <a:r>
              <a:rPr lang="de-DE">
                <a:latin typeface="Arial" charset="0"/>
              </a:rPr>
              <a:t>Ruf „kjik“</a:t>
            </a:r>
          </a:p>
          <a:p>
            <a:pPr marL="0" indent="0" eaLnBrk="1" hangingPunct="1">
              <a:buFontTx/>
              <a:buNone/>
            </a:pPr>
            <a:endParaRPr lang="de-DE">
              <a:latin typeface="Arial" charset="0"/>
            </a:endParaRPr>
          </a:p>
          <a:p>
            <a:pPr marL="0" indent="0" eaLnBrk="1" hangingPunct="1">
              <a:buFontTx/>
              <a:buNone/>
            </a:pPr>
            <a:endParaRPr lang="de-DE">
              <a:latin typeface="Arial" charset="0"/>
            </a:endParaRPr>
          </a:p>
          <a:p>
            <a:pPr marL="0" indent="0" eaLnBrk="1" hangingPunct="1">
              <a:buFontTx/>
              <a:buNone/>
            </a:pPr>
            <a:endParaRPr lang="de-DE">
              <a:latin typeface="Arial" charset="0"/>
            </a:endParaRPr>
          </a:p>
          <a:p>
            <a:pPr marL="0" indent="0" eaLnBrk="1" hangingPunct="1">
              <a:buFontTx/>
              <a:buNone/>
            </a:pPr>
            <a:endParaRPr lang="de-DE">
              <a:latin typeface="Arial" charset="0"/>
            </a:endParaRPr>
          </a:p>
        </p:txBody>
      </p:sp>
      <p:sp>
        <p:nvSpPr>
          <p:cNvPr id="67586" name="Titel 5"/>
          <p:cNvSpPr>
            <a:spLocks noGrp="1"/>
          </p:cNvSpPr>
          <p:nvPr>
            <p:ph type="title"/>
          </p:nvPr>
        </p:nvSpPr>
        <p:spPr>
          <a:xfrm>
            <a:off x="0" y="182563"/>
            <a:ext cx="9144000" cy="1008062"/>
          </a:xfrm>
        </p:spPr>
        <p:txBody>
          <a:bodyPr anchor="t"/>
          <a:lstStyle/>
          <a:p>
            <a:pPr eaLnBrk="1" hangingPunct="1"/>
            <a:r>
              <a:rPr lang="de-DE">
                <a:latin typeface="Arial" charset="0"/>
              </a:rPr>
              <a:t>Stimme</a:t>
            </a:r>
          </a:p>
        </p:txBody>
      </p:sp>
      <p:sp>
        <p:nvSpPr>
          <p:cNvPr id="67587" name="Textfeld 8"/>
          <p:cNvSpPr txBox="1">
            <a:spLocks noChangeArrowheads="1"/>
          </p:cNvSpPr>
          <p:nvPr/>
        </p:nvSpPr>
        <p:spPr bwMode="auto">
          <a:xfrm rot="-5400000">
            <a:off x="-584993" y="2851943"/>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Frequenz (Hz)</a:t>
            </a:r>
          </a:p>
        </p:txBody>
      </p:sp>
      <p:pic>
        <p:nvPicPr>
          <p:cNvPr id="67588" name="Bild 9" descr="XC211810_Sonogramm_ruf_bearb.psd"/>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28675" y="2060575"/>
            <a:ext cx="79914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feld 11"/>
          <p:cNvSpPr txBox="1">
            <a:spLocks noChangeArrowheads="1"/>
          </p:cNvSpPr>
          <p:nvPr/>
        </p:nvSpPr>
        <p:spPr bwMode="auto">
          <a:xfrm>
            <a:off x="4283075" y="4191000"/>
            <a:ext cx="865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Zeit</a:t>
            </a:r>
            <a:endParaRPr lang="de-DE" sz="1800"/>
          </a:p>
        </p:txBody>
      </p:sp>
      <p:sp>
        <p:nvSpPr>
          <p:cNvPr id="67590" name="Textfeld 2"/>
          <p:cNvSpPr txBox="1">
            <a:spLocks noChangeArrowheads="1"/>
          </p:cNvSpPr>
          <p:nvPr/>
        </p:nvSpPr>
        <p:spPr bwMode="auto">
          <a:xfrm>
            <a:off x="287338" y="6583363"/>
            <a:ext cx="48609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900"/>
              <a:t>Aufnahme: Sonnenburg (XC211180), www.xeno-canto.org</a:t>
            </a:r>
          </a:p>
        </p:txBody>
      </p:sp>
      <p:pic>
        <p:nvPicPr>
          <p:cNvPr id="2" name="XC211810_Ruf_Buntspecht.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2195513" y="1341438"/>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3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Inhaltsplatzhalter 6"/>
          <p:cNvSpPr>
            <a:spLocks noGrp="1"/>
          </p:cNvSpPr>
          <p:nvPr>
            <p:ph idx="1"/>
          </p:nvPr>
        </p:nvSpPr>
        <p:spPr>
          <a:xfrm>
            <a:off x="265113" y="1354138"/>
            <a:ext cx="8786812" cy="4968875"/>
          </a:xfrm>
        </p:spPr>
        <p:txBody>
          <a:bodyPr/>
          <a:lstStyle/>
          <a:p>
            <a:pPr marL="0" indent="0" eaLnBrk="1" hangingPunct="1">
              <a:buFontTx/>
              <a:buNone/>
            </a:pPr>
            <a:r>
              <a:rPr lang="de-DE" dirty="0">
                <a:latin typeface="Arial" charset="0"/>
              </a:rPr>
              <a:t>Trommelwirbel Buntspecht</a:t>
            </a:r>
          </a:p>
          <a:p>
            <a:pPr marL="0" indent="0" eaLnBrk="1" hangingPunct="1">
              <a:buFontTx/>
              <a:buNone/>
            </a:pPr>
            <a:endParaRPr lang="de-DE" dirty="0">
              <a:latin typeface="Arial" charset="0"/>
            </a:endParaRPr>
          </a:p>
          <a:p>
            <a:pPr marL="0" indent="0" eaLnBrk="1" hangingPunct="1">
              <a:buFontTx/>
              <a:buNone/>
            </a:pPr>
            <a:endParaRPr lang="de-DE" dirty="0">
              <a:latin typeface="Arial" charset="0"/>
            </a:endParaRPr>
          </a:p>
          <a:p>
            <a:pPr marL="0" indent="0" eaLnBrk="1" hangingPunct="1">
              <a:buFontTx/>
              <a:buNone/>
            </a:pPr>
            <a:endParaRPr lang="de-DE" dirty="0">
              <a:latin typeface="Arial" charset="0"/>
            </a:endParaRPr>
          </a:p>
          <a:p>
            <a:pPr marL="0" indent="0" eaLnBrk="1" hangingPunct="1">
              <a:buFontTx/>
              <a:buNone/>
            </a:pPr>
            <a:endParaRPr lang="de-DE" sz="2400" dirty="0">
              <a:latin typeface="Arial" charset="0"/>
            </a:endParaRPr>
          </a:p>
          <a:p>
            <a:pPr marL="0" indent="0" eaLnBrk="1" hangingPunct="1">
              <a:buFontTx/>
              <a:buNone/>
            </a:pPr>
            <a:r>
              <a:rPr lang="de-DE" dirty="0">
                <a:latin typeface="Arial" charset="0"/>
              </a:rPr>
              <a:t>Trommelwirbel Schwarzspecht</a:t>
            </a:r>
          </a:p>
          <a:p>
            <a:pPr marL="0" indent="0" eaLnBrk="1" hangingPunct="1">
              <a:buFontTx/>
              <a:buNone/>
            </a:pPr>
            <a:endParaRPr lang="de-DE" dirty="0">
              <a:latin typeface="Arial" charset="0"/>
            </a:endParaRPr>
          </a:p>
          <a:p>
            <a:pPr marL="0" indent="0" eaLnBrk="1" hangingPunct="1">
              <a:buFontTx/>
              <a:buNone/>
            </a:pPr>
            <a:endParaRPr lang="de-DE" dirty="0">
              <a:latin typeface="Arial" charset="0"/>
            </a:endParaRPr>
          </a:p>
          <a:p>
            <a:pPr marL="0" indent="0" eaLnBrk="1" hangingPunct="1">
              <a:buFontTx/>
              <a:buNone/>
            </a:pPr>
            <a:endParaRPr lang="de-DE" dirty="0">
              <a:latin typeface="Arial" charset="0"/>
            </a:endParaRPr>
          </a:p>
          <a:p>
            <a:pPr marL="0" indent="0" eaLnBrk="1" hangingPunct="1">
              <a:buFontTx/>
              <a:buNone/>
            </a:pPr>
            <a:endParaRPr lang="de-DE" dirty="0">
              <a:latin typeface="Arial" charset="0"/>
            </a:endParaRPr>
          </a:p>
          <a:p>
            <a:pPr marL="0" indent="0" eaLnBrk="1" hangingPunct="1">
              <a:buFontTx/>
              <a:buNone/>
            </a:pPr>
            <a:endParaRPr lang="de-DE" dirty="0">
              <a:latin typeface="Arial" charset="0"/>
            </a:endParaRPr>
          </a:p>
        </p:txBody>
      </p:sp>
      <p:sp>
        <p:nvSpPr>
          <p:cNvPr id="69634" name="Titel 5"/>
          <p:cNvSpPr>
            <a:spLocks noGrp="1"/>
          </p:cNvSpPr>
          <p:nvPr>
            <p:ph type="title"/>
          </p:nvPr>
        </p:nvSpPr>
        <p:spPr>
          <a:xfrm>
            <a:off x="0" y="182563"/>
            <a:ext cx="9144000" cy="1008062"/>
          </a:xfrm>
        </p:spPr>
        <p:txBody>
          <a:bodyPr anchor="t"/>
          <a:lstStyle/>
          <a:p>
            <a:pPr eaLnBrk="1" hangingPunct="1"/>
            <a:r>
              <a:rPr lang="de-DE">
                <a:latin typeface="Arial" charset="0"/>
              </a:rPr>
              <a:t>Trommelwirbel</a:t>
            </a:r>
          </a:p>
        </p:txBody>
      </p:sp>
      <p:grpSp>
        <p:nvGrpSpPr>
          <p:cNvPr id="69635" name="Gruppierung 3"/>
          <p:cNvGrpSpPr>
            <a:grpSpLocks/>
          </p:cNvGrpSpPr>
          <p:nvPr/>
        </p:nvGrpSpPr>
        <p:grpSpPr bwMode="auto">
          <a:xfrm>
            <a:off x="250825" y="1773238"/>
            <a:ext cx="6697663" cy="2373312"/>
            <a:chOff x="251521" y="1791380"/>
            <a:chExt cx="6480719" cy="2374133"/>
          </a:xfrm>
        </p:grpSpPr>
        <p:pic>
          <p:nvPicPr>
            <p:cNvPr id="69641" name="Bild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39763" y="2060575"/>
              <a:ext cx="6092477" cy="163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Textfeld 5"/>
            <p:cNvSpPr txBox="1">
              <a:spLocks noChangeArrowheads="1"/>
            </p:cNvSpPr>
            <p:nvPr/>
          </p:nvSpPr>
          <p:spPr bwMode="auto">
            <a:xfrm>
              <a:off x="3635896" y="3703736"/>
              <a:ext cx="791864" cy="46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Zeit</a:t>
              </a:r>
              <a:endParaRPr lang="de-DE" sz="1800"/>
            </a:p>
          </p:txBody>
        </p:sp>
        <p:sp>
          <p:nvSpPr>
            <p:cNvPr id="69643" name="Textfeld 8"/>
            <p:cNvSpPr txBox="1">
              <a:spLocks noChangeArrowheads="1"/>
            </p:cNvSpPr>
            <p:nvPr/>
          </p:nvSpPr>
          <p:spPr bwMode="auto">
            <a:xfrm rot="-5400000">
              <a:off x="-655220" y="2698121"/>
              <a:ext cx="2275121" cy="46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Frequenz (Hz)</a:t>
              </a:r>
            </a:p>
          </p:txBody>
        </p:sp>
      </p:grpSp>
      <p:pic>
        <p:nvPicPr>
          <p:cNvPr id="69636" name="Bild 2" descr="XC77432_Sonogramm_drumming_bearb_schwarzspecht.psd"/>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52475" y="4767263"/>
            <a:ext cx="788193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feld 2"/>
          <p:cNvSpPr txBox="1">
            <a:spLocks noChangeArrowheads="1"/>
          </p:cNvSpPr>
          <p:nvPr/>
        </p:nvSpPr>
        <p:spPr bwMode="auto">
          <a:xfrm>
            <a:off x="279400" y="6608763"/>
            <a:ext cx="8864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900"/>
              <a:t>Aufnahmen: N. Krabbe (XC77432 Buntspecht), H. Jännes (XC214195 Schwarzspecht), www.xeno-canto.org</a:t>
            </a:r>
          </a:p>
        </p:txBody>
      </p:sp>
      <p:sp>
        <p:nvSpPr>
          <p:cNvPr id="69638" name="Textfeld 8"/>
          <p:cNvSpPr txBox="1">
            <a:spLocks noChangeArrowheads="1"/>
          </p:cNvSpPr>
          <p:nvPr/>
        </p:nvSpPr>
        <p:spPr bwMode="auto">
          <a:xfrm rot="-5400000">
            <a:off x="-584993" y="4955381"/>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Frequenz</a:t>
            </a:r>
          </a:p>
        </p:txBody>
      </p:sp>
      <p:pic>
        <p:nvPicPr>
          <p:cNvPr id="6" name="XC214195_Trommeln_Schwarzspecht.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6227763" y="4176713"/>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XC77432_Trommeln_Buntspecht.mp3">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5508625" y="1412875"/>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990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502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el 2"/>
          <p:cNvSpPr>
            <a:spLocks noGrp="1"/>
          </p:cNvSpPr>
          <p:nvPr>
            <p:ph type="title"/>
          </p:nvPr>
        </p:nvSpPr>
        <p:spPr>
          <a:xfrm>
            <a:off x="0" y="182563"/>
            <a:ext cx="9144000" cy="1008062"/>
          </a:xfrm>
        </p:spPr>
        <p:txBody>
          <a:bodyPr anchor="t"/>
          <a:lstStyle/>
          <a:p>
            <a:pPr eaLnBrk="1" hangingPunct="1"/>
            <a:r>
              <a:rPr lang="de-DE">
                <a:latin typeface="Arial" charset="0"/>
              </a:rPr>
              <a:t>Resonanzkörper</a:t>
            </a:r>
          </a:p>
        </p:txBody>
      </p:sp>
      <p:pic>
        <p:nvPicPr>
          <p:cNvPr id="71683" name="Bild 3" descr="Regenrinne_Eneemann_c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0238" y="1485900"/>
            <a:ext cx="26289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Bild 5" descr="DSC00733.JPG"/>
          <p:cNvPicPr>
            <a:picLocks/>
          </p:cNvPicPr>
          <p:nvPr/>
        </p:nvPicPr>
        <p:blipFill>
          <a:blip r:embed="rId4">
            <a:extLst>
              <a:ext uri="{28A0092B-C50C-407E-A947-70E740481C1C}">
                <a14:useLocalDpi xmlns:a14="http://schemas.microsoft.com/office/drawing/2010/main"/>
              </a:ext>
            </a:extLst>
          </a:blip>
          <a:srcRect/>
          <a:stretch>
            <a:fillRect/>
          </a:stretch>
        </p:blipFill>
        <p:spPr bwMode="auto">
          <a:xfrm rot="-5400000">
            <a:off x="5077619" y="2418557"/>
            <a:ext cx="449738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feld 9"/>
          <p:cNvSpPr txBox="1">
            <a:spLocks noChangeArrowheads="1"/>
          </p:cNvSpPr>
          <p:nvPr/>
        </p:nvSpPr>
        <p:spPr bwMode="auto">
          <a:xfrm>
            <a:off x="265113" y="6600825"/>
            <a:ext cx="49149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900"/>
              <a:t>Foto Mitte, S. Eneemann </a:t>
            </a:r>
          </a:p>
        </p:txBody>
      </p:sp>
      <p:sp>
        <p:nvSpPr>
          <p:cNvPr id="71686" name="Textfeld 8"/>
          <p:cNvSpPr txBox="1">
            <a:spLocks noChangeArrowheads="1"/>
          </p:cNvSpPr>
          <p:nvPr/>
        </p:nvSpPr>
        <p:spPr bwMode="auto">
          <a:xfrm>
            <a:off x="250825" y="5991225"/>
            <a:ext cx="2449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Telefonstange</a:t>
            </a:r>
          </a:p>
        </p:txBody>
      </p:sp>
      <p:sp>
        <p:nvSpPr>
          <p:cNvPr id="71687" name="Textfeld 14"/>
          <p:cNvSpPr txBox="1">
            <a:spLocks noChangeArrowheads="1"/>
          </p:cNvSpPr>
          <p:nvPr/>
        </p:nvSpPr>
        <p:spPr bwMode="auto">
          <a:xfrm>
            <a:off x="3097213" y="5991225"/>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Dachrinne</a:t>
            </a:r>
          </a:p>
        </p:txBody>
      </p:sp>
      <p:sp>
        <p:nvSpPr>
          <p:cNvPr id="71688" name="Textfeld 16"/>
          <p:cNvSpPr txBox="1">
            <a:spLocks noChangeArrowheads="1"/>
          </p:cNvSpPr>
          <p:nvPr/>
        </p:nvSpPr>
        <p:spPr bwMode="auto">
          <a:xfrm>
            <a:off x="5934075" y="5991225"/>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Hohler Baum</a:t>
            </a:r>
          </a:p>
        </p:txBody>
      </p:sp>
      <p:pic>
        <p:nvPicPr>
          <p:cNvPr id="71689" name="Bild 2" descr="DSC08269.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54013" y="1485900"/>
            <a:ext cx="2633662"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2"/>
          <p:cNvSpPr>
            <a:spLocks noGrp="1"/>
          </p:cNvSpPr>
          <p:nvPr>
            <p:ph type="title"/>
          </p:nvPr>
        </p:nvSpPr>
        <p:spPr>
          <a:xfrm>
            <a:off x="0" y="182563"/>
            <a:ext cx="9144000" cy="1008062"/>
          </a:xfrm>
        </p:spPr>
        <p:txBody>
          <a:bodyPr anchor="t"/>
          <a:lstStyle/>
          <a:p>
            <a:pPr eaLnBrk="1" hangingPunct="1"/>
            <a:r>
              <a:rPr lang="de-DE">
                <a:latin typeface="Arial" charset="0"/>
              </a:rPr>
              <a:t>Revier</a:t>
            </a:r>
          </a:p>
        </p:txBody>
      </p:sp>
      <p:pic>
        <p:nvPicPr>
          <p:cNvPr id="73730" name="Bild 48135" descr="70_Fussballfelder_hellgrü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0675" y="1392238"/>
            <a:ext cx="8339138"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7" name="Gruppierung 48136"/>
          <p:cNvGrpSpPr>
            <a:grpSpLocks/>
          </p:cNvGrpSpPr>
          <p:nvPr/>
        </p:nvGrpSpPr>
        <p:grpSpPr bwMode="auto">
          <a:xfrm>
            <a:off x="3784600" y="2867025"/>
            <a:ext cx="1752600" cy="1739900"/>
            <a:chOff x="3784146" y="2924944"/>
            <a:chExt cx="1753842" cy="1740117"/>
          </a:xfrm>
        </p:grpSpPr>
        <p:pic>
          <p:nvPicPr>
            <p:cNvPr id="94" name="Bild 93" descr="Höhle_Werner_Müller.png"/>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139952" y="3284984"/>
              <a:ext cx="1031005" cy="1008111"/>
            </a:xfrm>
            <a:prstGeom prst="ellipse">
              <a:avLst/>
            </a:prstGeom>
          </p:spPr>
        </p:pic>
        <p:sp>
          <p:nvSpPr>
            <p:cNvPr id="73745" name="Oval 90"/>
            <p:cNvSpPr>
              <a:spLocks noChangeArrowheads="1"/>
            </p:cNvSpPr>
            <p:nvPr/>
          </p:nvSpPr>
          <p:spPr bwMode="auto">
            <a:xfrm>
              <a:off x="3784146" y="2924944"/>
              <a:ext cx="1753842" cy="1740117"/>
            </a:xfrm>
            <a:prstGeom prst="ellipse">
              <a:avLst/>
            </a:prstGeom>
            <a:noFill/>
            <a:ln w="28575">
              <a:solidFill>
                <a:srgbClr val="DEEEF7"/>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srgbClr val="000000"/>
                </a:solidFill>
              </a:endParaRPr>
            </a:p>
          </p:txBody>
        </p:sp>
      </p:grpSp>
      <p:grpSp>
        <p:nvGrpSpPr>
          <p:cNvPr id="123" name="Gruppierung 122"/>
          <p:cNvGrpSpPr>
            <a:grpSpLocks/>
          </p:cNvGrpSpPr>
          <p:nvPr/>
        </p:nvGrpSpPr>
        <p:grpSpPr bwMode="auto">
          <a:xfrm>
            <a:off x="539750" y="1604963"/>
            <a:ext cx="1754188" cy="1739900"/>
            <a:chOff x="3784146" y="2924944"/>
            <a:chExt cx="1753842" cy="1740117"/>
          </a:xfrm>
        </p:grpSpPr>
        <p:pic>
          <p:nvPicPr>
            <p:cNvPr id="124" name="Bild 123" descr="Höhle_Werner_Müller.png"/>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139952" y="3284984"/>
              <a:ext cx="1031005" cy="1008111"/>
            </a:xfrm>
            <a:prstGeom prst="ellipse">
              <a:avLst/>
            </a:prstGeom>
          </p:spPr>
        </p:pic>
        <p:sp>
          <p:nvSpPr>
            <p:cNvPr id="73743" name="Oval 124"/>
            <p:cNvSpPr>
              <a:spLocks noChangeArrowheads="1"/>
            </p:cNvSpPr>
            <p:nvPr/>
          </p:nvSpPr>
          <p:spPr bwMode="auto">
            <a:xfrm>
              <a:off x="3784146" y="2924944"/>
              <a:ext cx="1753842" cy="1740117"/>
            </a:xfrm>
            <a:prstGeom prst="ellipse">
              <a:avLst/>
            </a:prstGeom>
            <a:noFill/>
            <a:ln w="28575">
              <a:solidFill>
                <a:srgbClr val="DEEEF7"/>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srgbClr val="000000"/>
                </a:solidFill>
              </a:endParaRPr>
            </a:p>
          </p:txBody>
        </p:sp>
      </p:grpSp>
      <p:grpSp>
        <p:nvGrpSpPr>
          <p:cNvPr id="126" name="Gruppierung 125"/>
          <p:cNvGrpSpPr>
            <a:grpSpLocks/>
          </p:cNvGrpSpPr>
          <p:nvPr/>
        </p:nvGrpSpPr>
        <p:grpSpPr bwMode="auto">
          <a:xfrm>
            <a:off x="1547813" y="4292600"/>
            <a:ext cx="1754187" cy="1739900"/>
            <a:chOff x="3784146" y="2924944"/>
            <a:chExt cx="1753842" cy="1740117"/>
          </a:xfrm>
        </p:grpSpPr>
        <p:pic>
          <p:nvPicPr>
            <p:cNvPr id="127" name="Bild 126" descr="Höhle_Werner_Müller.png"/>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139952" y="3284984"/>
              <a:ext cx="1031005" cy="1008111"/>
            </a:xfrm>
            <a:prstGeom prst="ellipse">
              <a:avLst/>
            </a:prstGeom>
          </p:spPr>
        </p:pic>
        <p:sp>
          <p:nvSpPr>
            <p:cNvPr id="73741" name="Oval 127"/>
            <p:cNvSpPr>
              <a:spLocks noChangeArrowheads="1"/>
            </p:cNvSpPr>
            <p:nvPr/>
          </p:nvSpPr>
          <p:spPr bwMode="auto">
            <a:xfrm>
              <a:off x="3784146" y="2924944"/>
              <a:ext cx="1753842" cy="1740117"/>
            </a:xfrm>
            <a:prstGeom prst="ellipse">
              <a:avLst/>
            </a:prstGeom>
            <a:noFill/>
            <a:ln w="28575">
              <a:solidFill>
                <a:srgbClr val="DEEEF7"/>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srgbClr val="000000"/>
                </a:solidFill>
              </a:endParaRPr>
            </a:p>
          </p:txBody>
        </p:sp>
      </p:grpSp>
      <p:grpSp>
        <p:nvGrpSpPr>
          <p:cNvPr id="129" name="Gruppierung 128"/>
          <p:cNvGrpSpPr>
            <a:grpSpLocks/>
          </p:cNvGrpSpPr>
          <p:nvPr/>
        </p:nvGrpSpPr>
        <p:grpSpPr bwMode="auto">
          <a:xfrm>
            <a:off x="6778625" y="4076700"/>
            <a:ext cx="1754188" cy="1739900"/>
            <a:chOff x="3784146" y="2924944"/>
            <a:chExt cx="1753842" cy="1740117"/>
          </a:xfrm>
        </p:grpSpPr>
        <p:pic>
          <p:nvPicPr>
            <p:cNvPr id="130" name="Bild 129" descr="Höhle_Werner_Müller.png"/>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139952" y="3284984"/>
              <a:ext cx="1031005" cy="1008111"/>
            </a:xfrm>
            <a:prstGeom prst="ellipse">
              <a:avLst/>
            </a:prstGeom>
          </p:spPr>
        </p:pic>
        <p:sp>
          <p:nvSpPr>
            <p:cNvPr id="73739" name="Oval 130"/>
            <p:cNvSpPr>
              <a:spLocks noChangeArrowheads="1"/>
            </p:cNvSpPr>
            <p:nvPr/>
          </p:nvSpPr>
          <p:spPr bwMode="auto">
            <a:xfrm>
              <a:off x="3784146" y="2924944"/>
              <a:ext cx="1753842" cy="1740117"/>
            </a:xfrm>
            <a:prstGeom prst="ellipse">
              <a:avLst/>
            </a:prstGeom>
            <a:noFill/>
            <a:ln w="28575">
              <a:solidFill>
                <a:srgbClr val="DEEEF7"/>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srgbClr val="000000"/>
                </a:solidFill>
              </a:endParaRPr>
            </a:p>
          </p:txBody>
        </p:sp>
      </p:grpSp>
      <p:grpSp>
        <p:nvGrpSpPr>
          <p:cNvPr id="132" name="Gruppierung 131"/>
          <p:cNvGrpSpPr>
            <a:grpSpLocks/>
          </p:cNvGrpSpPr>
          <p:nvPr/>
        </p:nvGrpSpPr>
        <p:grpSpPr bwMode="auto">
          <a:xfrm>
            <a:off x="6084888" y="1689100"/>
            <a:ext cx="1752600" cy="1739900"/>
            <a:chOff x="3784146" y="2924944"/>
            <a:chExt cx="1753842" cy="1740117"/>
          </a:xfrm>
        </p:grpSpPr>
        <p:pic>
          <p:nvPicPr>
            <p:cNvPr id="133" name="Bild 132" descr="Höhle_Werner_Müller.png"/>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143909" y="3284984"/>
              <a:ext cx="1031005" cy="1008111"/>
            </a:xfrm>
            <a:prstGeom prst="ellipse">
              <a:avLst/>
            </a:prstGeom>
          </p:spPr>
        </p:pic>
        <p:sp>
          <p:nvSpPr>
            <p:cNvPr id="73737" name="Oval 133"/>
            <p:cNvSpPr>
              <a:spLocks noChangeArrowheads="1"/>
            </p:cNvSpPr>
            <p:nvPr/>
          </p:nvSpPr>
          <p:spPr bwMode="auto">
            <a:xfrm>
              <a:off x="3784146" y="2924944"/>
              <a:ext cx="1753842" cy="1740117"/>
            </a:xfrm>
            <a:prstGeom prst="ellipse">
              <a:avLst/>
            </a:prstGeom>
            <a:noFill/>
            <a:ln w="28575">
              <a:solidFill>
                <a:srgbClr val="DEEEF7"/>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srgbClr val="000000"/>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78" name="Bild 1" descr="Buntspecht Kaernten _MG_1229 H Glad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2425" y="1484313"/>
            <a:ext cx="367665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Bild 1" descr="56 Spechthöhle"/>
          <p:cNvPicPr>
            <a:picLocks noChangeAspect="1"/>
          </p:cNvPicPr>
          <p:nvPr/>
        </p:nvPicPr>
        <p:blipFill>
          <a:blip r:embed="rId4" cstate="print">
            <a:extLst>
              <a:ext uri="{28A0092B-C50C-407E-A947-70E740481C1C}">
                <a14:useLocalDpi xmlns:a14="http://schemas.microsoft.com/office/drawing/2010/main"/>
              </a:ext>
            </a:extLst>
          </a:blip>
          <a:srcRect l="3046"/>
          <a:stretch>
            <a:fillRect/>
          </a:stretch>
        </p:blipFill>
        <p:spPr bwMode="auto">
          <a:xfrm>
            <a:off x="352425" y="1484313"/>
            <a:ext cx="3684588"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5" descr="DSC01494 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1950" y="1484313"/>
            <a:ext cx="367506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itel 3"/>
          <p:cNvSpPr>
            <a:spLocks noGrp="1"/>
          </p:cNvSpPr>
          <p:nvPr>
            <p:ph type="title"/>
          </p:nvPr>
        </p:nvSpPr>
        <p:spPr>
          <a:xfrm>
            <a:off x="0" y="182563"/>
            <a:ext cx="9144000" cy="1008062"/>
          </a:xfrm>
        </p:spPr>
        <p:txBody>
          <a:bodyPr anchor="t"/>
          <a:lstStyle/>
          <a:p>
            <a:pPr eaLnBrk="1" hangingPunct="1"/>
            <a:r>
              <a:rPr lang="de-DE">
                <a:latin typeface="Arial" charset="0"/>
              </a:rPr>
              <a:t>Höhlenbau</a:t>
            </a:r>
          </a:p>
        </p:txBody>
      </p:sp>
      <p:sp>
        <p:nvSpPr>
          <p:cNvPr id="75782" name="Textfeld 2"/>
          <p:cNvSpPr txBox="1">
            <a:spLocks noChangeArrowheads="1"/>
          </p:cNvSpPr>
          <p:nvPr/>
        </p:nvSpPr>
        <p:spPr bwMode="auto">
          <a:xfrm>
            <a:off x="4140200" y="1327150"/>
            <a:ext cx="46085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Männchen und Weibchen bauen</a:t>
            </a:r>
          </a:p>
        </p:txBody>
      </p:sp>
      <p:sp>
        <p:nvSpPr>
          <p:cNvPr id="75783" name="Textfeld 2"/>
          <p:cNvSpPr txBox="1">
            <a:spLocks noChangeArrowheads="1"/>
          </p:cNvSpPr>
          <p:nvPr/>
        </p:nvSpPr>
        <p:spPr bwMode="auto">
          <a:xfrm>
            <a:off x="4140200" y="3213100"/>
            <a:ext cx="31686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enger Eingang, weite Höhle</a:t>
            </a:r>
          </a:p>
        </p:txBody>
      </p:sp>
      <p:sp>
        <p:nvSpPr>
          <p:cNvPr id="75784" name="Textfeld 2"/>
          <p:cNvSpPr txBox="1">
            <a:spLocks noChangeArrowheads="1"/>
          </p:cNvSpPr>
          <p:nvPr/>
        </p:nvSpPr>
        <p:spPr bwMode="auto">
          <a:xfrm>
            <a:off x="4140200" y="2492375"/>
            <a:ext cx="46085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Bauzeit: 1-4 Wochen</a:t>
            </a:r>
          </a:p>
        </p:txBody>
      </p:sp>
      <p:sp>
        <p:nvSpPr>
          <p:cNvPr id="75785" name="Textfeld 2"/>
          <p:cNvSpPr txBox="1">
            <a:spLocks noChangeArrowheads="1"/>
          </p:cNvSpPr>
          <p:nvPr/>
        </p:nvSpPr>
        <p:spPr bwMode="auto">
          <a:xfrm>
            <a:off x="4140200" y="4508500"/>
            <a:ext cx="46085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meist jedes Jahr eine neue Höhle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16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Inhaltsplatzhalter 1" descr="rain-umbrella.GIF"/>
          <p:cNvPicPr>
            <a:picLocks noGrp="1" noChangeAspect="1"/>
          </p:cNvPicPr>
          <p:nvPr>
            <p:ph idx="1"/>
          </p:nvPr>
        </p:nvPicPr>
        <p:blipFill>
          <a:blip r:embed="rId3" cstate="print">
            <a:extLst>
              <a:ext uri="{28A0092B-C50C-407E-A947-70E740481C1C}">
                <a14:useLocalDpi xmlns:a14="http://schemas.microsoft.com/office/drawing/2010/main"/>
              </a:ext>
            </a:extLst>
          </a:blip>
          <a:srcRect l="15442" t="14313" r="14026" b="7986"/>
          <a:stretch>
            <a:fillRect/>
          </a:stretch>
        </p:blipFill>
        <p:spPr>
          <a:xfrm>
            <a:off x="341313" y="1547813"/>
            <a:ext cx="3382962" cy="3671887"/>
          </a:xfrm>
        </p:spPr>
      </p:pic>
      <p:sp>
        <p:nvSpPr>
          <p:cNvPr id="77826" name="Titel 3"/>
          <p:cNvSpPr>
            <a:spLocks noGrp="1"/>
          </p:cNvSpPr>
          <p:nvPr>
            <p:ph type="title"/>
          </p:nvPr>
        </p:nvSpPr>
        <p:spPr>
          <a:xfrm>
            <a:off x="0" y="182563"/>
            <a:ext cx="9144000" cy="1008062"/>
          </a:xfrm>
        </p:spPr>
        <p:txBody>
          <a:bodyPr anchor="t"/>
          <a:lstStyle/>
          <a:p>
            <a:pPr eaLnBrk="1" hangingPunct="1"/>
            <a:r>
              <a:rPr lang="de-DE">
                <a:latin typeface="Arial" charset="0"/>
              </a:rPr>
              <a:t>Vorteile Höhlenbrut</a:t>
            </a:r>
          </a:p>
        </p:txBody>
      </p:sp>
      <p:sp>
        <p:nvSpPr>
          <p:cNvPr id="77827" name="Textfeld 2"/>
          <p:cNvSpPr txBox="1">
            <a:spLocks noChangeArrowheads="1"/>
          </p:cNvSpPr>
          <p:nvPr/>
        </p:nvSpPr>
        <p:spPr bwMode="auto">
          <a:xfrm>
            <a:off x="298450" y="5364163"/>
            <a:ext cx="33115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Witterungsschutz</a:t>
            </a:r>
          </a:p>
        </p:txBody>
      </p:sp>
      <p:grpSp>
        <p:nvGrpSpPr>
          <p:cNvPr id="77828" name="Gruppierung 1"/>
          <p:cNvGrpSpPr>
            <a:grpSpLocks/>
          </p:cNvGrpSpPr>
          <p:nvPr/>
        </p:nvGrpSpPr>
        <p:grpSpPr bwMode="auto">
          <a:xfrm>
            <a:off x="4211638" y="3563938"/>
            <a:ext cx="4329112" cy="2386012"/>
            <a:chOff x="4211638" y="3563938"/>
            <a:chExt cx="4329112" cy="2386012"/>
          </a:xfrm>
        </p:grpSpPr>
        <p:pic>
          <p:nvPicPr>
            <p:cNvPr id="77829" name="Bild 3" descr="Marder_gemeinfrei_Tynt22.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11638" y="3563938"/>
              <a:ext cx="4329112"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extfeld 5"/>
            <p:cNvSpPr txBox="1">
              <a:spLocks noChangeArrowheads="1"/>
            </p:cNvSpPr>
            <p:nvPr/>
          </p:nvSpPr>
          <p:spPr bwMode="auto">
            <a:xfrm>
              <a:off x="4500563" y="5364163"/>
              <a:ext cx="36718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Feindvermeidung</a:t>
              </a:r>
            </a:p>
          </p:txBody>
        </p:sp>
      </p:gr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Untertitel 2"/>
          <p:cNvSpPr txBox="1">
            <a:spLocks/>
          </p:cNvSpPr>
          <p:nvPr/>
        </p:nvSpPr>
        <p:spPr bwMode="auto">
          <a:xfrm>
            <a:off x="-1404664" y="693192"/>
            <a:ext cx="2244725" cy="863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fr-CH" sz="4400" b="1" dirty="0" smtClean="0"/>
              <a:t>Porträt</a:t>
            </a:r>
            <a:endParaRPr lang="fr-CH" sz="4400" b="1"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el 5"/>
          <p:cNvSpPr>
            <a:spLocks noGrp="1"/>
          </p:cNvSpPr>
          <p:nvPr>
            <p:ph type="title"/>
          </p:nvPr>
        </p:nvSpPr>
        <p:spPr>
          <a:xfrm>
            <a:off x="0" y="182563"/>
            <a:ext cx="9144000" cy="1008062"/>
          </a:xfrm>
        </p:spPr>
        <p:txBody>
          <a:bodyPr anchor="t"/>
          <a:lstStyle/>
          <a:p>
            <a:pPr eaLnBrk="1" hangingPunct="1"/>
            <a:r>
              <a:rPr lang="de-DE">
                <a:latin typeface="Arial" charset="0"/>
              </a:rPr>
              <a:t>Eier</a:t>
            </a:r>
          </a:p>
        </p:txBody>
      </p:sp>
      <p:pic>
        <p:nvPicPr>
          <p:cNvPr id="79874" name="Bild 1" descr="Dendrocopos_major_MWNH_123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557338"/>
            <a:ext cx="8885238"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el 5"/>
          <p:cNvSpPr>
            <a:spLocks noGrp="1"/>
          </p:cNvSpPr>
          <p:nvPr>
            <p:ph type="title"/>
          </p:nvPr>
        </p:nvSpPr>
        <p:spPr>
          <a:xfrm>
            <a:off x="0" y="182563"/>
            <a:ext cx="9144000" cy="1008062"/>
          </a:xfrm>
        </p:spPr>
        <p:txBody>
          <a:bodyPr anchor="t"/>
          <a:lstStyle/>
          <a:p>
            <a:pPr eaLnBrk="1" hangingPunct="1"/>
            <a:endParaRPr lang="de-DE">
              <a:latin typeface="Arial" charset="0"/>
            </a:endParaRPr>
          </a:p>
        </p:txBody>
      </p:sp>
      <p:pic>
        <p:nvPicPr>
          <p:cNvPr id="81922" name="Bild 2" descr="Buntspecht_Graubuenden_DRK31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31750"/>
            <a:ext cx="9721851"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feld 3"/>
          <p:cNvSpPr txBox="1">
            <a:spLocks noChangeArrowheads="1"/>
          </p:cNvSpPr>
          <p:nvPr/>
        </p:nvSpPr>
        <p:spPr bwMode="auto">
          <a:xfrm>
            <a:off x="7938" y="6381750"/>
            <a:ext cx="27368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900" b="1"/>
              <a:t>Bild: Rolf Kunz</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el 3"/>
          <p:cNvSpPr>
            <a:spLocks noGrp="1"/>
          </p:cNvSpPr>
          <p:nvPr>
            <p:ph type="title"/>
          </p:nvPr>
        </p:nvSpPr>
        <p:spPr>
          <a:xfrm>
            <a:off x="0" y="182563"/>
            <a:ext cx="9144000" cy="1008062"/>
          </a:xfrm>
        </p:spPr>
        <p:txBody>
          <a:bodyPr anchor="t"/>
          <a:lstStyle/>
          <a:p>
            <a:pPr eaLnBrk="1" hangingPunct="1"/>
            <a:r>
              <a:rPr lang="de-DE">
                <a:latin typeface="Arial" charset="0"/>
              </a:rPr>
              <a:t>Gefahren</a:t>
            </a:r>
          </a:p>
        </p:txBody>
      </p:sp>
      <p:pic>
        <p:nvPicPr>
          <p:cNvPr id="83970" name="Bild 3" descr="Martes_martes_cro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0363" y="1489075"/>
            <a:ext cx="2627312"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feld 8"/>
          <p:cNvSpPr txBox="1">
            <a:spLocks noChangeArrowheads="1"/>
          </p:cNvSpPr>
          <p:nvPr/>
        </p:nvSpPr>
        <p:spPr bwMode="auto">
          <a:xfrm>
            <a:off x="250825" y="5991225"/>
            <a:ext cx="2449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Baummarder</a:t>
            </a:r>
          </a:p>
        </p:txBody>
      </p:sp>
      <p:pic>
        <p:nvPicPr>
          <p:cNvPr id="83972" name="Bild 1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95638" y="1489075"/>
            <a:ext cx="2614612"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feld 14"/>
          <p:cNvSpPr txBox="1">
            <a:spLocks noChangeArrowheads="1"/>
          </p:cNvSpPr>
          <p:nvPr/>
        </p:nvSpPr>
        <p:spPr bwMode="auto">
          <a:xfrm>
            <a:off x="3097213" y="5991225"/>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Sperber</a:t>
            </a:r>
          </a:p>
        </p:txBody>
      </p:sp>
      <p:pic>
        <p:nvPicPr>
          <p:cNvPr id="83974" name="Bild 1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70600" y="1489075"/>
            <a:ext cx="2554288"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feld 16"/>
          <p:cNvSpPr txBox="1">
            <a:spLocks noChangeArrowheads="1"/>
          </p:cNvSpPr>
          <p:nvPr/>
        </p:nvSpPr>
        <p:spPr bwMode="auto">
          <a:xfrm>
            <a:off x="5934075" y="5991225"/>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Habicht</a:t>
            </a:r>
          </a:p>
        </p:txBody>
      </p:sp>
      <p:sp>
        <p:nvSpPr>
          <p:cNvPr id="83976" name="Textfeld 9"/>
          <p:cNvSpPr txBox="1">
            <a:spLocks noChangeArrowheads="1"/>
          </p:cNvSpPr>
          <p:nvPr/>
        </p:nvSpPr>
        <p:spPr bwMode="auto">
          <a:xfrm>
            <a:off x="268288" y="6581775"/>
            <a:ext cx="49149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900"/>
              <a:t>Fotos v.l.n.r: M. Simoni</a:t>
            </a:r>
            <a:r>
              <a:rPr lang="cs-CZ" sz="900"/>
              <a:t>č</a:t>
            </a:r>
            <a:r>
              <a:rPr lang="de-DE" sz="900"/>
              <a:t>, S. Ward, N. Kenntner</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ihandform 59"/>
          <p:cNvSpPr/>
          <p:nvPr/>
        </p:nvSpPr>
        <p:spPr>
          <a:xfrm>
            <a:off x="1546412" y="2552649"/>
            <a:ext cx="6850529" cy="1673412"/>
          </a:xfrm>
          <a:custGeom>
            <a:avLst/>
            <a:gdLst>
              <a:gd name="connsiteX0" fmla="*/ 0 w 6850529"/>
              <a:gd name="connsiteY0" fmla="*/ 0 h 1673412"/>
              <a:gd name="connsiteX1" fmla="*/ 1471706 w 6850529"/>
              <a:gd name="connsiteY1" fmla="*/ 515471 h 1673412"/>
              <a:gd name="connsiteX2" fmla="*/ 4654176 w 6850529"/>
              <a:gd name="connsiteY2" fmla="*/ 1225177 h 1673412"/>
              <a:gd name="connsiteX3" fmla="*/ 6163235 w 6850529"/>
              <a:gd name="connsiteY3" fmla="*/ 1516530 h 1673412"/>
              <a:gd name="connsiteX4" fmla="*/ 6850529 w 6850529"/>
              <a:gd name="connsiteY4" fmla="*/ 1673412 h 167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29" h="1673412">
                <a:moveTo>
                  <a:pt x="0" y="0"/>
                </a:moveTo>
                <a:lnTo>
                  <a:pt x="1471706" y="515471"/>
                </a:lnTo>
                <a:lnTo>
                  <a:pt x="4654176" y="1225177"/>
                </a:lnTo>
                <a:lnTo>
                  <a:pt x="6163235" y="1516530"/>
                </a:lnTo>
                <a:lnTo>
                  <a:pt x="6850529" y="1673412"/>
                </a:lnTo>
              </a:path>
            </a:pathLst>
          </a:custGeom>
          <a:ln w="28575" cmpd="sng">
            <a:solidFill>
              <a:srgbClr val="3F9E12"/>
            </a:solidFill>
          </a:ln>
          <a:effectLst>
            <a:glow rad="1676400">
              <a:srgbClr val="3F9E12">
                <a:alpha val="63000"/>
              </a:srgbClr>
            </a:glow>
          </a:effectLst>
        </p:spPr>
        <p:txBody>
          <a:bodyPr/>
          <a:lstStyle/>
          <a:p>
            <a:pPr>
              <a:defRPr/>
            </a:pPr>
            <a:endParaRPr lang="de-DE" dirty="0">
              <a:solidFill>
                <a:srgbClr val="000000"/>
              </a:solidFill>
            </a:endParaRPr>
          </a:p>
        </p:txBody>
      </p:sp>
      <p:sp>
        <p:nvSpPr>
          <p:cNvPr id="86020" name="Rechteck 61"/>
          <p:cNvSpPr>
            <a:spLocks noChangeArrowheads="1"/>
          </p:cNvSpPr>
          <p:nvPr/>
        </p:nvSpPr>
        <p:spPr bwMode="auto">
          <a:xfrm rot="-5400000">
            <a:off x="4156076" y="1317625"/>
            <a:ext cx="1185862" cy="87899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000000"/>
              </a:solidFill>
            </a:endParaRPr>
          </a:p>
        </p:txBody>
      </p:sp>
      <p:sp>
        <p:nvSpPr>
          <p:cNvPr id="86021" name="Rechteck 61"/>
          <p:cNvSpPr>
            <a:spLocks noChangeArrowheads="1"/>
          </p:cNvSpPr>
          <p:nvPr/>
        </p:nvSpPr>
        <p:spPr bwMode="auto">
          <a:xfrm>
            <a:off x="352425" y="1235075"/>
            <a:ext cx="1185863" cy="51895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000000"/>
              </a:solidFill>
            </a:endParaRPr>
          </a:p>
        </p:txBody>
      </p:sp>
      <p:sp>
        <p:nvSpPr>
          <p:cNvPr id="86022" name="Titel 3"/>
          <p:cNvSpPr>
            <a:spLocks noGrp="1"/>
          </p:cNvSpPr>
          <p:nvPr>
            <p:ph type="title"/>
          </p:nvPr>
        </p:nvSpPr>
        <p:spPr>
          <a:xfrm>
            <a:off x="0" y="182563"/>
            <a:ext cx="9144000" cy="1008062"/>
          </a:xfrm>
        </p:spPr>
        <p:txBody>
          <a:bodyPr anchor="t"/>
          <a:lstStyle/>
          <a:p>
            <a:pPr eaLnBrk="1" hangingPunct="1"/>
            <a:r>
              <a:rPr lang="de-DE">
                <a:latin typeface="Arial" charset="0"/>
              </a:rPr>
              <a:t>Überlebensraten</a:t>
            </a:r>
          </a:p>
        </p:txBody>
      </p:sp>
      <p:grpSp>
        <p:nvGrpSpPr>
          <p:cNvPr id="86023" name="Gruppierung 69"/>
          <p:cNvGrpSpPr>
            <a:grpSpLocks/>
          </p:cNvGrpSpPr>
          <p:nvPr/>
        </p:nvGrpSpPr>
        <p:grpSpPr bwMode="auto">
          <a:xfrm>
            <a:off x="1547813" y="1654175"/>
            <a:ext cx="7127875" cy="3465513"/>
            <a:chOff x="1547664" y="1548408"/>
            <a:chExt cx="7128792" cy="3464768"/>
          </a:xfrm>
        </p:grpSpPr>
        <p:cxnSp>
          <p:nvCxnSpPr>
            <p:cNvPr id="8" name="Gerade Verbindung mit Pfeil 7"/>
            <p:cNvCxnSpPr/>
            <p:nvPr/>
          </p:nvCxnSpPr>
          <p:spPr bwMode="auto">
            <a:xfrm flipV="1">
              <a:off x="1547664" y="1548408"/>
              <a:ext cx="0" cy="346476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Gerade Verbindung mit Pfeil 4"/>
            <p:cNvCxnSpPr/>
            <p:nvPr/>
          </p:nvCxnSpPr>
          <p:spPr bwMode="auto">
            <a:xfrm>
              <a:off x="1547664" y="5013176"/>
              <a:ext cx="7128792"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86024" name="Gruppierung 68"/>
          <p:cNvGrpSpPr>
            <a:grpSpLocks/>
          </p:cNvGrpSpPr>
          <p:nvPr/>
        </p:nvGrpSpPr>
        <p:grpSpPr bwMode="auto">
          <a:xfrm>
            <a:off x="1328738" y="1879600"/>
            <a:ext cx="215900" cy="2794000"/>
            <a:chOff x="1329238" y="1772816"/>
            <a:chExt cx="216024" cy="2794992"/>
          </a:xfrm>
        </p:grpSpPr>
        <p:cxnSp>
          <p:nvCxnSpPr>
            <p:cNvPr id="17" name="Gerade Verbindung 16"/>
            <p:cNvCxnSpPr/>
            <p:nvPr/>
          </p:nvCxnSpPr>
          <p:spPr bwMode="auto">
            <a:xfrm>
              <a:off x="1329238" y="1772816"/>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Gerade Verbindung 17"/>
            <p:cNvCxnSpPr/>
            <p:nvPr/>
          </p:nvCxnSpPr>
          <p:spPr bwMode="auto">
            <a:xfrm>
              <a:off x="1329238" y="2238119"/>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Gerade Verbindung 19"/>
            <p:cNvCxnSpPr/>
            <p:nvPr/>
          </p:nvCxnSpPr>
          <p:spPr bwMode="auto">
            <a:xfrm>
              <a:off x="1329238" y="2705010"/>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Gerade Verbindung 20"/>
            <p:cNvCxnSpPr/>
            <p:nvPr/>
          </p:nvCxnSpPr>
          <p:spPr bwMode="auto">
            <a:xfrm>
              <a:off x="1329238" y="3170312"/>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Gerade Verbindung 21"/>
            <p:cNvCxnSpPr/>
            <p:nvPr/>
          </p:nvCxnSpPr>
          <p:spPr bwMode="auto">
            <a:xfrm>
              <a:off x="1329238" y="3635615"/>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Gerade Verbindung 22"/>
            <p:cNvCxnSpPr/>
            <p:nvPr/>
          </p:nvCxnSpPr>
          <p:spPr bwMode="auto">
            <a:xfrm>
              <a:off x="1329238" y="4102506"/>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Gerade Verbindung 23"/>
            <p:cNvCxnSpPr/>
            <p:nvPr/>
          </p:nvCxnSpPr>
          <p:spPr bwMode="auto">
            <a:xfrm>
              <a:off x="1329238" y="4567808"/>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86025" name="Gruppierung 65"/>
          <p:cNvGrpSpPr>
            <a:grpSpLocks/>
          </p:cNvGrpSpPr>
          <p:nvPr/>
        </p:nvGrpSpPr>
        <p:grpSpPr bwMode="auto">
          <a:xfrm>
            <a:off x="887413" y="1590675"/>
            <a:ext cx="457200" cy="3376613"/>
            <a:chOff x="887054" y="1484784"/>
            <a:chExt cx="457126" cy="3375917"/>
          </a:xfrm>
        </p:grpSpPr>
        <p:sp>
          <p:nvSpPr>
            <p:cNvPr id="11" name="Textfeld 2"/>
            <p:cNvSpPr txBox="1">
              <a:spLocks noChangeArrowheads="1"/>
            </p:cNvSpPr>
            <p:nvPr/>
          </p:nvSpPr>
          <p:spPr bwMode="auto">
            <a:xfrm>
              <a:off x="887054" y="3809894"/>
              <a:ext cx="45712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2</a:t>
              </a:r>
            </a:p>
          </p:txBody>
        </p:sp>
        <p:sp>
          <p:nvSpPr>
            <p:cNvPr id="12" name="Textfeld 2"/>
            <p:cNvSpPr txBox="1">
              <a:spLocks noChangeArrowheads="1"/>
            </p:cNvSpPr>
            <p:nvPr/>
          </p:nvSpPr>
          <p:spPr bwMode="auto">
            <a:xfrm>
              <a:off x="887054" y="2879850"/>
              <a:ext cx="45712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4</a:t>
              </a:r>
            </a:p>
          </p:txBody>
        </p:sp>
        <p:sp>
          <p:nvSpPr>
            <p:cNvPr id="13" name="Textfeld 2"/>
            <p:cNvSpPr txBox="1">
              <a:spLocks noChangeArrowheads="1"/>
            </p:cNvSpPr>
            <p:nvPr/>
          </p:nvSpPr>
          <p:spPr bwMode="auto">
            <a:xfrm>
              <a:off x="887054" y="1949806"/>
              <a:ext cx="45712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6</a:t>
              </a:r>
            </a:p>
          </p:txBody>
        </p:sp>
        <p:sp>
          <p:nvSpPr>
            <p:cNvPr id="27" name="Textfeld 2"/>
            <p:cNvSpPr txBox="1">
              <a:spLocks noChangeArrowheads="1"/>
            </p:cNvSpPr>
            <p:nvPr/>
          </p:nvSpPr>
          <p:spPr bwMode="auto">
            <a:xfrm>
              <a:off x="887054" y="4274914"/>
              <a:ext cx="45712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1</a:t>
              </a:r>
            </a:p>
          </p:txBody>
        </p:sp>
        <p:sp>
          <p:nvSpPr>
            <p:cNvPr id="28" name="Textfeld 2"/>
            <p:cNvSpPr txBox="1">
              <a:spLocks noChangeArrowheads="1"/>
            </p:cNvSpPr>
            <p:nvPr/>
          </p:nvSpPr>
          <p:spPr bwMode="auto">
            <a:xfrm>
              <a:off x="887054" y="3344872"/>
              <a:ext cx="45712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3</a:t>
              </a:r>
            </a:p>
          </p:txBody>
        </p:sp>
        <p:sp>
          <p:nvSpPr>
            <p:cNvPr id="29" name="Textfeld 2"/>
            <p:cNvSpPr txBox="1">
              <a:spLocks noChangeArrowheads="1"/>
            </p:cNvSpPr>
            <p:nvPr/>
          </p:nvSpPr>
          <p:spPr bwMode="auto">
            <a:xfrm>
              <a:off x="887054" y="2414828"/>
              <a:ext cx="45712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5</a:t>
              </a:r>
            </a:p>
          </p:txBody>
        </p:sp>
        <p:sp>
          <p:nvSpPr>
            <p:cNvPr id="30" name="Textfeld 2"/>
            <p:cNvSpPr txBox="1">
              <a:spLocks noChangeArrowheads="1"/>
            </p:cNvSpPr>
            <p:nvPr/>
          </p:nvSpPr>
          <p:spPr bwMode="auto">
            <a:xfrm>
              <a:off x="887054" y="1484784"/>
              <a:ext cx="45712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7</a:t>
              </a:r>
            </a:p>
          </p:txBody>
        </p:sp>
      </p:grpSp>
      <p:grpSp>
        <p:nvGrpSpPr>
          <p:cNvPr id="86026" name="Gruppierung 71"/>
          <p:cNvGrpSpPr>
            <a:grpSpLocks/>
          </p:cNvGrpSpPr>
          <p:nvPr/>
        </p:nvGrpSpPr>
        <p:grpSpPr bwMode="auto">
          <a:xfrm>
            <a:off x="212725" y="1735138"/>
            <a:ext cx="7023100" cy="4689475"/>
            <a:chOff x="212924" y="1628800"/>
            <a:chExt cx="7023372" cy="4689232"/>
          </a:xfrm>
        </p:grpSpPr>
        <p:sp>
          <p:nvSpPr>
            <p:cNvPr id="61" name="Textfeld 2"/>
            <p:cNvSpPr txBox="1">
              <a:spLocks noChangeArrowheads="1"/>
            </p:cNvSpPr>
            <p:nvPr/>
          </p:nvSpPr>
          <p:spPr bwMode="auto">
            <a:xfrm>
              <a:off x="3419872" y="5733256"/>
              <a:ext cx="381642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Tage ab Brutbeginn</a:t>
              </a:r>
            </a:p>
          </p:txBody>
        </p:sp>
        <p:sp>
          <p:nvSpPr>
            <p:cNvPr id="36" name="Textfeld 2"/>
            <p:cNvSpPr txBox="1">
              <a:spLocks noChangeArrowheads="1"/>
            </p:cNvSpPr>
            <p:nvPr/>
          </p:nvSpPr>
          <p:spPr bwMode="auto">
            <a:xfrm rot="16200000">
              <a:off x="-970852" y="2812576"/>
              <a:ext cx="295232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 Eier / Junge</a:t>
              </a:r>
            </a:p>
          </p:txBody>
        </p:sp>
      </p:grpSp>
      <p:grpSp>
        <p:nvGrpSpPr>
          <p:cNvPr id="86027" name="Gruppierung 66"/>
          <p:cNvGrpSpPr>
            <a:grpSpLocks/>
          </p:cNvGrpSpPr>
          <p:nvPr/>
        </p:nvGrpSpPr>
        <p:grpSpPr bwMode="auto">
          <a:xfrm>
            <a:off x="1763713" y="5254625"/>
            <a:ext cx="6950075" cy="584200"/>
            <a:chOff x="1763688" y="5148480"/>
            <a:chExt cx="6950123" cy="584776"/>
          </a:xfrm>
        </p:grpSpPr>
        <p:sp>
          <p:nvSpPr>
            <p:cNvPr id="31" name="Textfeld 2"/>
            <p:cNvSpPr txBox="1">
              <a:spLocks noChangeArrowheads="1"/>
            </p:cNvSpPr>
            <p:nvPr/>
          </p:nvSpPr>
          <p:spPr bwMode="auto">
            <a:xfrm>
              <a:off x="2463916" y="5148480"/>
              <a:ext cx="648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10</a:t>
              </a:r>
            </a:p>
          </p:txBody>
        </p:sp>
        <p:sp>
          <p:nvSpPr>
            <p:cNvPr id="32" name="Textfeld 2"/>
            <p:cNvSpPr txBox="1">
              <a:spLocks noChangeArrowheads="1"/>
            </p:cNvSpPr>
            <p:nvPr/>
          </p:nvSpPr>
          <p:spPr bwMode="auto">
            <a:xfrm>
              <a:off x="3864372" y="5148480"/>
              <a:ext cx="648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20</a:t>
              </a:r>
            </a:p>
          </p:txBody>
        </p:sp>
        <p:sp>
          <p:nvSpPr>
            <p:cNvPr id="33" name="Textfeld 2"/>
            <p:cNvSpPr txBox="1">
              <a:spLocks noChangeArrowheads="1"/>
            </p:cNvSpPr>
            <p:nvPr/>
          </p:nvSpPr>
          <p:spPr bwMode="auto">
            <a:xfrm>
              <a:off x="5264828" y="5148480"/>
              <a:ext cx="648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30</a:t>
              </a:r>
            </a:p>
          </p:txBody>
        </p:sp>
        <p:sp>
          <p:nvSpPr>
            <p:cNvPr id="34" name="Textfeld 2"/>
            <p:cNvSpPr txBox="1">
              <a:spLocks noChangeArrowheads="1"/>
            </p:cNvSpPr>
            <p:nvPr/>
          </p:nvSpPr>
          <p:spPr bwMode="auto">
            <a:xfrm>
              <a:off x="6665284" y="5148480"/>
              <a:ext cx="648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40</a:t>
              </a:r>
            </a:p>
          </p:txBody>
        </p:sp>
        <p:sp>
          <p:nvSpPr>
            <p:cNvPr id="35" name="Textfeld 2"/>
            <p:cNvSpPr txBox="1">
              <a:spLocks noChangeArrowheads="1"/>
            </p:cNvSpPr>
            <p:nvPr/>
          </p:nvSpPr>
          <p:spPr bwMode="auto">
            <a:xfrm>
              <a:off x="8065739" y="5148480"/>
              <a:ext cx="648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50</a:t>
              </a:r>
            </a:p>
          </p:txBody>
        </p:sp>
        <p:sp>
          <p:nvSpPr>
            <p:cNvPr id="39" name="Textfeld 2"/>
            <p:cNvSpPr txBox="1">
              <a:spLocks noChangeArrowheads="1"/>
            </p:cNvSpPr>
            <p:nvPr/>
          </p:nvSpPr>
          <p:spPr bwMode="auto">
            <a:xfrm>
              <a:off x="1763688" y="5148480"/>
              <a:ext cx="648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  5</a:t>
              </a:r>
            </a:p>
          </p:txBody>
        </p:sp>
        <p:sp>
          <p:nvSpPr>
            <p:cNvPr id="40" name="Textfeld 2"/>
            <p:cNvSpPr txBox="1">
              <a:spLocks noChangeArrowheads="1"/>
            </p:cNvSpPr>
            <p:nvPr/>
          </p:nvSpPr>
          <p:spPr bwMode="auto">
            <a:xfrm>
              <a:off x="3164144" y="5148480"/>
              <a:ext cx="648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15</a:t>
              </a:r>
            </a:p>
          </p:txBody>
        </p:sp>
        <p:sp>
          <p:nvSpPr>
            <p:cNvPr id="41" name="Textfeld 2"/>
            <p:cNvSpPr txBox="1">
              <a:spLocks noChangeArrowheads="1"/>
            </p:cNvSpPr>
            <p:nvPr/>
          </p:nvSpPr>
          <p:spPr bwMode="auto">
            <a:xfrm>
              <a:off x="4564600" y="5148480"/>
              <a:ext cx="648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25</a:t>
              </a:r>
            </a:p>
          </p:txBody>
        </p:sp>
        <p:sp>
          <p:nvSpPr>
            <p:cNvPr id="42" name="Textfeld 2"/>
            <p:cNvSpPr txBox="1">
              <a:spLocks noChangeArrowheads="1"/>
            </p:cNvSpPr>
            <p:nvPr/>
          </p:nvSpPr>
          <p:spPr bwMode="auto">
            <a:xfrm>
              <a:off x="5965056" y="5148480"/>
              <a:ext cx="648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35</a:t>
              </a:r>
            </a:p>
          </p:txBody>
        </p:sp>
        <p:sp>
          <p:nvSpPr>
            <p:cNvPr id="43" name="Textfeld 2"/>
            <p:cNvSpPr txBox="1">
              <a:spLocks noChangeArrowheads="1"/>
            </p:cNvSpPr>
            <p:nvPr/>
          </p:nvSpPr>
          <p:spPr bwMode="auto">
            <a:xfrm>
              <a:off x="7365512" y="5148480"/>
              <a:ext cx="648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3200" dirty="0" smtClean="0">
                  <a:ln>
                    <a:solidFill>
                      <a:srgbClr val="000000"/>
                    </a:solidFill>
                  </a:ln>
                </a:rPr>
                <a:t>45</a:t>
              </a:r>
            </a:p>
          </p:txBody>
        </p:sp>
      </p:grpSp>
      <p:grpSp>
        <p:nvGrpSpPr>
          <p:cNvPr id="86028" name="Gruppierung 67"/>
          <p:cNvGrpSpPr>
            <a:grpSpLocks/>
          </p:cNvGrpSpPr>
          <p:nvPr/>
        </p:nvGrpSpPr>
        <p:grpSpPr bwMode="auto">
          <a:xfrm>
            <a:off x="2195513" y="5119688"/>
            <a:ext cx="6192837" cy="215900"/>
            <a:chOff x="2195735" y="5013176"/>
            <a:chExt cx="6192688" cy="216024"/>
          </a:xfrm>
        </p:grpSpPr>
        <p:cxnSp>
          <p:nvCxnSpPr>
            <p:cNvPr id="59" name="Gerade Verbindung 58"/>
            <p:cNvCxnSpPr/>
            <p:nvPr/>
          </p:nvCxnSpPr>
          <p:spPr bwMode="auto">
            <a:xfrm rot="5400000">
              <a:off x="5527752" y="5121188"/>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Gerade Verbindung 43"/>
            <p:cNvCxnSpPr/>
            <p:nvPr/>
          </p:nvCxnSpPr>
          <p:spPr bwMode="auto">
            <a:xfrm rot="5400000">
              <a:off x="4840382" y="5121188"/>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6" name="Gerade Verbindung 45"/>
            <p:cNvCxnSpPr/>
            <p:nvPr/>
          </p:nvCxnSpPr>
          <p:spPr bwMode="auto">
            <a:xfrm rot="5400000">
              <a:off x="4151423" y="5121188"/>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Gerade Verbindung 47"/>
            <p:cNvCxnSpPr/>
            <p:nvPr/>
          </p:nvCxnSpPr>
          <p:spPr bwMode="auto">
            <a:xfrm rot="5400000">
              <a:off x="3464052" y="5121188"/>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9" name="Gerade Verbindung 48"/>
            <p:cNvCxnSpPr/>
            <p:nvPr/>
          </p:nvCxnSpPr>
          <p:spPr bwMode="auto">
            <a:xfrm rot="5400000">
              <a:off x="2775093" y="5121188"/>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0" name="Gerade Verbindung 49"/>
            <p:cNvCxnSpPr/>
            <p:nvPr/>
          </p:nvCxnSpPr>
          <p:spPr bwMode="auto">
            <a:xfrm rot="5400000">
              <a:off x="2087723" y="5121188"/>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 name="Gerade Verbindung 52"/>
            <p:cNvCxnSpPr/>
            <p:nvPr/>
          </p:nvCxnSpPr>
          <p:spPr bwMode="auto">
            <a:xfrm rot="5400000">
              <a:off x="8280411" y="5121188"/>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Gerade Verbindung 53"/>
            <p:cNvCxnSpPr/>
            <p:nvPr/>
          </p:nvCxnSpPr>
          <p:spPr bwMode="auto">
            <a:xfrm rot="5400000">
              <a:off x="7593041" y="5121188"/>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Gerade Verbindung 55"/>
            <p:cNvCxnSpPr/>
            <p:nvPr/>
          </p:nvCxnSpPr>
          <p:spPr bwMode="auto">
            <a:xfrm rot="5400000">
              <a:off x="6904082" y="5121188"/>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7" name="Gerade Verbindung 56"/>
            <p:cNvCxnSpPr/>
            <p:nvPr/>
          </p:nvCxnSpPr>
          <p:spPr bwMode="auto">
            <a:xfrm rot="5400000">
              <a:off x="6216711" y="5121188"/>
              <a:ext cx="216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86029" name="Gruppierung 70"/>
          <p:cNvGrpSpPr>
            <a:grpSpLocks/>
          </p:cNvGrpSpPr>
          <p:nvPr/>
        </p:nvGrpSpPr>
        <p:grpSpPr bwMode="auto">
          <a:xfrm>
            <a:off x="1509713" y="2520950"/>
            <a:ext cx="6230937" cy="1587500"/>
            <a:chOff x="1509257" y="2414828"/>
            <a:chExt cx="6231095" cy="1586573"/>
          </a:xfrm>
        </p:grpSpPr>
        <p:sp>
          <p:nvSpPr>
            <p:cNvPr id="86032" name="Oval 50"/>
            <p:cNvSpPr>
              <a:spLocks noChangeArrowheads="1"/>
            </p:cNvSpPr>
            <p:nvPr/>
          </p:nvSpPr>
          <p:spPr bwMode="auto">
            <a:xfrm>
              <a:off x="1509257" y="2414828"/>
              <a:ext cx="72009" cy="68345"/>
            </a:xfrm>
            <a:prstGeom prst="ellipse">
              <a:avLst/>
            </a:prstGeom>
            <a:solidFill>
              <a:srgbClr val="3F9E12"/>
            </a:solidFill>
            <a:ln w="28575">
              <a:solidFill>
                <a:schemeClr val="tx1"/>
              </a:solidFill>
              <a:round/>
              <a:headEnd/>
              <a:tailEnd/>
            </a:ln>
          </p:spPr>
          <p:txBody>
            <a:bodyPr/>
            <a:lstStyle/>
            <a:p>
              <a:endParaRPr lang="de-DE">
                <a:solidFill>
                  <a:srgbClr val="000000"/>
                </a:solidFill>
              </a:endParaRPr>
            </a:p>
          </p:txBody>
        </p:sp>
        <p:sp>
          <p:nvSpPr>
            <p:cNvPr id="86033" name="Oval 62"/>
            <p:cNvSpPr>
              <a:spLocks noChangeArrowheads="1"/>
            </p:cNvSpPr>
            <p:nvPr/>
          </p:nvSpPr>
          <p:spPr bwMode="auto">
            <a:xfrm>
              <a:off x="2987823" y="2928607"/>
              <a:ext cx="72009" cy="68345"/>
            </a:xfrm>
            <a:prstGeom prst="ellipse">
              <a:avLst/>
            </a:prstGeom>
            <a:solidFill>
              <a:srgbClr val="3F9E12"/>
            </a:solidFill>
            <a:ln w="28575">
              <a:solidFill>
                <a:schemeClr val="tx1"/>
              </a:solidFill>
              <a:round/>
              <a:headEnd/>
              <a:tailEnd/>
            </a:ln>
          </p:spPr>
          <p:txBody>
            <a:bodyPr/>
            <a:lstStyle/>
            <a:p>
              <a:endParaRPr lang="de-DE">
                <a:solidFill>
                  <a:srgbClr val="000000"/>
                </a:solidFill>
              </a:endParaRPr>
            </a:p>
          </p:txBody>
        </p:sp>
        <p:sp>
          <p:nvSpPr>
            <p:cNvPr id="86034" name="Oval 63"/>
            <p:cNvSpPr>
              <a:spLocks noChangeArrowheads="1"/>
            </p:cNvSpPr>
            <p:nvPr/>
          </p:nvSpPr>
          <p:spPr bwMode="auto">
            <a:xfrm>
              <a:off x="6156175" y="3645024"/>
              <a:ext cx="72009" cy="68345"/>
            </a:xfrm>
            <a:prstGeom prst="ellipse">
              <a:avLst/>
            </a:prstGeom>
            <a:solidFill>
              <a:srgbClr val="3F9E12"/>
            </a:solidFill>
            <a:ln w="28575">
              <a:solidFill>
                <a:schemeClr val="tx1"/>
              </a:solidFill>
              <a:round/>
              <a:headEnd/>
              <a:tailEnd/>
            </a:ln>
          </p:spPr>
          <p:txBody>
            <a:bodyPr/>
            <a:lstStyle/>
            <a:p>
              <a:endParaRPr lang="de-DE">
                <a:solidFill>
                  <a:srgbClr val="000000"/>
                </a:solidFill>
              </a:endParaRPr>
            </a:p>
          </p:txBody>
        </p:sp>
        <p:sp>
          <p:nvSpPr>
            <p:cNvPr id="86035" name="Oval 64"/>
            <p:cNvSpPr>
              <a:spLocks noChangeArrowheads="1"/>
            </p:cNvSpPr>
            <p:nvPr/>
          </p:nvSpPr>
          <p:spPr bwMode="auto">
            <a:xfrm>
              <a:off x="7668343" y="3933056"/>
              <a:ext cx="72009" cy="68345"/>
            </a:xfrm>
            <a:prstGeom prst="ellipse">
              <a:avLst/>
            </a:prstGeom>
            <a:solidFill>
              <a:srgbClr val="3F9E12"/>
            </a:solidFill>
            <a:ln w="28575">
              <a:solidFill>
                <a:schemeClr val="tx1"/>
              </a:solidFill>
              <a:round/>
              <a:headEnd/>
              <a:tailEnd/>
            </a:ln>
          </p:spPr>
          <p:txBody>
            <a:bodyPr/>
            <a:lstStyle/>
            <a:p>
              <a:endParaRPr lang="de-DE">
                <a:solidFill>
                  <a:srgbClr val="000000"/>
                </a:solidFill>
              </a:endParaRPr>
            </a:p>
          </p:txBody>
        </p:sp>
      </p:grpSp>
      <p:sp>
        <p:nvSpPr>
          <p:cNvPr id="86030" name="Textfeld 9"/>
          <p:cNvSpPr txBox="1">
            <a:spLocks noChangeArrowheads="1"/>
          </p:cNvSpPr>
          <p:nvPr/>
        </p:nvSpPr>
        <p:spPr bwMode="auto">
          <a:xfrm>
            <a:off x="-36513" y="6580188"/>
            <a:ext cx="943292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1200"/>
              <a:t>Daten: Glutz und Bauer (1980): Kompendium der Vögel Mitteleuropas, Band 9; Fotos v.l.n.r: D. Denounces, H. Sielmann, J. Thompson</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el 2"/>
          <p:cNvSpPr>
            <a:spLocks noGrp="1"/>
          </p:cNvSpPr>
          <p:nvPr>
            <p:ph type="title"/>
          </p:nvPr>
        </p:nvSpPr>
        <p:spPr>
          <a:xfrm>
            <a:off x="0" y="182563"/>
            <a:ext cx="9144000" cy="1008062"/>
          </a:xfrm>
        </p:spPr>
        <p:txBody>
          <a:bodyPr anchor="t"/>
          <a:lstStyle/>
          <a:p>
            <a:pPr eaLnBrk="1" hangingPunct="1"/>
            <a:r>
              <a:rPr lang="de-DE">
                <a:latin typeface="Arial" charset="0"/>
              </a:rPr>
              <a:t>Nachmieter</a:t>
            </a:r>
          </a:p>
        </p:txBody>
      </p:sp>
      <p:cxnSp>
        <p:nvCxnSpPr>
          <p:cNvPr id="15" name="Gerade Verbindung mit Pfeil 14"/>
          <p:cNvCxnSpPr/>
          <p:nvPr/>
        </p:nvCxnSpPr>
        <p:spPr bwMode="auto">
          <a:xfrm flipV="1">
            <a:off x="2268538" y="4365625"/>
            <a:ext cx="1519237" cy="863600"/>
          </a:xfrm>
          <a:prstGeom prst="straightConnector1">
            <a:avLst/>
          </a:prstGeom>
          <a:solidFill>
            <a:schemeClr val="accent1"/>
          </a:solidFill>
          <a:ln w="28575" cap="flat" cmpd="sng" algn="ctr">
            <a:solidFill>
              <a:srgbClr val="3F9E12"/>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Gerade Verbindung mit Pfeil 20"/>
          <p:cNvCxnSpPr/>
          <p:nvPr/>
        </p:nvCxnSpPr>
        <p:spPr bwMode="auto">
          <a:xfrm flipH="1">
            <a:off x="4859338" y="2205038"/>
            <a:ext cx="288925" cy="792162"/>
          </a:xfrm>
          <a:prstGeom prst="straightConnector1">
            <a:avLst/>
          </a:prstGeom>
          <a:solidFill>
            <a:schemeClr val="accent1"/>
          </a:solidFill>
          <a:ln w="28575" cap="flat" cmpd="sng" algn="ctr">
            <a:solidFill>
              <a:srgbClr val="3F9E12"/>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Gerade Verbindung mit Pfeil 34"/>
          <p:cNvCxnSpPr/>
          <p:nvPr/>
        </p:nvCxnSpPr>
        <p:spPr bwMode="auto">
          <a:xfrm flipH="1" flipV="1">
            <a:off x="5435600" y="4365625"/>
            <a:ext cx="1657350" cy="863600"/>
          </a:xfrm>
          <a:prstGeom prst="straightConnector1">
            <a:avLst/>
          </a:prstGeom>
          <a:solidFill>
            <a:schemeClr val="accent1"/>
          </a:solidFill>
          <a:ln w="28575" cap="flat" cmpd="sng" algn="ctr">
            <a:solidFill>
              <a:srgbClr val="3F9E12"/>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Gerade Verbindung mit Pfeil 12"/>
          <p:cNvCxnSpPr/>
          <p:nvPr/>
        </p:nvCxnSpPr>
        <p:spPr bwMode="auto">
          <a:xfrm>
            <a:off x="1403350" y="2708275"/>
            <a:ext cx="2232025" cy="865188"/>
          </a:xfrm>
          <a:prstGeom prst="straightConnector1">
            <a:avLst/>
          </a:prstGeom>
          <a:solidFill>
            <a:schemeClr val="accent1"/>
          </a:solidFill>
          <a:ln w="28575" cap="flat" cmpd="sng" algn="ctr">
            <a:solidFill>
              <a:srgbClr val="3F9E12"/>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Gerade Verbindung mit Pfeil 27"/>
          <p:cNvCxnSpPr/>
          <p:nvPr/>
        </p:nvCxnSpPr>
        <p:spPr bwMode="auto">
          <a:xfrm flipH="1">
            <a:off x="5508625" y="2708275"/>
            <a:ext cx="2376488" cy="792163"/>
          </a:xfrm>
          <a:prstGeom prst="straightConnector1">
            <a:avLst/>
          </a:prstGeom>
          <a:solidFill>
            <a:schemeClr val="accent1"/>
          </a:solidFill>
          <a:ln w="28575" cap="flat" cmpd="sng" algn="ctr">
            <a:solidFill>
              <a:srgbClr val="3F9E12"/>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 name="Bild 4" descr="Höhle_Werner_Müller.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7904" y="2997302"/>
            <a:ext cx="1728192" cy="1727842"/>
          </a:xfrm>
          <a:prstGeom prst="ellipse">
            <a:avLst/>
          </a:prstGeom>
        </p:spPr>
      </p:pic>
      <p:pic>
        <p:nvPicPr>
          <p:cNvPr id="7" name="Bild 6"/>
          <p:cNvPicPr>
            <a:picLocks/>
          </p:cNvPicPr>
          <p:nvPr/>
        </p:nvPicPr>
        <p:blipFill>
          <a:blip r:embed="rId4" cstate="screen">
            <a:extLst>
              <a:ext uri="{28A0092B-C50C-407E-A947-70E740481C1C}">
                <a14:useLocalDpi xmlns:a14="http://schemas.microsoft.com/office/drawing/2010/main"/>
              </a:ext>
            </a:extLst>
          </a:blip>
          <a:stretch>
            <a:fillRect/>
          </a:stretch>
        </p:blipFill>
        <p:spPr>
          <a:xfrm>
            <a:off x="4026370" y="1119481"/>
            <a:ext cx="1841774" cy="1661287"/>
          </a:xfrm>
          <a:prstGeom prst="ellipse">
            <a:avLst/>
          </a:prstGeom>
        </p:spPr>
      </p:pic>
      <p:pic>
        <p:nvPicPr>
          <p:cNvPr id="8" name="Bild 7" descr="Kleiber 038.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373949" y="1354763"/>
            <a:ext cx="2445450" cy="2463630"/>
          </a:xfrm>
          <a:prstGeom prst="ellipse">
            <a:avLst/>
          </a:prstGeom>
        </p:spPr>
      </p:pic>
      <p:pic>
        <p:nvPicPr>
          <p:cNvPr id="9" name="Bild 8" descr="Kohlmeise 065.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364006" y="1481033"/>
            <a:ext cx="2528474" cy="2524031"/>
          </a:xfrm>
          <a:prstGeom prst="ellipse">
            <a:avLst/>
          </a:prstGeom>
        </p:spPr>
      </p:pic>
      <p:pic>
        <p:nvPicPr>
          <p:cNvPr id="10" name="Bild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1600" y="4360709"/>
            <a:ext cx="2207840" cy="2205392"/>
          </a:xfrm>
          <a:prstGeom prst="ellipse">
            <a:avLst/>
          </a:prstGeom>
        </p:spPr>
      </p:pic>
      <p:pic>
        <p:nvPicPr>
          <p:cNvPr id="11" name="Bild 10" descr="scan_018-Verpa_crabro_Hornissen.tif"/>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97734" y="4463569"/>
            <a:ext cx="2332544" cy="2337677"/>
          </a:xfrm>
          <a:prstGeom prst="ellipse">
            <a:avLst/>
          </a:prstGeom>
        </p:spPr>
      </p:pic>
      <p:sp>
        <p:nvSpPr>
          <p:cNvPr id="88077" name="Textfeld 9"/>
          <p:cNvSpPr txBox="1">
            <a:spLocks noChangeArrowheads="1"/>
          </p:cNvSpPr>
          <p:nvPr/>
        </p:nvSpPr>
        <p:spPr bwMode="auto">
          <a:xfrm>
            <a:off x="-36513" y="6586538"/>
            <a:ext cx="9264651"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900"/>
              <a:t>Fotos: </a:t>
            </a:r>
            <a:r>
              <a:rPr lang="de-CH" sz="900"/>
              <a:t>M. Gerber (Vögel), A. Krebs, R. Sheffield, J. Dekker ) </a:t>
            </a:r>
            <a:endParaRPr lang="de-DE" sz="90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Untertitel 2"/>
          <p:cNvSpPr txBox="1">
            <a:spLocks/>
          </p:cNvSpPr>
          <p:nvPr/>
        </p:nvSpPr>
        <p:spPr bwMode="auto">
          <a:xfrm>
            <a:off x="-1307307" y="764704"/>
            <a:ext cx="3103563" cy="8651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fr-CH" sz="4400" b="1" dirty="0"/>
              <a:t>Ernährung</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el 3"/>
          <p:cNvSpPr>
            <a:spLocks noGrp="1"/>
          </p:cNvSpPr>
          <p:nvPr>
            <p:ph type="title"/>
          </p:nvPr>
        </p:nvSpPr>
        <p:spPr>
          <a:xfrm>
            <a:off x="0" y="182563"/>
            <a:ext cx="9144000" cy="1008062"/>
          </a:xfrm>
        </p:spPr>
        <p:txBody>
          <a:bodyPr anchor="t"/>
          <a:lstStyle/>
          <a:p>
            <a:pPr eaLnBrk="1" hangingPunct="1"/>
            <a:r>
              <a:rPr lang="de-DE">
                <a:latin typeface="Arial" charset="0"/>
              </a:rPr>
              <a:t>Nahrung</a:t>
            </a:r>
          </a:p>
        </p:txBody>
      </p:sp>
      <p:pic>
        <p:nvPicPr>
          <p:cNvPr id="91138" name="Bild 1" descr="Picea_abies_c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815758">
            <a:off x="7016750" y="1563688"/>
            <a:ext cx="145732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Bild 2" descr="23 Nahrung Specht"/>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95963" y="4776788"/>
            <a:ext cx="2151062"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Bild 5" descr="23 Nahrung Specht"/>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flipH="1">
            <a:off x="2565400" y="4616450"/>
            <a:ext cx="215106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Bild 6" descr="23 Nahrung Specht"/>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38138" y="3933825"/>
            <a:ext cx="21510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Bild 7" descr="23 Nahrung Specht"/>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803775" y="3040063"/>
            <a:ext cx="2151063"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Bild 8" descr="23 Nahrung Specht"/>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843213" y="1700213"/>
            <a:ext cx="215265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Bild 9" descr="23 Nahrung Specht"/>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23850" y="1438275"/>
            <a:ext cx="2151063"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el 3"/>
          <p:cNvSpPr>
            <a:spLocks noGrp="1"/>
          </p:cNvSpPr>
          <p:nvPr>
            <p:ph type="title"/>
          </p:nvPr>
        </p:nvSpPr>
        <p:spPr>
          <a:xfrm>
            <a:off x="0" y="182563"/>
            <a:ext cx="9144000" cy="1008062"/>
          </a:xfrm>
        </p:spPr>
        <p:txBody>
          <a:bodyPr anchor="t"/>
          <a:lstStyle/>
          <a:p>
            <a:pPr eaLnBrk="1" hangingPunct="1"/>
            <a:r>
              <a:rPr lang="de-DE">
                <a:latin typeface="Arial" charset="0"/>
              </a:rPr>
              <a:t>Spechtschmiede</a:t>
            </a:r>
          </a:p>
        </p:txBody>
      </p:sp>
      <p:sp>
        <p:nvSpPr>
          <p:cNvPr id="93186" name="Textfeld 9"/>
          <p:cNvSpPr txBox="1">
            <a:spLocks noChangeArrowheads="1"/>
          </p:cNvSpPr>
          <p:nvPr/>
        </p:nvSpPr>
        <p:spPr bwMode="auto">
          <a:xfrm>
            <a:off x="250825" y="6580188"/>
            <a:ext cx="18732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900"/>
              <a:t>Fotos: D. Kuehler; </a:t>
            </a:r>
          </a:p>
        </p:txBody>
      </p:sp>
      <p:pic>
        <p:nvPicPr>
          <p:cNvPr id="93187" name="Bild 1" descr="spechtschmiede-Dani Kuehl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4013" y="1484313"/>
            <a:ext cx="26289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Bild 5" descr="spechtschmiede-Dani Kuehl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90875" y="1484313"/>
            <a:ext cx="2622550"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Bild 6" descr="spechtschmiede-Dani Kuehler.jpg"/>
          <p:cNvPicPr>
            <a:picLocks noChangeAspect="1"/>
          </p:cNvPicPr>
          <p:nvPr/>
        </p:nvPicPr>
        <p:blipFill>
          <a:blip r:embed="rId5" cstate="print">
            <a:extLst>
              <a:ext uri="{28A0092B-C50C-407E-A947-70E740481C1C}">
                <a14:useLocalDpi xmlns:a14="http://schemas.microsoft.com/office/drawing/2010/main"/>
              </a:ext>
            </a:extLst>
          </a:blip>
          <a:srcRect b="-320"/>
          <a:stretch>
            <a:fillRect/>
          </a:stretch>
        </p:blipFill>
        <p:spPr bwMode="auto">
          <a:xfrm>
            <a:off x="6040438" y="1484313"/>
            <a:ext cx="2627312"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Bild 8" descr="Picea_abies_con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3576638">
            <a:off x="4147343" y="4094957"/>
            <a:ext cx="9128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91" name="Gruppierung 7"/>
          <p:cNvGrpSpPr>
            <a:grpSpLocks/>
          </p:cNvGrpSpPr>
          <p:nvPr/>
        </p:nvGrpSpPr>
        <p:grpSpPr bwMode="auto">
          <a:xfrm>
            <a:off x="6727825" y="4395788"/>
            <a:ext cx="1589088" cy="1770062"/>
            <a:chOff x="6687732" y="4221088"/>
            <a:chExt cx="1628684" cy="1887606"/>
          </a:xfrm>
        </p:grpSpPr>
        <p:pic>
          <p:nvPicPr>
            <p:cNvPr id="93192" name="Bild 3" descr="Walnuss zeichnung.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87732" y="4221088"/>
              <a:ext cx="1412660" cy="18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3" name="Abgerundetes Rechteck 4"/>
            <p:cNvSpPr>
              <a:spLocks noChangeArrowheads="1"/>
            </p:cNvSpPr>
            <p:nvPr/>
          </p:nvSpPr>
          <p:spPr bwMode="auto">
            <a:xfrm>
              <a:off x="8028384" y="4581128"/>
              <a:ext cx="288032" cy="216024"/>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000000"/>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el 2"/>
          <p:cNvSpPr>
            <a:spLocks noGrp="1"/>
          </p:cNvSpPr>
          <p:nvPr>
            <p:ph type="title"/>
          </p:nvPr>
        </p:nvSpPr>
        <p:spPr>
          <a:xfrm>
            <a:off x="0" y="182563"/>
            <a:ext cx="9144000" cy="1008062"/>
          </a:xfrm>
        </p:spPr>
        <p:txBody>
          <a:bodyPr/>
          <a:lstStyle/>
          <a:p>
            <a:endParaRPr lang="de-DE">
              <a:latin typeface="Calibri" charset="0"/>
            </a:endParaRPr>
          </a:p>
        </p:txBody>
      </p:sp>
      <p:pic>
        <p:nvPicPr>
          <p:cNvPr id="95234" name="Inhaltsplatzhalter 3" descr="RZ_Totholz_DEF_5.jpg"/>
          <p:cNvPicPr>
            <a:picLocks noGrp="1" noChangeAspect="1"/>
          </p:cNvPicPr>
          <p:nvPr>
            <p:ph idx="1"/>
          </p:nvPr>
        </p:nvPicPr>
        <p:blipFill>
          <a:blip r:embed="rId3" cstate="print">
            <a:extLst>
              <a:ext uri="{28A0092B-C50C-407E-A947-70E740481C1C}">
                <a14:useLocalDpi xmlns:a14="http://schemas.microsoft.com/office/drawing/2010/main"/>
              </a:ext>
            </a:extLst>
          </a:blip>
          <a:srcRect l="-12572" r="-12572"/>
          <a:stretch>
            <a:fillRect/>
          </a:stretch>
        </p:blipFill>
        <p:spPr>
          <a:xfrm>
            <a:off x="-1260475" y="-242888"/>
            <a:ext cx="11736388" cy="7100888"/>
          </a:xfr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el 2"/>
          <p:cNvSpPr>
            <a:spLocks noGrp="1"/>
          </p:cNvSpPr>
          <p:nvPr>
            <p:ph type="title"/>
          </p:nvPr>
        </p:nvSpPr>
        <p:spPr>
          <a:xfrm>
            <a:off x="0" y="182563"/>
            <a:ext cx="9144000" cy="1008062"/>
          </a:xfrm>
        </p:spPr>
        <p:txBody>
          <a:bodyPr anchor="t"/>
          <a:lstStyle/>
          <a:p>
            <a:pPr eaLnBrk="1" hangingPunct="1"/>
            <a:r>
              <a:rPr lang="de-DE">
                <a:latin typeface="Arial" charset="0"/>
              </a:rPr>
              <a:t>Spuren</a:t>
            </a:r>
          </a:p>
        </p:txBody>
      </p:sp>
      <p:pic>
        <p:nvPicPr>
          <p:cNvPr id="97282" name="Bild 1" descr="DSC0834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4013" y="1266825"/>
            <a:ext cx="3570287"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Bild 2" descr="DSC08336.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87900" y="1266825"/>
            <a:ext cx="3529013"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feld 8"/>
          <p:cNvSpPr txBox="1">
            <a:spLocks noChangeArrowheads="1"/>
          </p:cNvSpPr>
          <p:nvPr/>
        </p:nvSpPr>
        <p:spPr bwMode="auto">
          <a:xfrm>
            <a:off x="250825" y="6237288"/>
            <a:ext cx="2449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Baumringel</a:t>
            </a:r>
          </a:p>
        </p:txBody>
      </p:sp>
      <p:sp>
        <p:nvSpPr>
          <p:cNvPr id="97285" name="Textfeld 8"/>
          <p:cNvSpPr txBox="1">
            <a:spLocks noChangeArrowheads="1"/>
          </p:cNvSpPr>
          <p:nvPr/>
        </p:nvSpPr>
        <p:spPr bwMode="auto">
          <a:xfrm>
            <a:off x="4700588" y="6207125"/>
            <a:ext cx="2535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Zerhackter Baum</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el 2"/>
          <p:cNvSpPr>
            <a:spLocks noGrp="1"/>
          </p:cNvSpPr>
          <p:nvPr>
            <p:ph type="title"/>
          </p:nvPr>
        </p:nvSpPr>
        <p:spPr>
          <a:xfrm>
            <a:off x="0" y="182563"/>
            <a:ext cx="9144000" cy="1008062"/>
          </a:xfrm>
        </p:spPr>
        <p:txBody>
          <a:bodyPr anchor="t"/>
          <a:lstStyle/>
          <a:p>
            <a:pPr eaLnBrk="1" hangingPunct="1"/>
            <a:r>
              <a:rPr lang="de-DE">
                <a:latin typeface="Arial" charset="0"/>
              </a:rPr>
              <a:t>Grösse</a:t>
            </a:r>
          </a:p>
        </p:txBody>
      </p:sp>
      <p:pic>
        <p:nvPicPr>
          <p:cNvPr id="29698" name="Bild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1350" y="908050"/>
            <a:ext cx="2490788"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feld 20"/>
          <p:cNvSpPr txBox="1">
            <a:spLocks noChangeArrowheads="1"/>
          </p:cNvSpPr>
          <p:nvPr/>
        </p:nvSpPr>
        <p:spPr bwMode="auto">
          <a:xfrm>
            <a:off x="900113" y="4914900"/>
            <a:ext cx="2298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Buntspecht</a:t>
            </a:r>
            <a:endParaRPr lang="de-DE"/>
          </a:p>
        </p:txBody>
      </p:sp>
      <p:grpSp>
        <p:nvGrpSpPr>
          <p:cNvPr id="29700" name="Gruppierung 5"/>
          <p:cNvGrpSpPr>
            <a:grpSpLocks/>
          </p:cNvGrpSpPr>
          <p:nvPr/>
        </p:nvGrpSpPr>
        <p:grpSpPr bwMode="auto">
          <a:xfrm>
            <a:off x="900113" y="1292225"/>
            <a:ext cx="7632700" cy="5111750"/>
            <a:chOff x="263525" y="1415426"/>
            <a:chExt cx="7632067" cy="5109918"/>
          </a:xfrm>
        </p:grpSpPr>
        <p:grpSp>
          <p:nvGrpSpPr>
            <p:cNvPr id="29702" name="Gruppierung 1"/>
            <p:cNvGrpSpPr>
              <a:grpSpLocks/>
            </p:cNvGrpSpPr>
            <p:nvPr/>
          </p:nvGrpSpPr>
          <p:grpSpPr bwMode="auto">
            <a:xfrm>
              <a:off x="263525" y="5631892"/>
              <a:ext cx="2652249" cy="893452"/>
              <a:chOff x="263525" y="5445224"/>
              <a:chExt cx="2652291" cy="893713"/>
            </a:xfrm>
          </p:grpSpPr>
          <p:sp>
            <p:nvSpPr>
              <p:cNvPr id="29707" name="Textfeld 20"/>
              <p:cNvSpPr txBox="1">
                <a:spLocks noChangeArrowheads="1"/>
              </p:cNvSpPr>
              <p:nvPr/>
            </p:nvSpPr>
            <p:spPr bwMode="auto">
              <a:xfrm>
                <a:off x="263525" y="5445224"/>
                <a:ext cx="26522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Länge: 22-23 cm</a:t>
                </a:r>
              </a:p>
            </p:txBody>
          </p:sp>
          <p:sp>
            <p:nvSpPr>
              <p:cNvPr id="29708" name="Textfeld 20"/>
              <p:cNvSpPr txBox="1">
                <a:spLocks noChangeArrowheads="1"/>
              </p:cNvSpPr>
              <p:nvPr/>
            </p:nvSpPr>
            <p:spPr bwMode="auto">
              <a:xfrm>
                <a:off x="263525" y="5877272"/>
                <a:ext cx="26522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Gewicht: 70-90 g</a:t>
                </a:r>
              </a:p>
            </p:txBody>
          </p:sp>
        </p:grpSp>
        <p:pic>
          <p:nvPicPr>
            <p:cNvPr id="29703" name="Bild 7" descr="Amsel_malvorl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2855205" y="1415426"/>
              <a:ext cx="5040387" cy="356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feld 20"/>
            <p:cNvSpPr txBox="1">
              <a:spLocks noChangeArrowheads="1"/>
            </p:cNvSpPr>
            <p:nvPr/>
          </p:nvSpPr>
          <p:spPr bwMode="auto">
            <a:xfrm>
              <a:off x="4439323" y="4983799"/>
              <a:ext cx="1584127" cy="58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Amsel</a:t>
              </a:r>
              <a:endParaRPr lang="de-DE"/>
            </a:p>
          </p:txBody>
        </p:sp>
        <p:sp>
          <p:nvSpPr>
            <p:cNvPr id="29705" name="Textfeld 20"/>
            <p:cNvSpPr txBox="1">
              <a:spLocks noChangeArrowheads="1"/>
            </p:cNvSpPr>
            <p:nvPr/>
          </p:nvSpPr>
          <p:spPr bwMode="auto">
            <a:xfrm>
              <a:off x="4444884" y="5631892"/>
              <a:ext cx="2514638" cy="46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Länge: 24-29 cm </a:t>
              </a:r>
            </a:p>
          </p:txBody>
        </p:sp>
        <p:sp>
          <p:nvSpPr>
            <p:cNvPr id="29706" name="Textfeld 20"/>
            <p:cNvSpPr txBox="1">
              <a:spLocks noChangeArrowheads="1"/>
            </p:cNvSpPr>
            <p:nvPr/>
          </p:nvSpPr>
          <p:spPr bwMode="auto">
            <a:xfrm>
              <a:off x="4439122" y="6063813"/>
              <a:ext cx="2809015" cy="46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Gewicht: 80-110 g</a:t>
              </a:r>
            </a:p>
          </p:txBody>
        </p:sp>
      </p:grpSp>
      <p:sp>
        <p:nvSpPr>
          <p:cNvPr id="29701" name="Textfeld 17"/>
          <p:cNvSpPr txBox="1">
            <a:spLocks noChangeArrowheads="1"/>
          </p:cNvSpPr>
          <p:nvPr/>
        </p:nvSpPr>
        <p:spPr bwMode="auto">
          <a:xfrm>
            <a:off x="269875" y="6588125"/>
            <a:ext cx="35290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900"/>
              <a:t>Illustrationen: D. Martin / www.schulbilder.org</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el 3"/>
          <p:cNvSpPr>
            <a:spLocks noGrp="1"/>
          </p:cNvSpPr>
          <p:nvPr>
            <p:ph type="title"/>
          </p:nvPr>
        </p:nvSpPr>
        <p:spPr>
          <a:xfrm>
            <a:off x="0" y="182563"/>
            <a:ext cx="9144000" cy="1008062"/>
          </a:xfrm>
        </p:spPr>
        <p:txBody>
          <a:bodyPr anchor="t"/>
          <a:lstStyle/>
          <a:p>
            <a:pPr eaLnBrk="1" hangingPunct="1"/>
            <a:r>
              <a:rPr lang="de-DE">
                <a:latin typeface="Arial" charset="0"/>
              </a:rPr>
              <a:t>Wintertauglichkeit</a:t>
            </a:r>
          </a:p>
        </p:txBody>
      </p:sp>
      <p:pic>
        <p:nvPicPr>
          <p:cNvPr id="99330" name="Bild 1" descr="Picea_abies_c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815758">
            <a:off x="7016750" y="1563688"/>
            <a:ext cx="145732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Bild 2" descr="23 Nahrung Specht"/>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95963" y="4559300"/>
            <a:ext cx="2151062"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Bild 5" descr="23 Nahrung Specht"/>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flipH="1">
            <a:off x="2636838" y="4759325"/>
            <a:ext cx="2151062"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Bild 6" descr="23 Nahrung Specht"/>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38138" y="3933825"/>
            <a:ext cx="21510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Bild 7" descr="23 Nahrung Specht"/>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868863" y="2565400"/>
            <a:ext cx="2151062"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Bild 8" descr="23 Nahrung Specht"/>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843213" y="1700213"/>
            <a:ext cx="215265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Bild 9" descr="23 Nahrung Specht"/>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23850" y="1438275"/>
            <a:ext cx="2151063"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Textfeld 9"/>
          <p:cNvSpPr txBox="1">
            <a:spLocks noChangeArrowheads="1"/>
          </p:cNvSpPr>
          <p:nvPr/>
        </p:nvSpPr>
        <p:spPr bwMode="auto">
          <a:xfrm>
            <a:off x="-36513" y="6580188"/>
            <a:ext cx="3190876"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1200"/>
              <a:t>Illustrationen: C. Rust / D. Martin</a:t>
            </a:r>
          </a:p>
        </p:txBody>
      </p:sp>
      <p:sp>
        <p:nvSpPr>
          <p:cNvPr id="99338" name="Rechteck 10"/>
          <p:cNvSpPr>
            <a:spLocks noChangeArrowheads="1"/>
          </p:cNvSpPr>
          <p:nvPr/>
        </p:nvSpPr>
        <p:spPr bwMode="auto">
          <a:xfrm>
            <a:off x="6632575" y="3306763"/>
            <a:ext cx="776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4800">
                <a:solidFill>
                  <a:srgbClr val="3F9E12"/>
                </a:solidFill>
                <a:latin typeface="Zapf Dingbats" charset="0"/>
                <a:cs typeface="Zapf Dingbats" charset="0"/>
              </a:rPr>
              <a:t>✓</a:t>
            </a:r>
            <a:endParaRPr lang="de-DE" sz="4800">
              <a:solidFill>
                <a:srgbClr val="3F9E12"/>
              </a:solidFill>
            </a:endParaRPr>
          </a:p>
        </p:txBody>
      </p:sp>
      <p:sp>
        <p:nvSpPr>
          <p:cNvPr id="99339" name="Rechteck 11"/>
          <p:cNvSpPr>
            <a:spLocks noChangeArrowheads="1"/>
          </p:cNvSpPr>
          <p:nvPr/>
        </p:nvSpPr>
        <p:spPr bwMode="auto">
          <a:xfrm>
            <a:off x="8172450" y="2060575"/>
            <a:ext cx="776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4800">
                <a:solidFill>
                  <a:srgbClr val="3F9E12"/>
                </a:solidFill>
                <a:latin typeface="Zapf Dingbats" charset="0"/>
                <a:cs typeface="Zapf Dingbats" charset="0"/>
              </a:rPr>
              <a:t>✓</a:t>
            </a:r>
            <a:endParaRPr lang="de-DE" sz="4800">
              <a:solidFill>
                <a:srgbClr val="3F9E12"/>
              </a:solidFill>
            </a:endParaRPr>
          </a:p>
        </p:txBody>
      </p:sp>
      <p:sp>
        <p:nvSpPr>
          <p:cNvPr id="99340" name="Rechteck 13"/>
          <p:cNvSpPr>
            <a:spLocks noChangeArrowheads="1"/>
          </p:cNvSpPr>
          <p:nvPr/>
        </p:nvSpPr>
        <p:spPr bwMode="auto">
          <a:xfrm>
            <a:off x="1331913" y="2476500"/>
            <a:ext cx="801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4800">
                <a:solidFill>
                  <a:srgbClr val="3F9E12"/>
                </a:solidFill>
                <a:latin typeface="Zapf Dingbats" charset="0"/>
                <a:cs typeface="Zapf Dingbats" charset="0"/>
              </a:rPr>
              <a:t>✓</a:t>
            </a:r>
            <a:endParaRPr lang="de-DE" sz="4800">
              <a:solidFill>
                <a:srgbClr val="3F9E12"/>
              </a:solidFill>
            </a:endParaRPr>
          </a:p>
        </p:txBody>
      </p:sp>
      <p:sp>
        <p:nvSpPr>
          <p:cNvPr id="99341" name="Rechteck 14"/>
          <p:cNvSpPr>
            <a:spLocks noChangeArrowheads="1"/>
          </p:cNvSpPr>
          <p:nvPr/>
        </p:nvSpPr>
        <p:spPr bwMode="auto">
          <a:xfrm>
            <a:off x="4489450" y="5838825"/>
            <a:ext cx="803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4800">
                <a:solidFill>
                  <a:srgbClr val="3F9E12"/>
                </a:solidFill>
                <a:latin typeface="Zapf Dingbats" charset="0"/>
                <a:cs typeface="Zapf Dingbats" charset="0"/>
              </a:rPr>
              <a:t>✓</a:t>
            </a:r>
            <a:endParaRPr lang="de-DE" sz="4800">
              <a:solidFill>
                <a:srgbClr val="3F9E12"/>
              </a:solidFill>
            </a:endParaRPr>
          </a:p>
        </p:txBody>
      </p:sp>
      <p:grpSp>
        <p:nvGrpSpPr>
          <p:cNvPr id="99342" name="Gruppierung 20"/>
          <p:cNvGrpSpPr>
            <a:grpSpLocks/>
          </p:cNvGrpSpPr>
          <p:nvPr/>
        </p:nvGrpSpPr>
        <p:grpSpPr bwMode="auto">
          <a:xfrm>
            <a:off x="2771775" y="1519238"/>
            <a:ext cx="2160588" cy="2414587"/>
            <a:chOff x="2474913" y="1865684"/>
            <a:chExt cx="3776662" cy="4221632"/>
          </a:xfrm>
        </p:grpSpPr>
        <p:sp>
          <p:nvSpPr>
            <p:cNvPr id="99349" name="Rechteck 21"/>
            <p:cNvSpPr>
              <a:spLocks noChangeArrowheads="1"/>
            </p:cNvSpPr>
            <p:nvPr/>
          </p:nvSpPr>
          <p:spPr bwMode="auto">
            <a:xfrm>
              <a:off x="2474913" y="1865684"/>
              <a:ext cx="3776662" cy="4221632"/>
            </a:xfrm>
            <a:prstGeom prst="rect">
              <a:avLst/>
            </a:prstGeom>
            <a:solidFill>
              <a:srgbClr val="FFFFFF"/>
            </a:solidFill>
            <a:ln w="9525">
              <a:solidFill>
                <a:srgbClr val="FFFFFF"/>
              </a:solidFill>
              <a:round/>
              <a:headEnd/>
              <a:tailEnd/>
            </a:ln>
          </p:spPr>
          <p:txBody>
            <a:bodyPr/>
            <a:lstStyle/>
            <a:p>
              <a:endParaRPr lang="de-DE">
                <a:solidFill>
                  <a:srgbClr val="000000"/>
                </a:solidFill>
              </a:endParaRPr>
            </a:p>
          </p:txBody>
        </p:sp>
        <p:pic>
          <p:nvPicPr>
            <p:cNvPr id="99350" name="Bild 22" descr="Schneeflocke_CC.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2489200" y="1865684"/>
              <a:ext cx="3762375" cy="422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343" name="Gruppierung 41"/>
          <p:cNvGrpSpPr>
            <a:grpSpLocks/>
          </p:cNvGrpSpPr>
          <p:nvPr/>
        </p:nvGrpSpPr>
        <p:grpSpPr bwMode="auto">
          <a:xfrm>
            <a:off x="5811838" y="4352925"/>
            <a:ext cx="2073275" cy="2316163"/>
            <a:chOff x="2474913" y="1865684"/>
            <a:chExt cx="3776662" cy="4221632"/>
          </a:xfrm>
        </p:grpSpPr>
        <p:sp>
          <p:nvSpPr>
            <p:cNvPr id="99347" name="Rechteck 42"/>
            <p:cNvSpPr>
              <a:spLocks noChangeArrowheads="1"/>
            </p:cNvSpPr>
            <p:nvPr/>
          </p:nvSpPr>
          <p:spPr bwMode="auto">
            <a:xfrm>
              <a:off x="2474913" y="1865684"/>
              <a:ext cx="3776662" cy="4221632"/>
            </a:xfrm>
            <a:prstGeom prst="rect">
              <a:avLst/>
            </a:prstGeom>
            <a:solidFill>
              <a:srgbClr val="FFFFFF"/>
            </a:solidFill>
            <a:ln w="9525">
              <a:solidFill>
                <a:srgbClr val="FFFFFF"/>
              </a:solidFill>
              <a:round/>
              <a:headEnd/>
              <a:tailEnd/>
            </a:ln>
          </p:spPr>
          <p:txBody>
            <a:bodyPr/>
            <a:lstStyle/>
            <a:p>
              <a:endParaRPr lang="de-DE">
                <a:solidFill>
                  <a:srgbClr val="000000"/>
                </a:solidFill>
              </a:endParaRPr>
            </a:p>
          </p:txBody>
        </p:sp>
        <p:pic>
          <p:nvPicPr>
            <p:cNvPr id="99348" name="Bild 43" descr="Schneeflocke_CC.pn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489200" y="1865684"/>
              <a:ext cx="3762375" cy="422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344" name="Gruppierung 44"/>
          <p:cNvGrpSpPr>
            <a:grpSpLocks/>
          </p:cNvGrpSpPr>
          <p:nvPr/>
        </p:nvGrpSpPr>
        <p:grpSpPr bwMode="auto">
          <a:xfrm>
            <a:off x="411163" y="3724275"/>
            <a:ext cx="2073275" cy="2316163"/>
            <a:chOff x="2474913" y="1865684"/>
            <a:chExt cx="3776662" cy="4221632"/>
          </a:xfrm>
        </p:grpSpPr>
        <p:sp>
          <p:nvSpPr>
            <p:cNvPr id="99345" name="Rechteck 45"/>
            <p:cNvSpPr>
              <a:spLocks noChangeArrowheads="1"/>
            </p:cNvSpPr>
            <p:nvPr/>
          </p:nvSpPr>
          <p:spPr bwMode="auto">
            <a:xfrm>
              <a:off x="2474913" y="1865684"/>
              <a:ext cx="3776662" cy="4221632"/>
            </a:xfrm>
            <a:prstGeom prst="rect">
              <a:avLst/>
            </a:prstGeom>
            <a:solidFill>
              <a:srgbClr val="FFFFFF"/>
            </a:solidFill>
            <a:ln w="9525">
              <a:solidFill>
                <a:srgbClr val="FFFFFF"/>
              </a:solidFill>
              <a:round/>
              <a:headEnd/>
              <a:tailEnd/>
            </a:ln>
          </p:spPr>
          <p:txBody>
            <a:bodyPr/>
            <a:lstStyle/>
            <a:p>
              <a:endParaRPr lang="de-DE">
                <a:solidFill>
                  <a:srgbClr val="000000"/>
                </a:solidFill>
              </a:endParaRPr>
            </a:p>
          </p:txBody>
        </p:sp>
        <p:pic>
          <p:nvPicPr>
            <p:cNvPr id="99346" name="Bild 46" descr="Schneeflocke_CC.pn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489200" y="1865684"/>
              <a:ext cx="3762375" cy="422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Untertitel 2"/>
          <p:cNvSpPr txBox="1">
            <a:spLocks/>
          </p:cNvSpPr>
          <p:nvPr/>
        </p:nvSpPr>
        <p:spPr bwMode="auto">
          <a:xfrm>
            <a:off x="-1332656" y="764704"/>
            <a:ext cx="4241229" cy="8651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fr-CH" sz="4400" b="1" dirty="0"/>
              <a:t>Gefährdungen</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3426" name="Titel 3"/>
          <p:cNvSpPr>
            <a:spLocks noGrp="1"/>
          </p:cNvSpPr>
          <p:nvPr>
            <p:ph type="title"/>
          </p:nvPr>
        </p:nvSpPr>
        <p:spPr>
          <a:xfrm>
            <a:off x="-252413" y="182563"/>
            <a:ext cx="9144001" cy="1008062"/>
          </a:xfrm>
        </p:spPr>
        <p:txBody>
          <a:bodyPr anchor="t"/>
          <a:lstStyle/>
          <a:p>
            <a:pPr eaLnBrk="1" hangingPunct="1"/>
            <a:r>
              <a:rPr lang="de-DE">
                <a:latin typeface="Arial" charset="0"/>
              </a:rPr>
              <a:t>Siedlungsraum</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Bild 1" descr="DSC00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2888"/>
            <a:ext cx="9585325" cy="758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itel 5"/>
          <p:cNvSpPr>
            <a:spLocks noGrp="1"/>
          </p:cNvSpPr>
          <p:nvPr>
            <p:ph type="title"/>
          </p:nvPr>
        </p:nvSpPr>
        <p:spPr>
          <a:xfrm>
            <a:off x="468313" y="182563"/>
            <a:ext cx="6119911" cy="798165"/>
          </a:xfrm>
          <a:solidFill>
            <a:schemeClr val="bg1"/>
          </a:solidFill>
        </p:spPr>
        <p:txBody>
          <a:bodyPr anchor="t"/>
          <a:lstStyle/>
          <a:p>
            <a:pPr algn="l" eaLnBrk="1" hangingPunct="1"/>
            <a:r>
              <a:rPr lang="de-DE" b="1" dirty="0">
                <a:latin typeface="Arial" charset="0"/>
              </a:rPr>
              <a:t>Kurze </a:t>
            </a:r>
            <a:r>
              <a:rPr lang="de-DE" b="1" dirty="0" err="1">
                <a:latin typeface="Arial" charset="0"/>
              </a:rPr>
              <a:t>Umtriebszeiten</a:t>
            </a:r>
            <a:endParaRPr lang="de-DE" b="1"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522" name="Titel 2"/>
          <p:cNvSpPr>
            <a:spLocks noGrp="1"/>
          </p:cNvSpPr>
          <p:nvPr>
            <p:ph type="title"/>
          </p:nvPr>
        </p:nvSpPr>
        <p:spPr>
          <a:xfrm>
            <a:off x="0" y="182563"/>
            <a:ext cx="9144000" cy="1008062"/>
          </a:xfrm>
        </p:spPr>
        <p:txBody>
          <a:bodyPr anchor="t"/>
          <a:lstStyle/>
          <a:p>
            <a:pPr eaLnBrk="1" hangingPunct="1"/>
            <a:r>
              <a:rPr lang="de-DE" dirty="0">
                <a:latin typeface="Arial" charset="0"/>
              </a:rPr>
              <a:t>Kulturland</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Untertitel 2"/>
          <p:cNvSpPr txBox="1">
            <a:spLocks/>
          </p:cNvSpPr>
          <p:nvPr/>
        </p:nvSpPr>
        <p:spPr bwMode="auto">
          <a:xfrm>
            <a:off x="-1332656" y="836712"/>
            <a:ext cx="2225675" cy="8651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fr-CH" sz="4400" b="1" dirty="0"/>
              <a:t>Schutz</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el 3"/>
          <p:cNvSpPr>
            <a:spLocks noGrp="1"/>
          </p:cNvSpPr>
          <p:nvPr>
            <p:ph type="title"/>
          </p:nvPr>
        </p:nvSpPr>
        <p:spPr>
          <a:xfrm>
            <a:off x="971550" y="182563"/>
            <a:ext cx="8388350" cy="1008062"/>
          </a:xfrm>
        </p:spPr>
        <p:txBody>
          <a:bodyPr anchor="t"/>
          <a:lstStyle/>
          <a:p>
            <a:pPr eaLnBrk="1" hangingPunct="1"/>
            <a:r>
              <a:rPr lang="de-DE">
                <a:latin typeface="Arial" charset="0"/>
              </a:rPr>
              <a:t>Biotopbäume stehen lassen</a:t>
            </a:r>
          </a:p>
        </p:txBody>
      </p:sp>
      <p:pic>
        <p:nvPicPr>
          <p:cNvPr id="111618" name="Bild 1" descr="DSC03664-1 (verschoben).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5" y="1492250"/>
            <a:ext cx="262255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Bild 2" descr="DSC05132.JPG"/>
          <p:cNvPicPr>
            <a:picLocks noChangeAspect="1"/>
          </p:cNvPicPr>
          <p:nvPr/>
        </p:nvPicPr>
        <p:blipFill>
          <a:blip r:embed="rId4" cstate="print">
            <a:extLst>
              <a:ext uri="{28A0092B-C50C-407E-A947-70E740481C1C}">
                <a14:useLocalDpi xmlns:a14="http://schemas.microsoft.com/office/drawing/2010/main"/>
              </a:ext>
            </a:extLst>
          </a:blip>
          <a:srcRect r="-191"/>
          <a:stretch>
            <a:fillRect/>
          </a:stretch>
        </p:blipFill>
        <p:spPr bwMode="auto">
          <a:xfrm rot="-5400000">
            <a:off x="-529431" y="2143919"/>
            <a:ext cx="5040312"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Bild 1" descr="DSC0026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00563" y="1292225"/>
            <a:ext cx="381635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el 2"/>
          <p:cNvSpPr>
            <a:spLocks noGrp="1"/>
          </p:cNvSpPr>
          <p:nvPr>
            <p:ph type="title"/>
          </p:nvPr>
        </p:nvSpPr>
        <p:spPr>
          <a:xfrm>
            <a:off x="0" y="182563"/>
            <a:ext cx="9144000" cy="1008062"/>
          </a:xfrm>
        </p:spPr>
        <p:txBody>
          <a:bodyPr/>
          <a:lstStyle/>
          <a:p>
            <a:endParaRPr lang="de-DE">
              <a:latin typeface="Calibri" charset="0"/>
            </a:endParaRPr>
          </a:p>
        </p:txBody>
      </p:sp>
      <p:pic>
        <p:nvPicPr>
          <p:cNvPr id="113666" name="Bild 7" descr="Biotopbaum3.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27538"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Bild 8" descr="DSC05628.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874713" y="857250"/>
            <a:ext cx="6861175" cy="51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el 3"/>
          <p:cNvSpPr>
            <a:spLocks noGrp="1"/>
          </p:cNvSpPr>
          <p:nvPr>
            <p:ph type="title"/>
          </p:nvPr>
        </p:nvSpPr>
        <p:spPr>
          <a:xfrm>
            <a:off x="0" y="182563"/>
            <a:ext cx="9144000" cy="1008062"/>
          </a:xfrm>
        </p:spPr>
        <p:txBody>
          <a:bodyPr anchor="t"/>
          <a:lstStyle/>
          <a:p>
            <a:pPr eaLnBrk="1" hangingPunct="1"/>
            <a:r>
              <a:rPr lang="de-DE">
                <a:latin typeface="Arial" charset="0"/>
              </a:rPr>
              <a:t>Höhlenbäume sichern</a:t>
            </a:r>
          </a:p>
        </p:txBody>
      </p:sp>
      <p:pic>
        <p:nvPicPr>
          <p:cNvPr id="115714" name="Bild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5" y="1492250"/>
            <a:ext cx="262255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Bild 1" descr="DSC0127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87900" y="1492250"/>
            <a:ext cx="3760788"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feld 2"/>
          <p:cNvSpPr txBox="1">
            <a:spLocks noChangeArrowheads="1"/>
          </p:cNvSpPr>
          <p:nvPr/>
        </p:nvSpPr>
        <p:spPr bwMode="auto">
          <a:xfrm>
            <a:off x="365125" y="5876925"/>
            <a:ext cx="4062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Höhlenbäume suchen und sichern</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7762" name="Titel 2"/>
          <p:cNvSpPr>
            <a:spLocks noGrp="1"/>
          </p:cNvSpPr>
          <p:nvPr>
            <p:ph type="title"/>
          </p:nvPr>
        </p:nvSpPr>
        <p:spPr>
          <a:xfrm>
            <a:off x="0" y="182563"/>
            <a:ext cx="9144000" cy="1008062"/>
          </a:xfrm>
        </p:spPr>
        <p:txBody>
          <a:bodyPr anchor="t"/>
          <a:lstStyle/>
          <a:p>
            <a:pPr eaLnBrk="1" hangingPunct="1"/>
            <a:r>
              <a:rPr lang="de-DE">
                <a:latin typeface="Arial" charset="0"/>
              </a:rPr>
              <a:t>Kulturland</a:t>
            </a:r>
          </a:p>
        </p:txBody>
      </p:sp>
      <p:sp>
        <p:nvSpPr>
          <p:cNvPr id="117763" name="Textfeld 9"/>
          <p:cNvSpPr txBox="1">
            <a:spLocks noChangeArrowheads="1"/>
          </p:cNvSpPr>
          <p:nvPr/>
        </p:nvSpPr>
        <p:spPr bwMode="auto">
          <a:xfrm>
            <a:off x="-36513" y="6589713"/>
            <a:ext cx="14033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1200">
                <a:solidFill>
                  <a:schemeClr val="bg1"/>
                </a:solidFill>
              </a:rPr>
              <a:t>Foto: C. Glauser</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el 7"/>
          <p:cNvSpPr>
            <a:spLocks noGrp="1"/>
          </p:cNvSpPr>
          <p:nvPr>
            <p:ph type="title"/>
          </p:nvPr>
        </p:nvSpPr>
        <p:spPr>
          <a:xfrm>
            <a:off x="0" y="182563"/>
            <a:ext cx="9144000" cy="1008062"/>
          </a:xfrm>
        </p:spPr>
        <p:txBody>
          <a:bodyPr anchor="t"/>
          <a:lstStyle/>
          <a:p>
            <a:pPr eaLnBrk="1" hangingPunct="1"/>
            <a:r>
              <a:rPr lang="de-DE">
                <a:latin typeface="Arial" charset="0"/>
              </a:rPr>
              <a:t>Merkmale</a:t>
            </a:r>
          </a:p>
        </p:txBody>
      </p:sp>
      <p:sp>
        <p:nvSpPr>
          <p:cNvPr id="30722" name="Textfeld 3"/>
          <p:cNvSpPr txBox="1">
            <a:spLocks noChangeArrowheads="1"/>
          </p:cNvSpPr>
          <p:nvPr/>
        </p:nvSpPr>
        <p:spPr bwMode="auto">
          <a:xfrm>
            <a:off x="4859338" y="1884363"/>
            <a:ext cx="208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endParaRPr lang="de-DE" sz="1800"/>
          </a:p>
        </p:txBody>
      </p:sp>
      <p:sp>
        <p:nvSpPr>
          <p:cNvPr id="30723" name="Textfeld 9"/>
          <p:cNvSpPr txBox="1">
            <a:spLocks noChangeArrowheads="1"/>
          </p:cNvSpPr>
          <p:nvPr/>
        </p:nvSpPr>
        <p:spPr bwMode="auto">
          <a:xfrm>
            <a:off x="3424238" y="2392363"/>
            <a:ext cx="4100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Durchgezogener Bartstreif</a:t>
            </a:r>
          </a:p>
        </p:txBody>
      </p:sp>
      <p:grpSp>
        <p:nvGrpSpPr>
          <p:cNvPr id="11" name="Gruppierung 10"/>
          <p:cNvGrpSpPr>
            <a:grpSpLocks/>
          </p:cNvGrpSpPr>
          <p:nvPr/>
        </p:nvGrpSpPr>
        <p:grpSpPr bwMode="auto">
          <a:xfrm>
            <a:off x="2992438" y="4221163"/>
            <a:ext cx="4027487" cy="461962"/>
            <a:chOff x="2992237" y="4407197"/>
            <a:chExt cx="4028035" cy="461963"/>
          </a:xfrm>
        </p:grpSpPr>
        <p:sp>
          <p:nvSpPr>
            <p:cNvPr id="30736" name="Gleichschenkliges Dreieck 5"/>
            <p:cNvSpPr>
              <a:spLocks noChangeArrowheads="1"/>
            </p:cNvSpPr>
            <p:nvPr/>
          </p:nvSpPr>
          <p:spPr bwMode="auto">
            <a:xfrm rot="-5400000">
              <a:off x="3027282" y="4518977"/>
              <a:ext cx="216489" cy="286579"/>
            </a:xfrm>
            <a:prstGeom prst="triangle">
              <a:avLst>
                <a:gd name="adj" fmla="val 50000"/>
              </a:avLst>
            </a:prstGeom>
            <a:solidFill>
              <a:srgbClr val="3F9E12"/>
            </a:solidFill>
            <a:ln w="28575">
              <a:solidFill>
                <a:schemeClr val="tx1"/>
              </a:solidFill>
              <a:round/>
              <a:headEnd/>
              <a:tailEnd/>
            </a:ln>
          </p:spPr>
          <p:txBody>
            <a:bodyPr/>
            <a:lstStyle/>
            <a:p>
              <a:endParaRPr lang="de-DE">
                <a:solidFill>
                  <a:srgbClr val="000000"/>
                </a:solidFill>
              </a:endParaRPr>
            </a:p>
          </p:txBody>
        </p:sp>
        <p:sp>
          <p:nvSpPr>
            <p:cNvPr id="30737" name="Textfeld 10"/>
            <p:cNvSpPr txBox="1">
              <a:spLocks noChangeArrowheads="1"/>
            </p:cNvSpPr>
            <p:nvPr/>
          </p:nvSpPr>
          <p:spPr bwMode="auto">
            <a:xfrm>
              <a:off x="3419512" y="4407197"/>
              <a:ext cx="360076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Gepunktete Flügel</a:t>
              </a:r>
            </a:p>
          </p:txBody>
        </p:sp>
      </p:grpSp>
      <p:grpSp>
        <p:nvGrpSpPr>
          <p:cNvPr id="10" name="Gruppierung 9"/>
          <p:cNvGrpSpPr>
            <a:grpSpLocks/>
          </p:cNvGrpSpPr>
          <p:nvPr/>
        </p:nvGrpSpPr>
        <p:grpSpPr bwMode="auto">
          <a:xfrm>
            <a:off x="3000375" y="3284538"/>
            <a:ext cx="3443288" cy="461962"/>
            <a:chOff x="3001076" y="3831134"/>
            <a:chExt cx="3443131" cy="461962"/>
          </a:xfrm>
        </p:grpSpPr>
        <p:sp>
          <p:nvSpPr>
            <p:cNvPr id="30734" name="Gleichschenkliges Dreieck 19"/>
            <p:cNvSpPr>
              <a:spLocks noChangeArrowheads="1"/>
            </p:cNvSpPr>
            <p:nvPr/>
          </p:nvSpPr>
          <p:spPr bwMode="auto">
            <a:xfrm rot="-5400000">
              <a:off x="3044763" y="3933615"/>
              <a:ext cx="215559" cy="302934"/>
            </a:xfrm>
            <a:prstGeom prst="triangle">
              <a:avLst>
                <a:gd name="adj" fmla="val 50000"/>
              </a:avLst>
            </a:prstGeom>
            <a:solidFill>
              <a:srgbClr val="3F9E12"/>
            </a:solidFill>
            <a:ln w="28575">
              <a:solidFill>
                <a:schemeClr val="tx1"/>
              </a:solidFill>
              <a:round/>
              <a:headEnd/>
              <a:tailEnd/>
            </a:ln>
          </p:spPr>
          <p:txBody>
            <a:bodyPr/>
            <a:lstStyle/>
            <a:p>
              <a:endParaRPr lang="de-DE">
                <a:solidFill>
                  <a:srgbClr val="000000"/>
                </a:solidFill>
              </a:endParaRPr>
            </a:p>
          </p:txBody>
        </p:sp>
        <p:sp>
          <p:nvSpPr>
            <p:cNvPr id="30735" name="Textfeld 20"/>
            <p:cNvSpPr txBox="1">
              <a:spLocks noChangeArrowheads="1"/>
            </p:cNvSpPr>
            <p:nvPr/>
          </p:nvSpPr>
          <p:spPr bwMode="auto">
            <a:xfrm>
              <a:off x="3430040" y="3831134"/>
              <a:ext cx="301416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Weisse Schultern</a:t>
              </a:r>
            </a:p>
          </p:txBody>
        </p:sp>
      </p:grpSp>
      <p:grpSp>
        <p:nvGrpSpPr>
          <p:cNvPr id="12" name="Gruppierung 11"/>
          <p:cNvGrpSpPr>
            <a:grpSpLocks/>
          </p:cNvGrpSpPr>
          <p:nvPr/>
        </p:nvGrpSpPr>
        <p:grpSpPr bwMode="auto">
          <a:xfrm>
            <a:off x="2986088" y="4797425"/>
            <a:ext cx="4033837" cy="461963"/>
            <a:chOff x="2986103" y="4911254"/>
            <a:chExt cx="4034170" cy="461962"/>
          </a:xfrm>
        </p:grpSpPr>
        <p:sp>
          <p:nvSpPr>
            <p:cNvPr id="30732" name="Gleichschenkliges Dreieck 22"/>
            <p:cNvSpPr>
              <a:spLocks noChangeArrowheads="1"/>
            </p:cNvSpPr>
            <p:nvPr/>
          </p:nvSpPr>
          <p:spPr bwMode="auto">
            <a:xfrm rot="-5400000">
              <a:off x="3021090" y="5008211"/>
              <a:ext cx="216487" cy="286461"/>
            </a:xfrm>
            <a:prstGeom prst="triangle">
              <a:avLst>
                <a:gd name="adj" fmla="val 50000"/>
              </a:avLst>
            </a:prstGeom>
            <a:solidFill>
              <a:srgbClr val="3F9E12"/>
            </a:solidFill>
            <a:ln w="28575">
              <a:solidFill>
                <a:schemeClr val="tx1"/>
              </a:solidFill>
              <a:round/>
              <a:headEnd/>
              <a:tailEnd/>
            </a:ln>
          </p:spPr>
          <p:txBody>
            <a:bodyPr/>
            <a:lstStyle/>
            <a:p>
              <a:endParaRPr lang="de-DE">
                <a:solidFill>
                  <a:srgbClr val="000000"/>
                </a:solidFill>
              </a:endParaRPr>
            </a:p>
          </p:txBody>
        </p:sp>
        <p:sp>
          <p:nvSpPr>
            <p:cNvPr id="30733" name="Textfeld 23"/>
            <p:cNvSpPr txBox="1">
              <a:spLocks noChangeArrowheads="1"/>
            </p:cNvSpPr>
            <p:nvPr/>
          </p:nvSpPr>
          <p:spPr bwMode="auto">
            <a:xfrm>
              <a:off x="3420988" y="4911254"/>
              <a:ext cx="359928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Roter Steiss</a:t>
              </a:r>
            </a:p>
          </p:txBody>
        </p:sp>
      </p:grpSp>
      <p:sp>
        <p:nvSpPr>
          <p:cNvPr id="30727" name="Textfeld 29"/>
          <p:cNvSpPr txBox="1">
            <a:spLocks noChangeArrowheads="1"/>
          </p:cNvSpPr>
          <p:nvPr/>
        </p:nvSpPr>
        <p:spPr bwMode="auto">
          <a:xfrm>
            <a:off x="3467100" y="1700213"/>
            <a:ext cx="34813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Kräftiger Schnabel</a:t>
            </a:r>
          </a:p>
        </p:txBody>
      </p:sp>
      <p:pic>
        <p:nvPicPr>
          <p:cNvPr id="7" name="Bild 6" descr="Feather_of_'Dendrocopos_major'_(Great_Spotted_Woodpecker)_r  MichaelMag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415213" y="1484313"/>
            <a:ext cx="124301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Gleichschenkliges Dreieck 19"/>
          <p:cNvSpPr>
            <a:spLocks noChangeArrowheads="1"/>
          </p:cNvSpPr>
          <p:nvPr/>
        </p:nvSpPr>
        <p:spPr bwMode="auto">
          <a:xfrm rot="-5400000">
            <a:off x="3017044" y="1801019"/>
            <a:ext cx="215900" cy="303212"/>
          </a:xfrm>
          <a:prstGeom prst="triangle">
            <a:avLst>
              <a:gd name="adj" fmla="val 50000"/>
            </a:avLst>
          </a:prstGeom>
          <a:solidFill>
            <a:srgbClr val="3F9E12"/>
          </a:solidFill>
          <a:ln w="28575">
            <a:solidFill>
              <a:schemeClr val="tx1"/>
            </a:solidFill>
            <a:round/>
            <a:headEnd/>
            <a:tailEnd/>
          </a:ln>
        </p:spPr>
        <p:txBody>
          <a:bodyPr/>
          <a:lstStyle/>
          <a:p>
            <a:endParaRPr lang="de-DE">
              <a:solidFill>
                <a:srgbClr val="000000"/>
              </a:solidFill>
            </a:endParaRPr>
          </a:p>
        </p:txBody>
      </p:sp>
      <p:sp>
        <p:nvSpPr>
          <p:cNvPr id="30730" name="Gleichschenkliges Dreieck 19"/>
          <p:cNvSpPr>
            <a:spLocks noChangeArrowheads="1"/>
          </p:cNvSpPr>
          <p:nvPr/>
        </p:nvSpPr>
        <p:spPr bwMode="auto">
          <a:xfrm rot="-5400000">
            <a:off x="3031332" y="2448718"/>
            <a:ext cx="215900" cy="303213"/>
          </a:xfrm>
          <a:prstGeom prst="triangle">
            <a:avLst>
              <a:gd name="adj" fmla="val 50000"/>
            </a:avLst>
          </a:prstGeom>
          <a:solidFill>
            <a:srgbClr val="3F9E12"/>
          </a:solidFill>
          <a:ln w="28575">
            <a:solidFill>
              <a:schemeClr val="tx1"/>
            </a:solidFill>
            <a:round/>
            <a:headEnd/>
            <a:tailEnd/>
          </a:ln>
        </p:spPr>
        <p:txBody>
          <a:bodyPr/>
          <a:lstStyle/>
          <a:p>
            <a:endParaRPr lang="de-DE">
              <a:solidFill>
                <a:srgbClr val="000000"/>
              </a:solidFill>
            </a:endParaRPr>
          </a:p>
        </p:txBody>
      </p:sp>
      <p:pic>
        <p:nvPicPr>
          <p:cNvPr id="30731" name="Bild 1" descr="Buntspecht2 Kopi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2263" y="1484313"/>
            <a:ext cx="235426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el 2"/>
          <p:cNvSpPr>
            <a:spLocks noGrp="1"/>
          </p:cNvSpPr>
          <p:nvPr>
            <p:ph type="title"/>
          </p:nvPr>
        </p:nvSpPr>
        <p:spPr>
          <a:xfrm>
            <a:off x="0" y="182563"/>
            <a:ext cx="9144000" cy="1008062"/>
          </a:xfrm>
        </p:spPr>
        <p:txBody>
          <a:bodyPr/>
          <a:lstStyle/>
          <a:p>
            <a:endParaRPr lang="de-DE">
              <a:latin typeface="Calibri" charset="0"/>
            </a:endParaRPr>
          </a:p>
        </p:txBody>
      </p:sp>
      <p:pic>
        <p:nvPicPr>
          <p:cNvPr id="119810" name="Bild 3" descr="DSC0538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feld 4"/>
          <p:cNvSpPr txBox="1">
            <a:spLocks noChangeArrowheads="1"/>
          </p:cNvSpPr>
          <p:nvPr/>
        </p:nvSpPr>
        <p:spPr bwMode="auto">
          <a:xfrm>
            <a:off x="1454150" y="333375"/>
            <a:ext cx="6913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b="1">
                <a:solidFill>
                  <a:schemeClr val="bg1"/>
                </a:solidFill>
              </a:rPr>
              <a:t>Bäume im Siedlungsraum</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el 2"/>
          <p:cNvSpPr>
            <a:spLocks noGrp="1"/>
          </p:cNvSpPr>
          <p:nvPr>
            <p:ph type="title"/>
          </p:nvPr>
        </p:nvSpPr>
        <p:spPr>
          <a:xfrm>
            <a:off x="5135563" y="182563"/>
            <a:ext cx="4008437" cy="1008062"/>
          </a:xfrm>
        </p:spPr>
        <p:txBody>
          <a:bodyPr/>
          <a:lstStyle/>
          <a:p>
            <a:r>
              <a:rPr lang="de-DE" sz="3600">
                <a:latin typeface="Calibri" charset="0"/>
              </a:rPr>
              <a:t>Raum für Bäume</a:t>
            </a:r>
          </a:p>
        </p:txBody>
      </p:sp>
      <p:pic>
        <p:nvPicPr>
          <p:cNvPr id="121858" name="Bild 1" descr="9Ax6O.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51435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feld 2"/>
          <p:cNvSpPr txBox="1">
            <a:spLocks noChangeArrowheads="1"/>
          </p:cNvSpPr>
          <p:nvPr/>
        </p:nvSpPr>
        <p:spPr bwMode="auto">
          <a:xfrm>
            <a:off x="5364163" y="1412875"/>
            <a:ext cx="36004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Alte Bäume erhalten</a:t>
            </a:r>
          </a:p>
          <a:p>
            <a:endParaRPr lang="de-DE"/>
          </a:p>
          <a:p>
            <a:r>
              <a:rPr lang="de-DE"/>
              <a:t>Regelungen für Pflanzungen im Grenzbereich anpassen</a:t>
            </a:r>
          </a:p>
          <a:p>
            <a:endParaRPr lang="de-DE"/>
          </a:p>
          <a:p>
            <a:r>
              <a:rPr lang="de-DE"/>
              <a:t>Unterbauung der Gebäude so regeln, dass Bäume noch Platz haben</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3906" name="Titel 2"/>
          <p:cNvSpPr>
            <a:spLocks noGrp="1"/>
          </p:cNvSpPr>
          <p:nvPr>
            <p:ph type="title"/>
          </p:nvPr>
        </p:nvSpPr>
        <p:spPr>
          <a:xfrm>
            <a:off x="0" y="182563"/>
            <a:ext cx="9144000" cy="1008062"/>
          </a:xfrm>
        </p:spPr>
        <p:txBody>
          <a:bodyPr anchor="t"/>
          <a:lstStyle/>
          <a:p>
            <a:pPr eaLnBrk="1" hangingPunct="1"/>
            <a:r>
              <a:rPr lang="de-DE">
                <a:latin typeface="Arial" charset="0"/>
              </a:rPr>
              <a:t>Öffentliche Anlagen</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el 2"/>
          <p:cNvSpPr>
            <a:spLocks noGrp="1"/>
          </p:cNvSpPr>
          <p:nvPr>
            <p:ph type="title"/>
          </p:nvPr>
        </p:nvSpPr>
        <p:spPr>
          <a:xfrm>
            <a:off x="0" y="182563"/>
            <a:ext cx="9144000" cy="1008062"/>
          </a:xfrm>
        </p:spPr>
        <p:txBody>
          <a:bodyPr/>
          <a:lstStyle/>
          <a:p>
            <a:endParaRPr lang="de-DE">
              <a:latin typeface="Calibri" charset="0"/>
            </a:endParaRPr>
          </a:p>
        </p:txBody>
      </p:sp>
      <p:pic>
        <p:nvPicPr>
          <p:cNvPr id="125954" name="Bild 3" descr="DSC016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el 2"/>
          <p:cNvSpPr>
            <a:spLocks noGrp="1"/>
          </p:cNvSpPr>
          <p:nvPr>
            <p:ph type="title"/>
          </p:nvPr>
        </p:nvSpPr>
        <p:spPr>
          <a:xfrm>
            <a:off x="0" y="182563"/>
            <a:ext cx="9144000" cy="1008062"/>
          </a:xfrm>
        </p:spPr>
        <p:txBody>
          <a:bodyPr/>
          <a:lstStyle/>
          <a:p>
            <a:endParaRPr lang="de-DE">
              <a:latin typeface="Calibri" charset="0"/>
            </a:endParaRPr>
          </a:p>
        </p:txBody>
      </p:sp>
      <p:pic>
        <p:nvPicPr>
          <p:cNvPr id="128002" name="Bild 2" descr="BildSiedlung_def_DEF Kopie 2.t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2413" y="-271463"/>
            <a:ext cx="9396413"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ihandform 24"/>
          <p:cNvSpPr/>
          <p:nvPr/>
        </p:nvSpPr>
        <p:spPr>
          <a:xfrm>
            <a:off x="5486400" y="4427538"/>
            <a:ext cx="355600" cy="544512"/>
          </a:xfrm>
          <a:custGeom>
            <a:avLst/>
            <a:gdLst>
              <a:gd name="connsiteX0" fmla="*/ 343655 w 356602"/>
              <a:gd name="connsiteY0" fmla="*/ 538298 h 544110"/>
              <a:gd name="connsiteX1" fmla="*/ 755 w 356602"/>
              <a:gd name="connsiteY1" fmla="*/ 271598 h 544110"/>
              <a:gd name="connsiteX2" fmla="*/ 254755 w 356602"/>
              <a:gd name="connsiteY2" fmla="*/ 4898 h 544110"/>
              <a:gd name="connsiteX3" fmla="*/ 343655 w 356602"/>
              <a:gd name="connsiteY3" fmla="*/ 538298 h 544110"/>
            </a:gdLst>
            <a:ahLst/>
            <a:cxnLst>
              <a:cxn ang="0">
                <a:pos x="connsiteX0" y="connsiteY0"/>
              </a:cxn>
              <a:cxn ang="0">
                <a:pos x="connsiteX1" y="connsiteY1"/>
              </a:cxn>
              <a:cxn ang="0">
                <a:pos x="connsiteX2" y="connsiteY2"/>
              </a:cxn>
              <a:cxn ang="0">
                <a:pos x="connsiteX3" y="connsiteY3"/>
              </a:cxn>
            </a:cxnLst>
            <a:rect l="l" t="t" r="r" b="b"/>
            <a:pathLst>
              <a:path w="356602" h="544110">
                <a:moveTo>
                  <a:pt x="343655" y="538298"/>
                </a:moveTo>
                <a:cubicBezTo>
                  <a:pt x="301322" y="582748"/>
                  <a:pt x="15572" y="360498"/>
                  <a:pt x="755" y="271598"/>
                </a:cubicBezTo>
                <a:cubicBezTo>
                  <a:pt x="-14062" y="182698"/>
                  <a:pt x="193372" y="-35319"/>
                  <a:pt x="254755" y="4898"/>
                </a:cubicBezTo>
                <a:cubicBezTo>
                  <a:pt x="316138" y="45115"/>
                  <a:pt x="385988" y="493848"/>
                  <a:pt x="343655" y="538298"/>
                </a:cubicBezTo>
                <a:close/>
              </a:path>
            </a:pathLst>
          </a:cu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el 2"/>
          <p:cNvSpPr>
            <a:spLocks noGrp="1"/>
          </p:cNvSpPr>
          <p:nvPr>
            <p:ph type="title"/>
          </p:nvPr>
        </p:nvSpPr>
        <p:spPr>
          <a:xfrm>
            <a:off x="0" y="182563"/>
            <a:ext cx="9144000" cy="1008062"/>
          </a:xfrm>
        </p:spPr>
        <p:txBody>
          <a:bodyPr anchor="t"/>
          <a:lstStyle/>
          <a:p>
            <a:pPr eaLnBrk="1" hangingPunct="1"/>
            <a:r>
              <a:rPr lang="de-DE" sz="3600">
                <a:latin typeface="Arial" charset="0"/>
              </a:rPr>
              <a:t>Materialien BirdLife Schweiz</a:t>
            </a:r>
          </a:p>
        </p:txBody>
      </p:sp>
      <p:pic>
        <p:nvPicPr>
          <p:cNvPr id="130050" name="Bild 11" descr="Bildschirmfoto 2015-04-22 um 10.59.55.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4088" y="4360863"/>
            <a:ext cx="158908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feld 14"/>
          <p:cNvSpPr txBox="1">
            <a:spLocks noChangeArrowheads="1"/>
          </p:cNvSpPr>
          <p:nvPr/>
        </p:nvSpPr>
        <p:spPr bwMode="auto">
          <a:xfrm>
            <a:off x="1484313" y="3716338"/>
            <a:ext cx="6175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de-DE" sz="3200" b="1" dirty="0" err="1">
                <a:solidFill>
                  <a:srgbClr val="3F9E12"/>
                </a:solidFill>
              </a:rPr>
              <a:t>www.birdlife.ch</a:t>
            </a:r>
            <a:r>
              <a:rPr lang="de-DE" sz="3200" b="1" dirty="0" smtClean="0">
                <a:solidFill>
                  <a:srgbClr val="3F9E12"/>
                </a:solidFill>
              </a:rPr>
              <a:t>/</a:t>
            </a:r>
            <a:r>
              <a:rPr lang="de-DE" sz="3200" b="1" dirty="0" err="1" smtClean="0">
                <a:solidFill>
                  <a:srgbClr val="3F9E12"/>
                </a:solidFill>
              </a:rPr>
              <a:t>buntspecht</a:t>
            </a:r>
            <a:endParaRPr lang="de-DE" sz="3200" b="1" dirty="0">
              <a:solidFill>
                <a:srgbClr val="3F9E12"/>
              </a:solidFill>
            </a:endParaRPr>
          </a:p>
        </p:txBody>
      </p:sp>
      <p:pic>
        <p:nvPicPr>
          <p:cNvPr id="130052" name="Bild 4" descr="Bildschirmfoto 2015-05-27 um 12.26.16.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239472">
            <a:off x="6367463" y="1279525"/>
            <a:ext cx="2792412"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Bild 6" descr="Bildschirmfoto 2015-05-27 um 15.57.02.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317608">
            <a:off x="223838" y="4456113"/>
            <a:ext cx="2843212"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Bild 7" descr="Bildschirmfoto 2015-05-27 um 15.58.21.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333750" y="1190625"/>
            <a:ext cx="1525588"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Bild 1" descr="Poster_Buntspecht_v3.pdf"/>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rot="-555014">
            <a:off x="163513" y="1387475"/>
            <a:ext cx="284956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6" name="Bild 2" descr="RZ_Totholz_DEF_5.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3287713" y="4581525"/>
            <a:ext cx="2220912"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7" name="Bild 1" descr="Feldfuehrer_Baeume_und_Straeucher_Front.pdf"/>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4979988" y="1171575"/>
            <a:ext cx="11049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8" name="Bild 2" descr="SVS_Biodiversitaet_Wald_DE.pdf"/>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743575" y="4581525"/>
            <a:ext cx="1420813"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Untertitel 2"/>
          <p:cNvSpPr txBox="1">
            <a:spLocks/>
          </p:cNvSpPr>
          <p:nvPr/>
        </p:nvSpPr>
        <p:spPr bwMode="auto">
          <a:xfrm>
            <a:off x="179388" y="765175"/>
            <a:ext cx="8569325" cy="9350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fr-CH" sz="3600" b="1"/>
              <a:t>Vielen Dank für Ihre Aufmerksamkeit</a:t>
            </a:r>
            <a:r>
              <a:rPr lang="fr-CH" sz="4400" b="1"/>
              <a:t>!</a:t>
            </a:r>
          </a:p>
        </p:txBody>
      </p:sp>
      <p:sp>
        <p:nvSpPr>
          <p:cNvPr id="132098" name="Textfeld 2"/>
          <p:cNvSpPr txBox="1">
            <a:spLocks noChangeArrowheads="1"/>
          </p:cNvSpPr>
          <p:nvPr/>
        </p:nvSpPr>
        <p:spPr bwMode="auto">
          <a:xfrm>
            <a:off x="6985000" y="52197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endParaRPr lang="de-DE"/>
          </a:p>
        </p:txBody>
      </p:sp>
      <p:pic>
        <p:nvPicPr>
          <p:cNvPr id="132099" name="Bild 4" descr="logo_svs_schwarz.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27763" y="4491038"/>
            <a:ext cx="2278062"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Bild 23" descr="35 Spechtköpfe_schematisch.t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392113" y="1484313"/>
            <a:ext cx="40640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Bild 22" descr="35 Spechtköpfe_schematisch.t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flipH="1">
            <a:off x="4719638" y="1416050"/>
            <a:ext cx="407035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Inhaltsplatzhalter 4"/>
          <p:cNvPicPr>
            <a:picLocks noGrp="1" noChangeAspect="1"/>
          </p:cNvPicPr>
          <p:nvPr>
            <p:ph idx="1"/>
          </p:nvPr>
        </p:nvPicPr>
        <p:blipFill>
          <a:blip r:embed="rId5" cstate="print">
            <a:extLst>
              <a:ext uri="{28A0092B-C50C-407E-A947-70E740481C1C}">
                <a14:useLocalDpi xmlns:a14="http://schemas.microsoft.com/office/drawing/2010/main"/>
              </a:ext>
            </a:extLst>
          </a:blip>
          <a:srcRect l="-20885" t="-21191" r="-29446" b="-18794"/>
          <a:stretch>
            <a:fillRect/>
          </a:stretch>
        </p:blipFill>
        <p:spPr>
          <a:xfrm flipH="1">
            <a:off x="4627563" y="2035175"/>
            <a:ext cx="654050" cy="800100"/>
          </a:xfrm>
        </p:spPr>
      </p:pic>
      <p:sp>
        <p:nvSpPr>
          <p:cNvPr id="32772" name="Titel 2"/>
          <p:cNvSpPr>
            <a:spLocks noGrp="1"/>
          </p:cNvSpPr>
          <p:nvPr>
            <p:ph type="title"/>
          </p:nvPr>
        </p:nvSpPr>
        <p:spPr>
          <a:xfrm>
            <a:off x="0" y="182563"/>
            <a:ext cx="9144000" cy="1008062"/>
          </a:xfrm>
        </p:spPr>
        <p:txBody>
          <a:bodyPr anchor="t"/>
          <a:lstStyle/>
          <a:p>
            <a:pPr eaLnBrk="1" hangingPunct="1"/>
            <a:r>
              <a:rPr lang="de-DE">
                <a:latin typeface="Arial" charset="0"/>
              </a:rPr>
              <a:t>Geschlechter</a:t>
            </a:r>
          </a:p>
        </p:txBody>
      </p:sp>
      <p:sp>
        <p:nvSpPr>
          <p:cNvPr id="32773" name="Textfeld 11"/>
          <p:cNvSpPr txBox="1">
            <a:spLocks noChangeArrowheads="1"/>
          </p:cNvSpPr>
          <p:nvPr/>
        </p:nvSpPr>
        <p:spPr bwMode="auto">
          <a:xfrm>
            <a:off x="279400" y="4510088"/>
            <a:ext cx="4176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Weibchen</a:t>
            </a:r>
          </a:p>
        </p:txBody>
      </p:sp>
      <p:sp>
        <p:nvSpPr>
          <p:cNvPr id="32774" name="Textfeld 12"/>
          <p:cNvSpPr txBox="1">
            <a:spLocks noChangeArrowheads="1"/>
          </p:cNvSpPr>
          <p:nvPr/>
        </p:nvSpPr>
        <p:spPr bwMode="auto">
          <a:xfrm>
            <a:off x="4594225" y="4508500"/>
            <a:ext cx="4176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Männchen</a:t>
            </a:r>
          </a:p>
        </p:txBody>
      </p:sp>
      <p:sp>
        <p:nvSpPr>
          <p:cNvPr id="32775" name="Textfeld 13"/>
          <p:cNvSpPr txBox="1">
            <a:spLocks noChangeArrowheads="1"/>
          </p:cNvSpPr>
          <p:nvPr/>
        </p:nvSpPr>
        <p:spPr bwMode="auto">
          <a:xfrm>
            <a:off x="273050" y="5094288"/>
            <a:ext cx="4176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Durchgehender schwarzer Bartstreif</a:t>
            </a:r>
          </a:p>
          <a:p>
            <a:r>
              <a:rPr lang="de-DE"/>
              <a:t>Keinerlei Rot am Kopf</a:t>
            </a:r>
          </a:p>
        </p:txBody>
      </p:sp>
      <p:sp>
        <p:nvSpPr>
          <p:cNvPr id="32776" name="Textfeld 14"/>
          <p:cNvSpPr txBox="1">
            <a:spLocks noChangeArrowheads="1"/>
          </p:cNvSpPr>
          <p:nvPr/>
        </p:nvSpPr>
        <p:spPr bwMode="auto">
          <a:xfrm>
            <a:off x="4594225" y="5091113"/>
            <a:ext cx="4176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Durchgehender schwarzer Bartstreif</a:t>
            </a:r>
          </a:p>
          <a:p>
            <a:r>
              <a:rPr lang="de-DE"/>
              <a:t>Rote Partie am Hinterkopf</a:t>
            </a:r>
          </a:p>
        </p:txBody>
      </p:sp>
      <p:pic>
        <p:nvPicPr>
          <p:cNvPr id="32777" name="Bild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flipH="1">
            <a:off x="4605338" y="1268413"/>
            <a:ext cx="4151312" cy="3035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778" name="Bild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flipH="1">
            <a:off x="212725" y="1268413"/>
            <a:ext cx="4270375"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rapez 5"/>
          <p:cNvSpPr/>
          <p:nvPr/>
        </p:nvSpPr>
        <p:spPr>
          <a:xfrm>
            <a:off x="4716463" y="2035175"/>
            <a:ext cx="431800" cy="601663"/>
          </a:xfrm>
          <a:prstGeom prst="trapezoid">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Bild 5"/>
          <p:cNvPicPr>
            <a:picLocks noChangeAspect="1"/>
          </p:cNvPicPr>
          <p:nvPr/>
        </p:nvPicPr>
        <p:blipFill>
          <a:blip r:embed="rId3" cstate="print">
            <a:extLst>
              <a:ext uri="{28A0092B-C50C-407E-A947-70E740481C1C}">
                <a14:useLocalDpi xmlns:a14="http://schemas.microsoft.com/office/drawing/2010/main"/>
              </a:ext>
            </a:extLst>
          </a:blip>
          <a:srcRect b="7861"/>
          <a:stretch>
            <a:fillRect/>
          </a:stretch>
        </p:blipFill>
        <p:spPr bwMode="auto">
          <a:xfrm>
            <a:off x="1703388" y="1587500"/>
            <a:ext cx="7621587"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el 5"/>
          <p:cNvSpPr>
            <a:spLocks noGrp="1"/>
          </p:cNvSpPr>
          <p:nvPr>
            <p:ph type="title"/>
          </p:nvPr>
        </p:nvSpPr>
        <p:spPr>
          <a:xfrm>
            <a:off x="0" y="182563"/>
            <a:ext cx="9144000" cy="1008062"/>
          </a:xfrm>
        </p:spPr>
        <p:txBody>
          <a:bodyPr anchor="t"/>
          <a:lstStyle/>
          <a:p>
            <a:pPr eaLnBrk="1" hangingPunct="1"/>
            <a:r>
              <a:rPr lang="de-DE">
                <a:latin typeface="Arial" charset="0"/>
              </a:rPr>
              <a:t>Jungvögel</a:t>
            </a:r>
          </a:p>
        </p:txBody>
      </p:sp>
      <p:sp>
        <p:nvSpPr>
          <p:cNvPr id="34819" name="Textfeld 3"/>
          <p:cNvSpPr txBox="1">
            <a:spLocks noChangeArrowheads="1"/>
          </p:cNvSpPr>
          <p:nvPr/>
        </p:nvSpPr>
        <p:spPr bwMode="auto">
          <a:xfrm>
            <a:off x="276225" y="1349375"/>
            <a:ext cx="41767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3200"/>
              <a:t>Jungvögel (w/m)</a:t>
            </a:r>
          </a:p>
        </p:txBody>
      </p:sp>
      <p:sp>
        <p:nvSpPr>
          <p:cNvPr id="34820" name="Textfeld 4"/>
          <p:cNvSpPr txBox="1">
            <a:spLocks noChangeArrowheads="1"/>
          </p:cNvSpPr>
          <p:nvPr/>
        </p:nvSpPr>
        <p:spPr bwMode="auto">
          <a:xfrm>
            <a:off x="269875" y="1935163"/>
            <a:ext cx="4176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a:t>Durchgehender schwarzer Bartstreif</a:t>
            </a:r>
          </a:p>
          <a:p>
            <a:r>
              <a:rPr lang="de-DE"/>
              <a:t>Rote Kopfplatte</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4" name="Line 4"/>
          <p:cNvSpPr>
            <a:spLocks noChangeShapeType="1"/>
          </p:cNvSpPr>
          <p:nvPr/>
        </p:nvSpPr>
        <p:spPr bwMode="auto">
          <a:xfrm>
            <a:off x="0" y="981075"/>
            <a:ext cx="9144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p>
        </p:txBody>
      </p:sp>
      <p:sp>
        <p:nvSpPr>
          <p:cNvPr id="716806" name="Text Box 6"/>
          <p:cNvSpPr txBox="1">
            <a:spLocks noChangeArrowheads="1"/>
          </p:cNvSpPr>
          <p:nvPr/>
        </p:nvSpPr>
        <p:spPr bwMode="auto">
          <a:xfrm>
            <a:off x="466725" y="188913"/>
            <a:ext cx="84978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CH" b="1" dirty="0"/>
              <a:t>		</a:t>
            </a:r>
            <a:r>
              <a:rPr lang="de-CH" sz="3200" b="1" dirty="0"/>
              <a:t>9 </a:t>
            </a:r>
            <a:r>
              <a:rPr lang="de-CH" sz="3200" b="1" dirty="0" err="1"/>
              <a:t>Spechtarten</a:t>
            </a:r>
            <a:r>
              <a:rPr lang="de-CH" sz="3200" b="1" dirty="0"/>
              <a:t> in der Schweiz</a:t>
            </a:r>
            <a:endParaRPr lang="de-DE" sz="3200" b="1" dirty="0"/>
          </a:p>
        </p:txBody>
      </p:sp>
      <p:sp>
        <p:nvSpPr>
          <p:cNvPr id="716807" name="Text Box 7"/>
          <p:cNvSpPr txBox="1">
            <a:spLocks noChangeArrowheads="1"/>
          </p:cNvSpPr>
          <p:nvPr/>
        </p:nvSpPr>
        <p:spPr bwMode="auto">
          <a:xfrm>
            <a:off x="755650" y="4868863"/>
            <a:ext cx="8208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de-CH"/>
          </a:p>
        </p:txBody>
      </p:sp>
      <p:sp>
        <p:nvSpPr>
          <p:cNvPr id="716808" name="Line 8"/>
          <p:cNvSpPr>
            <a:spLocks noChangeShapeType="1"/>
          </p:cNvSpPr>
          <p:nvPr/>
        </p:nvSpPr>
        <p:spPr bwMode="auto">
          <a:xfrm>
            <a:off x="0" y="981075"/>
            <a:ext cx="9144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p>
        </p:txBody>
      </p:sp>
      <p:sp>
        <p:nvSpPr>
          <p:cNvPr id="716825" name="Text Box 25"/>
          <p:cNvSpPr txBox="1">
            <a:spLocks noChangeArrowheads="1"/>
          </p:cNvSpPr>
          <p:nvPr/>
        </p:nvSpPr>
        <p:spPr bwMode="auto">
          <a:xfrm>
            <a:off x="250825" y="4797425"/>
            <a:ext cx="2017713"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CH" sz="1800" b="1" dirty="0"/>
              <a:t>Buntspecht</a:t>
            </a:r>
          </a:p>
          <a:p>
            <a:pPr>
              <a:spcBef>
                <a:spcPct val="50000"/>
              </a:spcBef>
              <a:buFontTx/>
              <a:buChar char="•"/>
              <a:defRPr/>
            </a:pPr>
            <a:r>
              <a:rPr lang="de-CH" sz="1800" dirty="0"/>
              <a:t> 25 cm</a:t>
            </a:r>
          </a:p>
          <a:p>
            <a:pPr>
              <a:buFontTx/>
              <a:buChar char="•"/>
              <a:defRPr/>
            </a:pPr>
            <a:r>
              <a:rPr lang="de-CH" sz="1800" dirty="0"/>
              <a:t> bis Waldgrenze</a:t>
            </a:r>
          </a:p>
          <a:p>
            <a:pPr>
              <a:buFontTx/>
              <a:buChar char="•"/>
              <a:defRPr/>
            </a:pPr>
            <a:r>
              <a:rPr lang="de-CH" sz="1800" dirty="0"/>
              <a:t> Wälder, Obstgärten usw.</a:t>
            </a:r>
          </a:p>
          <a:p>
            <a:pPr>
              <a:buFontTx/>
              <a:buChar char="•"/>
              <a:defRPr/>
            </a:pPr>
            <a:r>
              <a:rPr lang="de-CH" sz="1800" dirty="0"/>
              <a:t> 35-55‘000 BP</a:t>
            </a:r>
          </a:p>
        </p:txBody>
      </p:sp>
      <p:sp>
        <p:nvSpPr>
          <p:cNvPr id="716826" name="Text Box 26"/>
          <p:cNvSpPr txBox="1">
            <a:spLocks noChangeArrowheads="1"/>
          </p:cNvSpPr>
          <p:nvPr/>
        </p:nvSpPr>
        <p:spPr bwMode="auto">
          <a:xfrm>
            <a:off x="2411413" y="4797425"/>
            <a:ext cx="17287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CH" sz="1800" b="1" dirty="0"/>
              <a:t>Mittelspecht</a:t>
            </a:r>
          </a:p>
          <a:p>
            <a:pPr>
              <a:spcBef>
                <a:spcPct val="50000"/>
              </a:spcBef>
              <a:buFontTx/>
              <a:buChar char="•"/>
              <a:defRPr/>
            </a:pPr>
            <a:r>
              <a:rPr lang="de-CH" sz="1800" dirty="0"/>
              <a:t> 21 cm</a:t>
            </a:r>
          </a:p>
          <a:p>
            <a:pPr>
              <a:buFontTx/>
              <a:buChar char="•"/>
              <a:defRPr/>
            </a:pPr>
            <a:r>
              <a:rPr lang="de-CH" sz="1800" dirty="0"/>
              <a:t> nur &lt; 800 m</a:t>
            </a:r>
          </a:p>
          <a:p>
            <a:pPr>
              <a:buFontTx/>
              <a:buChar char="•"/>
              <a:defRPr/>
            </a:pPr>
            <a:r>
              <a:rPr lang="de-CH" sz="1800" dirty="0"/>
              <a:t> Eichenwälder</a:t>
            </a:r>
          </a:p>
          <a:p>
            <a:pPr>
              <a:buFontTx/>
              <a:buChar char="•"/>
              <a:defRPr/>
            </a:pPr>
            <a:r>
              <a:rPr lang="de-CH" sz="1800" dirty="0"/>
              <a:t> 500 BP</a:t>
            </a:r>
          </a:p>
        </p:txBody>
      </p:sp>
      <p:sp>
        <p:nvSpPr>
          <p:cNvPr id="716827" name="Text Box 27"/>
          <p:cNvSpPr txBox="1">
            <a:spLocks noChangeArrowheads="1"/>
          </p:cNvSpPr>
          <p:nvPr/>
        </p:nvSpPr>
        <p:spPr bwMode="auto">
          <a:xfrm>
            <a:off x="4500563" y="4791075"/>
            <a:ext cx="2303462"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CH" sz="1800" b="1" dirty="0"/>
              <a:t>Kleinspecht</a:t>
            </a:r>
          </a:p>
          <a:p>
            <a:pPr>
              <a:spcBef>
                <a:spcPct val="50000"/>
              </a:spcBef>
              <a:buFontTx/>
              <a:buChar char="•"/>
              <a:defRPr/>
            </a:pPr>
            <a:r>
              <a:rPr lang="de-CH" sz="1800" dirty="0"/>
              <a:t> 15 cm</a:t>
            </a:r>
          </a:p>
          <a:p>
            <a:pPr>
              <a:buFontTx/>
              <a:buChar char="•"/>
              <a:defRPr/>
            </a:pPr>
            <a:r>
              <a:rPr lang="de-CH" sz="1800" dirty="0"/>
              <a:t> bis 1600 m</a:t>
            </a:r>
          </a:p>
          <a:p>
            <a:pPr>
              <a:buFontTx/>
              <a:buChar char="•"/>
              <a:defRPr/>
            </a:pPr>
            <a:r>
              <a:rPr lang="de-CH" sz="1800" dirty="0"/>
              <a:t> Lichte Laubwälder, Obstgärten</a:t>
            </a:r>
          </a:p>
          <a:p>
            <a:pPr>
              <a:buFontTx/>
              <a:buChar char="•"/>
              <a:defRPr/>
            </a:pPr>
            <a:r>
              <a:rPr lang="de-CH" sz="1800" dirty="0"/>
              <a:t> 2500-3000 BP</a:t>
            </a:r>
          </a:p>
        </p:txBody>
      </p:sp>
      <p:sp>
        <p:nvSpPr>
          <p:cNvPr id="716828" name="Text Box 28"/>
          <p:cNvSpPr txBox="1">
            <a:spLocks noChangeArrowheads="1"/>
          </p:cNvSpPr>
          <p:nvPr/>
        </p:nvSpPr>
        <p:spPr bwMode="auto">
          <a:xfrm>
            <a:off x="6804025" y="4776788"/>
            <a:ext cx="2533650"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CH" sz="1800" b="1" dirty="0"/>
              <a:t>Weissrückenspecht</a:t>
            </a:r>
          </a:p>
          <a:p>
            <a:pPr>
              <a:spcBef>
                <a:spcPct val="50000"/>
              </a:spcBef>
              <a:buFontTx/>
              <a:buChar char="•"/>
              <a:defRPr/>
            </a:pPr>
            <a:r>
              <a:rPr lang="de-CH" sz="1800" dirty="0"/>
              <a:t> 27 cm</a:t>
            </a:r>
          </a:p>
          <a:p>
            <a:pPr>
              <a:buFontTx/>
              <a:buChar char="•"/>
              <a:defRPr/>
            </a:pPr>
            <a:r>
              <a:rPr lang="de-CH" sz="1800" dirty="0"/>
              <a:t> sehr lokal</a:t>
            </a:r>
          </a:p>
          <a:p>
            <a:pPr>
              <a:buFontTx/>
              <a:buChar char="•"/>
              <a:defRPr/>
            </a:pPr>
            <a:r>
              <a:rPr lang="de-CH" sz="1800" dirty="0"/>
              <a:t> totholzreiche  Bergmischwälder</a:t>
            </a:r>
          </a:p>
          <a:p>
            <a:pPr>
              <a:buFontTx/>
              <a:buChar char="•"/>
              <a:defRPr/>
            </a:pPr>
            <a:r>
              <a:rPr lang="de-CH" sz="1800" dirty="0"/>
              <a:t> wenige BP</a:t>
            </a:r>
          </a:p>
        </p:txBody>
      </p:sp>
      <p:pic>
        <p:nvPicPr>
          <p:cNvPr id="36873" name="Bild 2" descr="Buntspecht2 Kopie 3.t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0825" y="1196975"/>
            <a:ext cx="214630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Bild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43438" y="1844675"/>
            <a:ext cx="180022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Textfeld 4"/>
          <p:cNvSpPr txBox="1">
            <a:spLocks noChangeArrowheads="1"/>
          </p:cNvSpPr>
          <p:nvPr/>
        </p:nvSpPr>
        <p:spPr bwMode="auto">
          <a:xfrm>
            <a:off x="4572000" y="4365625"/>
            <a:ext cx="11366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800"/>
              <a:t>Thermos (wikimedia)</a:t>
            </a:r>
          </a:p>
        </p:txBody>
      </p:sp>
      <p:pic>
        <p:nvPicPr>
          <p:cNvPr id="36876" name="Bild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16725" y="1225550"/>
            <a:ext cx="1819275"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Bild 15" descr="DSd45MittelspechtSVS_Ausschnitt.tif"/>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27313" y="1196975"/>
            <a:ext cx="177800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2" name="Line 4"/>
          <p:cNvSpPr>
            <a:spLocks noChangeShapeType="1"/>
          </p:cNvSpPr>
          <p:nvPr/>
        </p:nvSpPr>
        <p:spPr bwMode="auto">
          <a:xfrm>
            <a:off x="0" y="981075"/>
            <a:ext cx="9144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p>
        </p:txBody>
      </p:sp>
      <p:sp>
        <p:nvSpPr>
          <p:cNvPr id="718855" name="Text Box 7"/>
          <p:cNvSpPr txBox="1">
            <a:spLocks noChangeArrowheads="1"/>
          </p:cNvSpPr>
          <p:nvPr/>
        </p:nvSpPr>
        <p:spPr bwMode="auto">
          <a:xfrm>
            <a:off x="755650" y="4868863"/>
            <a:ext cx="8208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de-CH"/>
          </a:p>
        </p:txBody>
      </p:sp>
      <p:sp>
        <p:nvSpPr>
          <p:cNvPr id="718856" name="Line 8"/>
          <p:cNvSpPr>
            <a:spLocks noChangeShapeType="1"/>
          </p:cNvSpPr>
          <p:nvPr/>
        </p:nvSpPr>
        <p:spPr bwMode="auto">
          <a:xfrm>
            <a:off x="0" y="981075"/>
            <a:ext cx="9144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p>
        </p:txBody>
      </p:sp>
      <p:sp>
        <p:nvSpPr>
          <p:cNvPr id="718860" name="Text Box 12"/>
          <p:cNvSpPr txBox="1">
            <a:spLocks noChangeArrowheads="1"/>
          </p:cNvSpPr>
          <p:nvPr/>
        </p:nvSpPr>
        <p:spPr bwMode="auto">
          <a:xfrm>
            <a:off x="539750" y="260350"/>
            <a:ext cx="84248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CH" b="1" dirty="0"/>
              <a:t>		</a:t>
            </a:r>
            <a:r>
              <a:rPr lang="de-CH" sz="3200" b="1" dirty="0"/>
              <a:t>9 </a:t>
            </a:r>
            <a:r>
              <a:rPr lang="de-CH" sz="3200" b="1" dirty="0" err="1"/>
              <a:t>Spechtarten</a:t>
            </a:r>
            <a:r>
              <a:rPr lang="de-CH" sz="3200" b="1" dirty="0"/>
              <a:t> der Schweiz</a:t>
            </a:r>
            <a:endParaRPr lang="de-DE" sz="3200" b="1" dirty="0"/>
          </a:p>
        </p:txBody>
      </p:sp>
      <p:sp>
        <p:nvSpPr>
          <p:cNvPr id="718862" name="Text Box 14"/>
          <p:cNvSpPr txBox="1">
            <a:spLocks noChangeArrowheads="1"/>
          </p:cNvSpPr>
          <p:nvPr/>
        </p:nvSpPr>
        <p:spPr bwMode="auto">
          <a:xfrm>
            <a:off x="4716463" y="4705350"/>
            <a:ext cx="2017712"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CH" sz="1800" b="1" dirty="0"/>
              <a:t>Grünspecht</a:t>
            </a:r>
          </a:p>
          <a:p>
            <a:pPr>
              <a:spcBef>
                <a:spcPct val="50000"/>
              </a:spcBef>
              <a:buFontTx/>
              <a:buChar char="•"/>
              <a:defRPr/>
            </a:pPr>
            <a:r>
              <a:rPr lang="de-CH" sz="1800" dirty="0"/>
              <a:t> 33 cm</a:t>
            </a:r>
          </a:p>
          <a:p>
            <a:pPr>
              <a:buFontTx/>
              <a:buChar char="•"/>
              <a:defRPr/>
            </a:pPr>
            <a:r>
              <a:rPr lang="de-CH" sz="1800" dirty="0"/>
              <a:t> bis Waldgrenze</a:t>
            </a:r>
          </a:p>
          <a:p>
            <a:pPr>
              <a:buFontTx/>
              <a:buChar char="•"/>
              <a:defRPr/>
            </a:pPr>
            <a:r>
              <a:rPr lang="de-CH" sz="1800" dirty="0"/>
              <a:t> lichte Wälder, Obstgärten etc.</a:t>
            </a:r>
          </a:p>
          <a:p>
            <a:pPr>
              <a:buFontTx/>
              <a:buChar char="•"/>
              <a:defRPr/>
            </a:pPr>
            <a:r>
              <a:rPr lang="de-CH" sz="1800" dirty="0"/>
              <a:t> Ameisen</a:t>
            </a:r>
          </a:p>
          <a:p>
            <a:pPr>
              <a:buFontTx/>
              <a:buChar char="•"/>
              <a:defRPr/>
            </a:pPr>
            <a:r>
              <a:rPr lang="de-CH" sz="1800" dirty="0"/>
              <a:t> 5-10‘000 BP</a:t>
            </a:r>
          </a:p>
        </p:txBody>
      </p:sp>
      <p:sp>
        <p:nvSpPr>
          <p:cNvPr id="718863" name="Text Box 15"/>
          <p:cNvSpPr txBox="1">
            <a:spLocks noChangeArrowheads="1"/>
          </p:cNvSpPr>
          <p:nvPr/>
        </p:nvSpPr>
        <p:spPr bwMode="auto">
          <a:xfrm>
            <a:off x="2209800" y="4729163"/>
            <a:ext cx="2519363" cy="21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CH" sz="1800" b="1" dirty="0"/>
              <a:t>Grauspecht</a:t>
            </a:r>
          </a:p>
          <a:p>
            <a:pPr>
              <a:spcBef>
                <a:spcPct val="50000"/>
              </a:spcBef>
              <a:buFontTx/>
              <a:buChar char="•"/>
              <a:defRPr/>
            </a:pPr>
            <a:r>
              <a:rPr lang="de-CH" sz="1800" dirty="0"/>
              <a:t> 30 cm</a:t>
            </a:r>
          </a:p>
          <a:p>
            <a:pPr>
              <a:buFontTx/>
              <a:buChar char="•"/>
              <a:defRPr/>
            </a:pPr>
            <a:r>
              <a:rPr lang="de-CH" sz="1800" dirty="0"/>
              <a:t> bis 1000 </a:t>
            </a:r>
            <a:r>
              <a:rPr lang="de-CH" sz="1800" dirty="0" err="1"/>
              <a:t>müM</a:t>
            </a:r>
            <a:endParaRPr lang="de-CH" sz="1800" dirty="0"/>
          </a:p>
          <a:p>
            <a:pPr>
              <a:buFontTx/>
              <a:buChar char="•"/>
              <a:defRPr/>
            </a:pPr>
            <a:r>
              <a:rPr lang="de-CH" sz="1800" dirty="0"/>
              <a:t> reich gegliederte Landschaften</a:t>
            </a:r>
          </a:p>
          <a:p>
            <a:pPr>
              <a:buFontTx/>
              <a:buChar char="•"/>
              <a:defRPr/>
            </a:pPr>
            <a:r>
              <a:rPr lang="de-CH" sz="1800" dirty="0"/>
              <a:t> Ameisen, </a:t>
            </a:r>
          </a:p>
          <a:p>
            <a:pPr>
              <a:buFontTx/>
              <a:buChar char="•"/>
              <a:defRPr/>
            </a:pPr>
            <a:r>
              <a:rPr lang="de-CH" sz="1800" dirty="0"/>
              <a:t>1000-2000 BP</a:t>
            </a:r>
          </a:p>
        </p:txBody>
      </p:sp>
      <p:sp>
        <p:nvSpPr>
          <p:cNvPr id="718864" name="Text Box 16"/>
          <p:cNvSpPr txBox="1">
            <a:spLocks noChangeArrowheads="1"/>
          </p:cNvSpPr>
          <p:nvPr/>
        </p:nvSpPr>
        <p:spPr bwMode="auto">
          <a:xfrm>
            <a:off x="0" y="4724400"/>
            <a:ext cx="24447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CH" sz="1800" b="1" dirty="0"/>
              <a:t>Schwarzspecht</a:t>
            </a:r>
          </a:p>
          <a:p>
            <a:pPr>
              <a:spcBef>
                <a:spcPct val="50000"/>
              </a:spcBef>
              <a:buFontTx/>
              <a:buChar char="•"/>
              <a:defRPr/>
            </a:pPr>
            <a:r>
              <a:rPr lang="de-CH" sz="1800" dirty="0"/>
              <a:t> 43 cm, krähengross</a:t>
            </a:r>
          </a:p>
          <a:p>
            <a:pPr>
              <a:buFontTx/>
              <a:buChar char="•"/>
              <a:defRPr/>
            </a:pPr>
            <a:r>
              <a:rPr lang="de-CH" sz="1800" dirty="0"/>
              <a:t> bis Waldgrenze</a:t>
            </a:r>
          </a:p>
          <a:p>
            <a:pPr>
              <a:buFontTx/>
              <a:buChar char="•"/>
              <a:defRPr/>
            </a:pPr>
            <a:r>
              <a:rPr lang="de-CH" sz="1800" dirty="0"/>
              <a:t> Laub-/Nadelwälder</a:t>
            </a:r>
          </a:p>
          <a:p>
            <a:pPr>
              <a:buFontTx/>
              <a:buChar char="•"/>
              <a:defRPr/>
            </a:pPr>
            <a:r>
              <a:rPr lang="de-CH" sz="1800" dirty="0"/>
              <a:t> 3-5000 BP</a:t>
            </a:r>
          </a:p>
        </p:txBody>
      </p:sp>
      <p:sp>
        <p:nvSpPr>
          <p:cNvPr id="718865" name="Text Box 17"/>
          <p:cNvSpPr txBox="1">
            <a:spLocks noChangeArrowheads="1"/>
          </p:cNvSpPr>
          <p:nvPr/>
        </p:nvSpPr>
        <p:spPr bwMode="auto">
          <a:xfrm>
            <a:off x="7089775" y="4724400"/>
            <a:ext cx="20542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CH" sz="1800" b="1" dirty="0"/>
              <a:t>Dreizehenspecht</a:t>
            </a:r>
          </a:p>
          <a:p>
            <a:pPr>
              <a:spcBef>
                <a:spcPct val="50000"/>
              </a:spcBef>
              <a:buFontTx/>
              <a:buChar char="•"/>
              <a:defRPr/>
            </a:pPr>
            <a:r>
              <a:rPr lang="de-CH" sz="1800" dirty="0"/>
              <a:t> 22 cm</a:t>
            </a:r>
          </a:p>
          <a:p>
            <a:pPr>
              <a:buFontTx/>
              <a:buChar char="•"/>
              <a:defRPr/>
            </a:pPr>
            <a:r>
              <a:rPr lang="de-CH" sz="1800" dirty="0"/>
              <a:t>Alpen</a:t>
            </a:r>
          </a:p>
          <a:p>
            <a:pPr>
              <a:buFontTx/>
              <a:buChar char="•"/>
              <a:defRPr/>
            </a:pPr>
            <a:r>
              <a:rPr lang="de-CH" sz="1800" dirty="0"/>
              <a:t> Nadelwälder 1000-1500 BP</a:t>
            </a:r>
          </a:p>
        </p:txBody>
      </p:sp>
      <p:pic>
        <p:nvPicPr>
          <p:cNvPr id="38921" name="Bild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125538"/>
            <a:ext cx="235585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feld 4"/>
          <p:cNvSpPr txBox="1">
            <a:spLocks noChangeArrowheads="1"/>
          </p:cNvSpPr>
          <p:nvPr/>
        </p:nvSpPr>
        <p:spPr bwMode="auto">
          <a:xfrm>
            <a:off x="4572000" y="4221163"/>
            <a:ext cx="2355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800">
                <a:solidFill>
                  <a:srgbClr val="000000"/>
                </a:solidFill>
              </a:rPr>
              <a:t>Hans-Jörg Hellwig (wikimedia)</a:t>
            </a:r>
          </a:p>
        </p:txBody>
      </p:sp>
      <p:pic>
        <p:nvPicPr>
          <p:cNvPr id="38923" name="Bild 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44750" y="1125538"/>
            <a:ext cx="189865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Bild 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92950" y="1123950"/>
            <a:ext cx="190182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5" name="Textfeld 7"/>
          <p:cNvSpPr txBox="1">
            <a:spLocks noChangeArrowheads="1"/>
          </p:cNvSpPr>
          <p:nvPr/>
        </p:nvSpPr>
        <p:spPr bwMode="auto">
          <a:xfrm>
            <a:off x="7092950" y="4221163"/>
            <a:ext cx="938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de-DE" sz="800"/>
              <a:t>Stefan Wassmer</a:t>
            </a:r>
          </a:p>
        </p:txBody>
      </p:sp>
      <p:pic>
        <p:nvPicPr>
          <p:cNvPr id="38926" name="Bild 8" descr="Schwarzspecht A3 I ex IMG_5970 Kopie.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79388" y="1125538"/>
            <a:ext cx="1895475"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3386</Words>
  <Application>Microsoft Macintosh PowerPoint</Application>
  <PresentationFormat>Bildschirmpräsentation (4:3)</PresentationFormat>
  <Paragraphs>426</Paragraphs>
  <Slides>56</Slides>
  <Notes>52</Notes>
  <HiddenSlides>0</HiddenSlides>
  <MMClips>3</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56</vt:i4>
      </vt:variant>
    </vt:vector>
  </HeadingPairs>
  <TitlesOfParts>
    <vt:vector size="62" baseType="lpstr">
      <vt:lpstr>Arial</vt:lpstr>
      <vt:lpstr>ＭＳ Ｐゴシック</vt:lpstr>
      <vt:lpstr>Calibri</vt:lpstr>
      <vt:lpstr>Zapf Dingbats</vt:lpstr>
      <vt:lpstr>Wingdings</vt:lpstr>
      <vt:lpstr>Office-Design</vt:lpstr>
      <vt:lpstr>PowerPoint-Präsentation</vt:lpstr>
      <vt:lpstr>Übersicht</vt:lpstr>
      <vt:lpstr>PowerPoint-Präsentation</vt:lpstr>
      <vt:lpstr>Grösse</vt:lpstr>
      <vt:lpstr>Merkmale</vt:lpstr>
      <vt:lpstr>Geschlechter</vt:lpstr>
      <vt:lpstr>Jungvögel</vt:lpstr>
      <vt:lpstr>PowerPoint-Präsentation</vt:lpstr>
      <vt:lpstr>PowerPoint-Präsentation</vt:lpstr>
      <vt:lpstr>9 Spechte der Schweiz</vt:lpstr>
      <vt:lpstr>Wellenflug</vt:lpstr>
      <vt:lpstr>PowerPoint-Präsentation</vt:lpstr>
      <vt:lpstr>Verbreitung Welt</vt:lpstr>
      <vt:lpstr>Verbreitung Schweiz</vt:lpstr>
      <vt:lpstr>Wald</vt:lpstr>
      <vt:lpstr>Kulturland</vt:lpstr>
      <vt:lpstr>Siedlung</vt:lpstr>
      <vt:lpstr>PowerPoint-Präsentation</vt:lpstr>
      <vt:lpstr>Fuss</vt:lpstr>
      <vt:lpstr>Stützfedern</vt:lpstr>
      <vt:lpstr>Anpassungen Kopf</vt:lpstr>
      <vt:lpstr>Zunge</vt:lpstr>
      <vt:lpstr>Brut</vt:lpstr>
      <vt:lpstr>Stimme</vt:lpstr>
      <vt:lpstr>Trommelwirbel</vt:lpstr>
      <vt:lpstr>Resonanzkörper</vt:lpstr>
      <vt:lpstr>Revier</vt:lpstr>
      <vt:lpstr>Höhlenbau</vt:lpstr>
      <vt:lpstr>Vorteile Höhlenbrut</vt:lpstr>
      <vt:lpstr>Eier</vt:lpstr>
      <vt:lpstr>PowerPoint-Präsentation</vt:lpstr>
      <vt:lpstr>Gefahren</vt:lpstr>
      <vt:lpstr>Überlebensraten</vt:lpstr>
      <vt:lpstr>Nachmieter</vt:lpstr>
      <vt:lpstr>PowerPoint-Präsentation</vt:lpstr>
      <vt:lpstr>Nahrung</vt:lpstr>
      <vt:lpstr>Spechtschmiede</vt:lpstr>
      <vt:lpstr>PowerPoint-Präsentation</vt:lpstr>
      <vt:lpstr>Spuren</vt:lpstr>
      <vt:lpstr>Wintertauglichkeit</vt:lpstr>
      <vt:lpstr>PowerPoint-Präsentation</vt:lpstr>
      <vt:lpstr>Siedlungsraum</vt:lpstr>
      <vt:lpstr>Kurze Umtriebszeiten</vt:lpstr>
      <vt:lpstr>Kulturland</vt:lpstr>
      <vt:lpstr>PowerPoint-Präsentation</vt:lpstr>
      <vt:lpstr>Biotopbäume stehen lassen</vt:lpstr>
      <vt:lpstr>PowerPoint-Präsentation</vt:lpstr>
      <vt:lpstr>Höhlenbäume sichern</vt:lpstr>
      <vt:lpstr>Kulturland</vt:lpstr>
      <vt:lpstr>PowerPoint-Präsentation</vt:lpstr>
      <vt:lpstr>Raum für Bäume</vt:lpstr>
      <vt:lpstr>Öffentliche Anlagen</vt:lpstr>
      <vt:lpstr>PowerPoint-Präsentation</vt:lpstr>
      <vt:lpstr>PowerPoint-Präsentation</vt:lpstr>
      <vt:lpstr>Materialien BirdLife Schweiz</vt:lpstr>
      <vt:lpstr>PowerPoint-Präsentation</vt:lpstr>
    </vt:vector>
  </TitlesOfParts>
  <Company>SVS 33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SVS 33</dc:creator>
  <cp:lastModifiedBy>Stefan Bachmann</cp:lastModifiedBy>
  <cp:revision>401</cp:revision>
  <cp:lastPrinted>2015-03-13T11:38:36Z</cp:lastPrinted>
  <dcterms:created xsi:type="dcterms:W3CDTF">2015-02-25T10:19:26Z</dcterms:created>
  <dcterms:modified xsi:type="dcterms:W3CDTF">2020-01-31T16:23:28Z</dcterms:modified>
</cp:coreProperties>
</file>