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365" r:id="rId3"/>
    <p:sldId id="375" r:id="rId4"/>
    <p:sldId id="317" r:id="rId5"/>
    <p:sldId id="318" r:id="rId6"/>
    <p:sldId id="389" r:id="rId7"/>
    <p:sldId id="349" r:id="rId8"/>
    <p:sldId id="325" r:id="rId9"/>
    <p:sldId id="326" r:id="rId10"/>
    <p:sldId id="380" r:id="rId11"/>
    <p:sldId id="367" r:id="rId12"/>
    <p:sldId id="368" r:id="rId13"/>
    <p:sldId id="369" r:id="rId14"/>
    <p:sldId id="371" r:id="rId15"/>
    <p:sldId id="377" r:id="rId16"/>
    <p:sldId id="338" r:id="rId17"/>
    <p:sldId id="339" r:id="rId18"/>
    <p:sldId id="378" r:id="rId19"/>
    <p:sldId id="327" r:id="rId20"/>
    <p:sldId id="328" r:id="rId21"/>
    <p:sldId id="329" r:id="rId22"/>
    <p:sldId id="387" r:id="rId23"/>
    <p:sldId id="386" r:id="rId24"/>
    <p:sldId id="330" r:id="rId25"/>
    <p:sldId id="331" r:id="rId26"/>
    <p:sldId id="379" r:id="rId27"/>
    <p:sldId id="335" r:id="rId28"/>
    <p:sldId id="336" r:id="rId29"/>
    <p:sldId id="337" r:id="rId30"/>
    <p:sldId id="359" r:id="rId31"/>
    <p:sldId id="360" r:id="rId32"/>
    <p:sldId id="361" r:id="rId33"/>
    <p:sldId id="390" r:id="rId34"/>
    <p:sldId id="348" r:id="rId35"/>
    <p:sldId id="391" r:id="rId36"/>
    <p:sldId id="332" r:id="rId37"/>
    <p:sldId id="392" r:id="rId38"/>
    <p:sldId id="401" r:id="rId39"/>
    <p:sldId id="402" r:id="rId40"/>
    <p:sldId id="403" r:id="rId41"/>
    <p:sldId id="404" r:id="rId42"/>
    <p:sldId id="366" r:id="rId43"/>
    <p:sldId id="405" r:id="rId44"/>
    <p:sldId id="406" r:id="rId45"/>
    <p:sldId id="362" r:id="rId46"/>
    <p:sldId id="395" r:id="rId47"/>
    <p:sldId id="407" r:id="rId48"/>
    <p:sldId id="408" r:id="rId49"/>
    <p:sldId id="320" r:id="rId5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5AA1"/>
    <a:srgbClr val="235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752" autoAdjust="0"/>
  </p:normalViewPr>
  <p:slideViewPr>
    <p:cSldViewPr>
      <p:cViewPr varScale="1">
        <p:scale>
          <a:sx n="154" d="100"/>
          <a:sy n="154" d="100"/>
        </p:scale>
        <p:origin x="2004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Gerber" userId="4b4bf5bd-8ce7-4916-bfe5-749a6213292b" providerId="ADAL" clId="{1EB6FE0E-2905-4954-AABB-72F46D3763B5}"/>
    <pc:docChg chg="modSld">
      <pc:chgData name="Michael Gerber" userId="4b4bf5bd-8ce7-4916-bfe5-749a6213292b" providerId="ADAL" clId="{1EB6FE0E-2905-4954-AABB-72F46D3763B5}" dt="2021-02-18T10:46:33.577" v="0" actId="6549"/>
      <pc:docMkLst>
        <pc:docMk/>
      </pc:docMkLst>
      <pc:sldChg chg="modSp mod">
        <pc:chgData name="Michael Gerber" userId="4b4bf5bd-8ce7-4916-bfe5-749a6213292b" providerId="ADAL" clId="{1EB6FE0E-2905-4954-AABB-72F46D3763B5}" dt="2021-02-18T10:46:33.577" v="0" actId="6549"/>
        <pc:sldMkLst>
          <pc:docMk/>
          <pc:sldMk cId="4023645207" sldId="256"/>
        </pc:sldMkLst>
        <pc:spChg chg="mod">
          <ac:chgData name="Michael Gerber" userId="4b4bf5bd-8ce7-4916-bfe5-749a6213292b" providerId="ADAL" clId="{1EB6FE0E-2905-4954-AABB-72F46D3763B5}" dt="2021-02-18T10:46:33.577" v="0" actId="6549"/>
          <ac:spMkLst>
            <pc:docMk/>
            <pc:sldMk cId="4023645207" sldId="256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AF117-683C-D549-8EFB-5AEB9D71C721}" type="datetimeFigureOut">
              <a:rPr lang="de-CH" smtClean="0"/>
              <a:pPr/>
              <a:t>18.02.2021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50355-1612-9D46-830D-C78119E048D4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6179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50355-1612-9D46-830D-C78119E048D4}" type="slidenum">
              <a:rPr lang="de-CH" smtClean="0"/>
              <a:pPr/>
              <a:t>15</a:t>
            </a:fld>
            <a:endParaRPr lang="de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A5EECF-7029-3B4B-9D49-BC9A056A87C9}" type="slidenum">
              <a:rPr lang="de-CH"/>
              <a:pPr/>
              <a:t>38</a:t>
            </a:fld>
            <a:endParaRPr lang="de-CH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CH" dirty="0"/>
              <a:t>Solche vielfältigen</a:t>
            </a:r>
            <a:r>
              <a:rPr lang="de-CH" baseline="0" dirty="0"/>
              <a:t> Wiesen bieten Samenfressern wie dem Distelfinken ein reichhaltiges Nahrungsangebot.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05128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43204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5338936" cy="1008112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378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39200" cy="378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4176000"/>
            <a:ext cx="4039200" cy="226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9" name="Inhaltsplatzhalter 5"/>
          <p:cNvSpPr>
            <a:spLocks noGrp="1"/>
          </p:cNvSpPr>
          <p:nvPr>
            <p:ph sz="quarter" idx="10"/>
          </p:nvPr>
        </p:nvSpPr>
        <p:spPr>
          <a:xfrm>
            <a:off x="457200" y="4176000"/>
            <a:ext cx="4039200" cy="226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2"/>
          </p:nvPr>
        </p:nvSpPr>
        <p:spPr>
          <a:xfrm>
            <a:off x="457200" y="1809072"/>
            <a:ext cx="4039200" cy="2268000"/>
          </a:xfrm>
        </p:spPr>
        <p:txBody>
          <a:bodyPr/>
          <a:lstStyle/>
          <a:p>
            <a:endParaRPr lang="de-DE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3"/>
          </p:nvPr>
        </p:nvSpPr>
        <p:spPr>
          <a:xfrm>
            <a:off x="4643438" y="1809072"/>
            <a:ext cx="4039200" cy="2268000"/>
          </a:xfrm>
        </p:spPr>
        <p:txBody>
          <a:bodyPr/>
          <a:lstStyle/>
          <a:p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457200" y="1112634"/>
            <a:ext cx="8227646" cy="1211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8"/>
          <p:cNvSpPr>
            <a:spLocks noGrp="1"/>
          </p:cNvSpPr>
          <p:nvPr>
            <p:ph type="body" sz="quarter" idx="14"/>
          </p:nvPr>
        </p:nvSpPr>
        <p:spPr>
          <a:xfrm rot="16200000">
            <a:off x="7674033" y="2887884"/>
            <a:ext cx="2190783" cy="18593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de-CH" dirty="0"/>
              <a:t>Mastertextformat bearbeiten</a:t>
            </a:r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5"/>
          </p:nvPr>
        </p:nvSpPr>
        <p:spPr>
          <a:xfrm rot="16200000">
            <a:off x="-720816" y="2887885"/>
            <a:ext cx="2190783" cy="18593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de-CH" dirty="0"/>
              <a:t>Mastertextformat bearbeiten</a:t>
            </a:r>
          </a:p>
        </p:txBody>
      </p:sp>
      <p:sp>
        <p:nvSpPr>
          <p:cNvPr id="16" name="Textfeld 15"/>
          <p:cNvSpPr txBox="1"/>
          <p:nvPr userDrawn="1"/>
        </p:nvSpPr>
        <p:spPr>
          <a:xfrm>
            <a:off x="6042814" y="260648"/>
            <a:ext cx="2661049" cy="400110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de-DE" sz="2000" dirty="0"/>
              <a:t>Stunde der Gartenvögel</a:t>
            </a:r>
          </a:p>
        </p:txBody>
      </p:sp>
    </p:spTree>
    <p:extLst>
      <p:ext uri="{BB962C8B-B14F-4D97-AF65-F5344CB8AC3E}">
        <p14:creationId xmlns:p14="http://schemas.microsoft.com/office/powerpoint/2010/main" val="1550544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ss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5338936" cy="100811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>
            <a:lvl1pPr>
              <a:defRPr>
                <a:solidFill>
                  <a:srgbClr val="1F497D"/>
                </a:solidFill>
              </a:defRPr>
            </a:lvl1pPr>
            <a:lvl2pPr>
              <a:defRPr>
                <a:solidFill>
                  <a:srgbClr val="1F497D"/>
                </a:solidFill>
              </a:defRPr>
            </a:lvl2pPr>
            <a:lvl3pPr>
              <a:defRPr>
                <a:solidFill>
                  <a:srgbClr val="1F497D"/>
                </a:solidFill>
              </a:defRPr>
            </a:lvl3pPr>
            <a:lvl4pPr>
              <a:defRPr>
                <a:solidFill>
                  <a:srgbClr val="1F497D"/>
                </a:solidFill>
              </a:defRPr>
            </a:lvl4pPr>
            <a:lvl5pPr>
              <a:defRPr>
                <a:solidFill>
                  <a:srgbClr val="1F497D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457200" y="1112634"/>
            <a:ext cx="8227646" cy="1211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 userDrawn="1"/>
        </p:nvSpPr>
        <p:spPr>
          <a:xfrm>
            <a:off x="6042814" y="260648"/>
            <a:ext cx="2661049" cy="400110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de-DE" sz="2000" dirty="0">
                <a:solidFill>
                  <a:schemeClr val="bg2"/>
                </a:solidFill>
              </a:rPr>
              <a:t>Stunde der Gartenvögel</a:t>
            </a:r>
          </a:p>
        </p:txBody>
      </p:sp>
    </p:spTree>
    <p:extLst>
      <p:ext uri="{BB962C8B-B14F-4D97-AF65-F5344CB8AC3E}">
        <p14:creationId xmlns:p14="http://schemas.microsoft.com/office/powerpoint/2010/main" val="497880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5338936" cy="1008112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457200" y="1112634"/>
            <a:ext cx="8227646" cy="1211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 userDrawn="1"/>
        </p:nvSpPr>
        <p:spPr>
          <a:xfrm>
            <a:off x="6042814" y="260648"/>
            <a:ext cx="2661049" cy="400110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de-DE" sz="2000" dirty="0"/>
              <a:t>Stunde der Gartenvögel</a:t>
            </a:r>
          </a:p>
        </p:txBody>
      </p:sp>
      <p:pic>
        <p:nvPicPr>
          <p:cNvPr id="8" name="Bild 7" descr="Logo SVS 2013 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01" y="6169198"/>
            <a:ext cx="657877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83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9257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5338936" cy="1008112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474840" cy="4713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6042814" y="260648"/>
            <a:ext cx="2661049" cy="400110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de-DE" sz="2000" dirty="0"/>
              <a:t>Stunde der Gartenvögel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1"/>
          </p:nvPr>
        </p:nvSpPr>
        <p:spPr>
          <a:xfrm>
            <a:off x="5148000" y="1602000"/>
            <a:ext cx="3538800" cy="2188800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Bildplatzhalter 5"/>
          <p:cNvSpPr>
            <a:spLocks noGrp="1"/>
          </p:cNvSpPr>
          <p:nvPr>
            <p:ph type="pic" sz="quarter" idx="12"/>
          </p:nvPr>
        </p:nvSpPr>
        <p:spPr>
          <a:xfrm>
            <a:off x="5148000" y="3933056"/>
            <a:ext cx="3538800" cy="2188800"/>
          </a:xfrm>
        </p:spPr>
        <p:txBody>
          <a:bodyPr/>
          <a:lstStyle/>
          <a:p>
            <a:endParaRPr lang="de-DE"/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457200" y="1112634"/>
            <a:ext cx="8227646" cy="1211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 rot="16200000">
            <a:off x="7674033" y="2604576"/>
            <a:ext cx="2190783" cy="18593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latin typeface="+mn-lt"/>
                <a:cs typeface="Arial"/>
              </a:defRPr>
            </a:lvl1pPr>
          </a:lstStyle>
          <a:p>
            <a:pPr lvl="0"/>
            <a:r>
              <a:rPr lang="de-CH" dirty="0"/>
              <a:t>Mastertextformat bearbeiten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4"/>
          </p:nvPr>
        </p:nvSpPr>
        <p:spPr>
          <a:xfrm rot="16200000">
            <a:off x="7674033" y="4935479"/>
            <a:ext cx="2190783" cy="18593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e-CH" dirty="0"/>
              <a:t>Mastertextformat bearbeiten</a:t>
            </a:r>
          </a:p>
        </p:txBody>
      </p:sp>
      <p:pic>
        <p:nvPicPr>
          <p:cNvPr id="4" name="Bild 3" descr="Logo SVS 2013 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01" y="6169198"/>
            <a:ext cx="657877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61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5338936" cy="1008112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474840" cy="4713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5148000" y="1602000"/>
            <a:ext cx="3538800" cy="4521600"/>
          </a:xfrm>
        </p:spPr>
        <p:txBody>
          <a:bodyPr/>
          <a:lstStyle/>
          <a:p>
            <a:endParaRPr lang="de-DE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457200" y="1112634"/>
            <a:ext cx="8227646" cy="1211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 rot="16200000">
            <a:off x="7674033" y="4935479"/>
            <a:ext cx="2190783" cy="18593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e-CH" dirty="0"/>
              <a:t>Mastertextformat bearbeiten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6042814" y="260648"/>
            <a:ext cx="2661049" cy="400110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de-DE" sz="2000" dirty="0"/>
              <a:t>Stunde der Gartenvögel</a:t>
            </a:r>
          </a:p>
        </p:txBody>
      </p:sp>
      <p:pic>
        <p:nvPicPr>
          <p:cNvPr id="11" name="Bild 10" descr="Logo SVS 2013 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01" y="6169198"/>
            <a:ext cx="657877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5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5338936" cy="1008112"/>
          </a:xfrm>
        </p:spPr>
        <p:txBody>
          <a:bodyPr>
            <a:noAutofit/>
          </a:bodyPr>
          <a:lstStyle>
            <a:lvl1pPr algn="l">
              <a:defRPr sz="36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457200" y="1112634"/>
            <a:ext cx="8227646" cy="1211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platzhalter 8"/>
          <p:cNvSpPr>
            <a:spLocks noGrp="1"/>
          </p:cNvSpPr>
          <p:nvPr>
            <p:ph type="body" sz="quarter" idx="14"/>
          </p:nvPr>
        </p:nvSpPr>
        <p:spPr>
          <a:xfrm rot="16200000">
            <a:off x="7674033" y="4935479"/>
            <a:ext cx="2190783" cy="18593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e-CH" dirty="0"/>
              <a:t>Mastertextformat bearbeiten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6042814" y="260648"/>
            <a:ext cx="2661049" cy="400110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de-DE" sz="2000" dirty="0"/>
              <a:t>Stunde der Gartenvögel</a:t>
            </a:r>
          </a:p>
        </p:txBody>
      </p:sp>
      <p:pic>
        <p:nvPicPr>
          <p:cNvPr id="8" name="Bild 7" descr="Logo SVS 2013 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01" y="6169198"/>
            <a:ext cx="657877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2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gross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5338936" cy="936104"/>
          </a:xfrm>
        </p:spPr>
        <p:txBody>
          <a:bodyPr>
            <a:noAutofit/>
          </a:bodyPr>
          <a:lstStyle>
            <a:lvl1pPr algn="l">
              <a:defRPr sz="36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457200" y="1051200"/>
            <a:ext cx="8229600" cy="5472000"/>
          </a:xfrm>
        </p:spPr>
        <p:txBody>
          <a:bodyPr/>
          <a:lstStyle/>
          <a:p>
            <a:endParaRPr lang="de-DE"/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4"/>
          </p:nvPr>
        </p:nvSpPr>
        <p:spPr>
          <a:xfrm rot="16200000">
            <a:off x="7674033" y="5336018"/>
            <a:ext cx="2190783" cy="18593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e-CH" dirty="0"/>
              <a:t>Mastertextformat bearbeiten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6042814" y="260648"/>
            <a:ext cx="2661049" cy="400110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de-DE" sz="2000" dirty="0"/>
              <a:t>Stunde der Gartenvögel</a:t>
            </a:r>
          </a:p>
        </p:txBody>
      </p:sp>
    </p:spTree>
    <p:extLst>
      <p:ext uri="{BB962C8B-B14F-4D97-AF65-F5344CB8AC3E}">
        <p14:creationId xmlns:p14="http://schemas.microsoft.com/office/powerpoint/2010/main" val="1545474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sses Bild mit Stichwor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5338936" cy="1008112"/>
          </a:xfrm>
        </p:spPr>
        <p:txBody>
          <a:bodyPr>
            <a:noAutofit/>
          </a:bodyPr>
          <a:lstStyle>
            <a:lvl1pPr algn="l">
              <a:defRPr sz="36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7" name="Inhaltsplatzhalter 5"/>
          <p:cNvSpPr>
            <a:spLocks noGrp="1"/>
          </p:cNvSpPr>
          <p:nvPr>
            <p:ph sz="quarter" idx="10"/>
          </p:nvPr>
        </p:nvSpPr>
        <p:spPr>
          <a:xfrm>
            <a:off x="454025" y="5877272"/>
            <a:ext cx="8245475" cy="720080"/>
          </a:xfrm>
        </p:spPr>
        <p:txBody>
          <a:bodyPr anchor="t" anchorCtr="0"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1"/>
          </p:nvPr>
        </p:nvSpPr>
        <p:spPr>
          <a:xfrm>
            <a:off x="971999" y="1340768"/>
            <a:ext cx="7200000" cy="4500000"/>
          </a:xfrm>
        </p:spPr>
        <p:txBody>
          <a:bodyPr/>
          <a:lstStyle/>
          <a:p>
            <a:endParaRPr lang="de-DE" dirty="0"/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457200" y="1112634"/>
            <a:ext cx="8227646" cy="1211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 rot="16200000">
            <a:off x="7169977" y="4652171"/>
            <a:ext cx="2190783" cy="18593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e-CH" dirty="0"/>
              <a:t>Mastertextformat bearbeiten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6042814" y="260648"/>
            <a:ext cx="2661049" cy="400110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de-DE" sz="2000" dirty="0"/>
              <a:t>Stunde der Gartenvögel</a:t>
            </a:r>
          </a:p>
        </p:txBody>
      </p:sp>
    </p:spTree>
    <p:extLst>
      <p:ext uri="{BB962C8B-B14F-4D97-AF65-F5344CB8AC3E}">
        <p14:creationId xmlns:p14="http://schemas.microsoft.com/office/powerpoint/2010/main" val="4222880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reit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5338936" cy="1008112"/>
          </a:xfrm>
        </p:spPr>
        <p:txBody>
          <a:bodyPr>
            <a:noAutofit/>
          </a:bodyPr>
          <a:lstStyle>
            <a:lvl1pPr algn="l">
              <a:defRPr sz="36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7" name="Inhaltsplatzhalter 5"/>
          <p:cNvSpPr>
            <a:spLocks noGrp="1"/>
          </p:cNvSpPr>
          <p:nvPr>
            <p:ph sz="quarter" idx="10"/>
          </p:nvPr>
        </p:nvSpPr>
        <p:spPr>
          <a:xfrm>
            <a:off x="454025" y="1340768"/>
            <a:ext cx="8245475" cy="2088232"/>
          </a:xfrm>
        </p:spPr>
        <p:txBody>
          <a:bodyPr anchor="t" anchorCtr="0"/>
          <a:lstStyle>
            <a:lvl1pPr marL="457200" indent="-457200">
              <a:buFont typeface="Arial"/>
              <a:buChar char="•"/>
              <a:defRPr lang="de-DE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1"/>
          </p:nvPr>
        </p:nvSpPr>
        <p:spPr>
          <a:xfrm>
            <a:off x="1157615" y="3645024"/>
            <a:ext cx="6840000" cy="2880000"/>
          </a:xfrm>
        </p:spPr>
        <p:txBody>
          <a:bodyPr/>
          <a:lstStyle/>
          <a:p>
            <a:endParaRPr lang="de-DE"/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457200" y="1112634"/>
            <a:ext cx="8227646" cy="1211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 rot="16200000">
            <a:off x="6995234" y="5338220"/>
            <a:ext cx="2190783" cy="18593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e-CH" dirty="0"/>
              <a:t>Mastertextformat bearbeiten</a:t>
            </a:r>
          </a:p>
        </p:txBody>
      </p:sp>
      <p:sp>
        <p:nvSpPr>
          <p:cNvPr id="12" name="Textfeld 11"/>
          <p:cNvSpPr txBox="1"/>
          <p:nvPr userDrawn="1"/>
        </p:nvSpPr>
        <p:spPr>
          <a:xfrm>
            <a:off x="6011124" y="260648"/>
            <a:ext cx="2692739" cy="707886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de-DE" sz="2000" dirty="0"/>
              <a:t>Teil 1</a:t>
            </a:r>
          </a:p>
          <a:p>
            <a:r>
              <a:rPr lang="de-DE" sz="2000" dirty="0"/>
              <a:t>Vögel im Siedlungsraum</a:t>
            </a:r>
          </a:p>
        </p:txBody>
      </p:sp>
      <p:pic>
        <p:nvPicPr>
          <p:cNvPr id="10" name="Bild 9" descr="Logo SVS 2013 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01" y="6169198"/>
            <a:ext cx="657877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02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ochformat-Bilder mit Stichwor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5338936" cy="1008112"/>
          </a:xfrm>
        </p:spPr>
        <p:txBody>
          <a:bodyPr>
            <a:noAutofit/>
          </a:bodyPr>
          <a:lstStyle>
            <a:lvl1pPr algn="l">
              <a:defRPr sz="36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7" name="Inhaltsplatzhalter 5"/>
          <p:cNvSpPr>
            <a:spLocks noGrp="1"/>
          </p:cNvSpPr>
          <p:nvPr>
            <p:ph sz="quarter" idx="10"/>
          </p:nvPr>
        </p:nvSpPr>
        <p:spPr>
          <a:xfrm>
            <a:off x="454025" y="5877272"/>
            <a:ext cx="8245475" cy="720080"/>
          </a:xfrm>
        </p:spPr>
        <p:txBody>
          <a:bodyPr anchor="t" anchorCtr="0"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1"/>
          </p:nvPr>
        </p:nvSpPr>
        <p:spPr>
          <a:xfrm>
            <a:off x="449385" y="1340768"/>
            <a:ext cx="3906591" cy="4500000"/>
          </a:xfrm>
        </p:spPr>
        <p:txBody>
          <a:bodyPr/>
          <a:lstStyle/>
          <a:p>
            <a:endParaRPr lang="de-DE"/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457200" y="1112634"/>
            <a:ext cx="8227646" cy="1211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 rot="16200000">
            <a:off x="3353553" y="4652171"/>
            <a:ext cx="2190783" cy="18593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e-CH" dirty="0"/>
              <a:t>Mastertextformat bearbeiten</a:t>
            </a:r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4796693" y="1340768"/>
            <a:ext cx="3906591" cy="4500000"/>
          </a:xfrm>
        </p:spPr>
        <p:txBody>
          <a:bodyPr/>
          <a:lstStyle/>
          <a:p>
            <a:endParaRPr lang="de-DE"/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6"/>
          </p:nvPr>
        </p:nvSpPr>
        <p:spPr>
          <a:xfrm rot="16200000">
            <a:off x="7691092" y="4652172"/>
            <a:ext cx="2190783" cy="18593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e-CH" dirty="0"/>
              <a:t>Mastertextformat bearbeiten</a:t>
            </a:r>
          </a:p>
        </p:txBody>
      </p:sp>
      <p:sp>
        <p:nvSpPr>
          <p:cNvPr id="13" name="Textfeld 12"/>
          <p:cNvSpPr txBox="1"/>
          <p:nvPr userDrawn="1"/>
        </p:nvSpPr>
        <p:spPr>
          <a:xfrm>
            <a:off x="6042814" y="260648"/>
            <a:ext cx="2661049" cy="400110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de-DE" sz="2000" dirty="0"/>
              <a:t>Stunde der Gartenvögel</a:t>
            </a:r>
          </a:p>
        </p:txBody>
      </p:sp>
    </p:spTree>
    <p:extLst>
      <p:ext uri="{BB962C8B-B14F-4D97-AF65-F5344CB8AC3E}">
        <p14:creationId xmlns:p14="http://schemas.microsoft.com/office/powerpoint/2010/main" val="1454642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 mit Stichwor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5"/>
          <p:cNvSpPr>
            <a:spLocks noGrp="1"/>
          </p:cNvSpPr>
          <p:nvPr>
            <p:ph sz="quarter" idx="10"/>
          </p:nvPr>
        </p:nvSpPr>
        <p:spPr>
          <a:xfrm>
            <a:off x="4663168" y="3501048"/>
            <a:ext cx="4032000" cy="360000"/>
          </a:xfrm>
        </p:spPr>
        <p:txBody>
          <a:bodyPr anchor="ctr" anchorCtr="0"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1"/>
          </p:nvPr>
        </p:nvSpPr>
        <p:spPr>
          <a:xfrm>
            <a:off x="457200" y="1250400"/>
            <a:ext cx="4032000" cy="225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Bildplatzhalter 7"/>
          <p:cNvSpPr>
            <a:spLocks noGrp="1"/>
          </p:cNvSpPr>
          <p:nvPr>
            <p:ph type="pic" sz="quarter" idx="12"/>
          </p:nvPr>
        </p:nvSpPr>
        <p:spPr>
          <a:xfrm>
            <a:off x="4662000" y="1250400"/>
            <a:ext cx="4032000" cy="225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9" name="Inhaltsplatzhalter 5"/>
          <p:cNvSpPr>
            <a:spLocks noGrp="1"/>
          </p:cNvSpPr>
          <p:nvPr>
            <p:ph sz="quarter" idx="13"/>
          </p:nvPr>
        </p:nvSpPr>
        <p:spPr>
          <a:xfrm>
            <a:off x="457200" y="3501048"/>
            <a:ext cx="4032000" cy="360000"/>
          </a:xfrm>
        </p:spPr>
        <p:txBody>
          <a:bodyPr anchor="ctr" anchorCtr="0"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0" name="Inhaltsplatzhalter 5"/>
          <p:cNvSpPr>
            <a:spLocks noGrp="1"/>
          </p:cNvSpPr>
          <p:nvPr>
            <p:ph sz="quarter" idx="14"/>
          </p:nvPr>
        </p:nvSpPr>
        <p:spPr>
          <a:xfrm>
            <a:off x="4663168" y="6309360"/>
            <a:ext cx="4032000" cy="360000"/>
          </a:xfrm>
        </p:spPr>
        <p:txBody>
          <a:bodyPr anchor="ctr" anchorCtr="0"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457200" y="4058712"/>
            <a:ext cx="4032000" cy="225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2" name="Bildplatzhalter 7"/>
          <p:cNvSpPr>
            <a:spLocks noGrp="1"/>
          </p:cNvSpPr>
          <p:nvPr>
            <p:ph type="pic" sz="quarter" idx="16"/>
          </p:nvPr>
        </p:nvSpPr>
        <p:spPr>
          <a:xfrm>
            <a:off x="4662000" y="4058712"/>
            <a:ext cx="4032000" cy="225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3" name="Inhaltsplatzhalter 5"/>
          <p:cNvSpPr>
            <a:spLocks noGrp="1"/>
          </p:cNvSpPr>
          <p:nvPr>
            <p:ph sz="quarter" idx="17"/>
          </p:nvPr>
        </p:nvSpPr>
        <p:spPr>
          <a:xfrm>
            <a:off x="457200" y="6309360"/>
            <a:ext cx="4032000" cy="360000"/>
          </a:xfrm>
        </p:spPr>
        <p:txBody>
          <a:bodyPr anchor="ctr" anchorCtr="0"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457200" y="1112634"/>
            <a:ext cx="8227646" cy="1211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5338936" cy="1008112"/>
          </a:xfrm>
        </p:spPr>
        <p:txBody>
          <a:bodyPr>
            <a:noAutofit/>
          </a:bodyPr>
          <a:lstStyle>
            <a:lvl1pPr algn="l">
              <a:defRPr sz="36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16" name="Textplatzhalter 8"/>
          <p:cNvSpPr>
            <a:spLocks noGrp="1"/>
          </p:cNvSpPr>
          <p:nvPr>
            <p:ph type="body" sz="quarter" idx="18"/>
          </p:nvPr>
        </p:nvSpPr>
        <p:spPr>
          <a:xfrm rot="16200000">
            <a:off x="7674033" y="5121095"/>
            <a:ext cx="2190783" cy="18593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de-CH" dirty="0"/>
              <a:t>Mastertextformat bearbeiten</a:t>
            </a:r>
          </a:p>
        </p:txBody>
      </p:sp>
      <p:sp>
        <p:nvSpPr>
          <p:cNvPr id="17" name="Textplatzhalter 8"/>
          <p:cNvSpPr>
            <a:spLocks noGrp="1"/>
          </p:cNvSpPr>
          <p:nvPr>
            <p:ph type="body" sz="quarter" idx="19"/>
          </p:nvPr>
        </p:nvSpPr>
        <p:spPr>
          <a:xfrm rot="16200000">
            <a:off x="7674033" y="2307557"/>
            <a:ext cx="2190783" cy="18593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de-CH" dirty="0"/>
              <a:t>Mastertextformat bearbeiten</a:t>
            </a:r>
          </a:p>
        </p:txBody>
      </p:sp>
      <p:sp>
        <p:nvSpPr>
          <p:cNvPr id="18" name="Textplatzhalter 8"/>
          <p:cNvSpPr>
            <a:spLocks noGrp="1"/>
          </p:cNvSpPr>
          <p:nvPr>
            <p:ph type="body" sz="quarter" idx="20"/>
          </p:nvPr>
        </p:nvSpPr>
        <p:spPr>
          <a:xfrm rot="16200000">
            <a:off x="-720816" y="5121095"/>
            <a:ext cx="2190783" cy="18593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de-CH" dirty="0"/>
              <a:t>Mastertextformat bearbeiten</a:t>
            </a:r>
          </a:p>
        </p:txBody>
      </p:sp>
      <p:sp>
        <p:nvSpPr>
          <p:cNvPr id="19" name="Textplatzhalter 8"/>
          <p:cNvSpPr>
            <a:spLocks noGrp="1"/>
          </p:cNvSpPr>
          <p:nvPr>
            <p:ph type="body" sz="quarter" idx="21"/>
          </p:nvPr>
        </p:nvSpPr>
        <p:spPr>
          <a:xfrm rot="16200000">
            <a:off x="-720816" y="2307557"/>
            <a:ext cx="2190783" cy="18593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de-CH" dirty="0"/>
              <a:t>Mastertextformat bearbeiten</a:t>
            </a:r>
          </a:p>
        </p:txBody>
      </p:sp>
      <p:sp>
        <p:nvSpPr>
          <p:cNvPr id="21" name="Textfeld 20"/>
          <p:cNvSpPr txBox="1"/>
          <p:nvPr userDrawn="1"/>
        </p:nvSpPr>
        <p:spPr>
          <a:xfrm>
            <a:off x="6011124" y="260648"/>
            <a:ext cx="2692739" cy="707886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de-DE" sz="2000" dirty="0"/>
              <a:t>Teil 1</a:t>
            </a:r>
          </a:p>
          <a:p>
            <a:r>
              <a:rPr lang="de-DE" sz="2000" dirty="0"/>
              <a:t>Vögel im Siedlungsraum</a:t>
            </a:r>
          </a:p>
        </p:txBody>
      </p:sp>
    </p:spTree>
    <p:extLst>
      <p:ext uri="{BB962C8B-B14F-4D97-AF65-F5344CB8AC3E}">
        <p14:creationId xmlns:p14="http://schemas.microsoft.com/office/powerpoint/2010/main" val="235397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8936" cy="99412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589705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6" r:id="rId3"/>
    <p:sldLayoutId id="2147483650" r:id="rId4"/>
    <p:sldLayoutId id="2147483657" r:id="rId5"/>
    <p:sldLayoutId id="2147483659" r:id="rId6"/>
    <p:sldLayoutId id="2147483662" r:id="rId7"/>
    <p:sldLayoutId id="2147483661" r:id="rId8"/>
    <p:sldLayoutId id="2147483660" r:id="rId9"/>
    <p:sldLayoutId id="2147483653" r:id="rId10"/>
    <p:sldLayoutId id="2147483658" r:id="rId11"/>
    <p:sldLayoutId id="2147483654" r:id="rId12"/>
    <p:sldLayoutId id="2147483655" r:id="rId13"/>
    <p:sldLayoutId id="2147483663" r:id="rId14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8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74999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de-CH" sz="4800" b="1" dirty="0"/>
              <a:t>Stunde der Gartenvögel</a:t>
            </a:r>
            <a:br>
              <a:rPr lang="de-CH" sz="4800" b="1" dirty="0"/>
            </a:br>
            <a:br>
              <a:rPr lang="de-CH" sz="4800" b="1" dirty="0"/>
            </a:br>
            <a:br>
              <a:rPr lang="de-CH" sz="4800" b="1" dirty="0"/>
            </a:br>
            <a:r>
              <a:rPr lang="de-CH" sz="4000" b="1" dirty="0"/>
              <a:t>www.birdlife.ch/gartenvoegel</a:t>
            </a:r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1835696" y="5661248"/>
            <a:ext cx="7308304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18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de-CH" sz="2400" dirty="0" err="1"/>
              <a:t>BirdLife</a:t>
            </a:r>
            <a:r>
              <a:rPr lang="de-CH" sz="2400" dirty="0"/>
              <a:t> Schweiz        </a:t>
            </a:r>
            <a:r>
              <a:rPr lang="de-CH" sz="2400" dirty="0" err="1"/>
              <a:t>www.birdlife.ch</a:t>
            </a:r>
            <a:endParaRPr lang="de-CH" sz="2400" dirty="0"/>
          </a:p>
          <a:p>
            <a:pPr algn="l">
              <a:spcBef>
                <a:spcPts val="0"/>
              </a:spcBef>
            </a:pPr>
            <a:r>
              <a:rPr lang="de-CH" sz="2000" dirty="0" err="1"/>
              <a:t>Wiedingstrasse</a:t>
            </a:r>
            <a:r>
              <a:rPr lang="de-CH" sz="2000" dirty="0"/>
              <a:t> 78     Postfach     8036 Zürich</a:t>
            </a:r>
            <a:endParaRPr lang="de-CH" sz="2000" dirty="0">
              <a:solidFill>
                <a:srgbClr val="FFFFFF"/>
              </a:solidFill>
            </a:endParaRPr>
          </a:p>
        </p:txBody>
      </p:sp>
      <p:pic>
        <p:nvPicPr>
          <p:cNvPr id="6" name="Bild 5" descr="Logo SVS 2013 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479790"/>
            <a:ext cx="1224136" cy="93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45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MEHLSCHWALBE</a:t>
            </a:r>
            <a:br>
              <a:rPr lang="de-DE" dirty="0"/>
            </a:br>
            <a:r>
              <a:rPr lang="de-DE" dirty="0"/>
              <a:t>Nisthilfen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lang="de-DE" dirty="0"/>
              <a:t>Förderung durch  künstliche Nisthilfen und Schwalbenhäuser</a:t>
            </a:r>
          </a:p>
        </p:txBody>
      </p:sp>
      <p:pic>
        <p:nvPicPr>
          <p:cNvPr id="9" name="Bildplatzhalter 8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6404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KOHLMEISE</a:t>
            </a:r>
            <a:br>
              <a:rPr lang="de-DE" dirty="0"/>
            </a:br>
            <a:r>
              <a:rPr lang="de-DE" dirty="0"/>
              <a:t>Kennzeichen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 err="1"/>
              <a:t>Grösste</a:t>
            </a:r>
            <a:r>
              <a:rPr lang="de-DE" dirty="0"/>
              <a:t> Meise; Unterseite gelb mit schwarzem Streif; Kopf schwarz mit </a:t>
            </a:r>
            <a:r>
              <a:rPr lang="de-DE" dirty="0" err="1"/>
              <a:t>weissen</a:t>
            </a:r>
            <a:r>
              <a:rPr lang="de-DE" dirty="0"/>
              <a:t> Wangen; Rücken grünlich.</a:t>
            </a:r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Michael Gerber</a:t>
            </a:r>
          </a:p>
        </p:txBody>
      </p:sp>
    </p:spTree>
    <p:extLst>
      <p:ext uri="{BB962C8B-B14F-4D97-AF65-F5344CB8AC3E}">
        <p14:creationId xmlns:p14="http://schemas.microsoft.com/office/powerpoint/2010/main" val="2908701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KOHLMEISE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Vorkommen</a:t>
            </a:r>
          </a:p>
          <a:p>
            <a:pPr lvl="1"/>
            <a:r>
              <a:rPr lang="de-DE" dirty="0"/>
              <a:t>Lebensräume mit Gebüsch und Bäumen</a:t>
            </a:r>
          </a:p>
          <a:p>
            <a:pPr lvl="1"/>
            <a:r>
              <a:rPr lang="de-DE" dirty="0"/>
              <a:t>Häufigste Meise bei uns</a:t>
            </a:r>
          </a:p>
          <a:p>
            <a:r>
              <a:rPr lang="de-DE" dirty="0"/>
              <a:t>Fortpflanzung</a:t>
            </a:r>
          </a:p>
          <a:p>
            <a:pPr lvl="1"/>
            <a:r>
              <a:rPr lang="de-DE" dirty="0"/>
              <a:t>Wie alle Meisen sind Kohlmeisen Höhlenbrüter, oft in Nistkästen</a:t>
            </a:r>
          </a:p>
          <a:p>
            <a:pPr lvl="1"/>
            <a:r>
              <a:rPr lang="de-DE" dirty="0"/>
              <a:t>Nest aus Moos und mit Haaren gepolstert</a:t>
            </a:r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Stefan Wassmer</a:t>
            </a:r>
          </a:p>
        </p:txBody>
      </p:sp>
    </p:spTree>
    <p:extLst>
      <p:ext uri="{BB962C8B-B14F-4D97-AF65-F5344CB8AC3E}">
        <p14:creationId xmlns:p14="http://schemas.microsoft.com/office/powerpoint/2010/main" val="184516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BLAUMEISE</a:t>
            </a:r>
            <a:br>
              <a:rPr lang="de-DE" dirty="0"/>
            </a:br>
            <a:r>
              <a:rPr lang="de-DE" dirty="0"/>
              <a:t>Kennzeichen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Etwas kleiner als Kohlmeise; gelbe Unterseite nur mit undeutlichem schwarzem Streif; Kappe, Flügel und Schwanz blau</a:t>
            </a:r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Michael Gerber</a:t>
            </a:r>
          </a:p>
        </p:txBody>
      </p:sp>
    </p:spTree>
    <p:extLst>
      <p:ext uri="{BB962C8B-B14F-4D97-AF65-F5344CB8AC3E}">
        <p14:creationId xmlns:p14="http://schemas.microsoft.com/office/powerpoint/2010/main" val="364939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BLAUMEISE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de-DE" dirty="0"/>
              <a:t>Nahrung</a:t>
            </a:r>
          </a:p>
          <a:p>
            <a:pPr lvl="1"/>
            <a:r>
              <a:rPr lang="de-DE" dirty="0"/>
              <a:t>Im Sommer Insekten, sonst auch Beeren, Samen etc.</a:t>
            </a:r>
          </a:p>
          <a:p>
            <a:pPr lvl="1"/>
            <a:r>
              <a:rPr lang="de-DE" dirty="0"/>
              <a:t>Im Winter oft am Futterhäuschen</a:t>
            </a:r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Michael Gerber</a:t>
            </a:r>
          </a:p>
        </p:txBody>
      </p:sp>
    </p:spTree>
    <p:extLst>
      <p:ext uri="{BB962C8B-B14F-4D97-AF65-F5344CB8AC3E}">
        <p14:creationId xmlns:p14="http://schemas.microsoft.com/office/powerpoint/2010/main" val="293597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BLAUMEISE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de-DE" dirty="0"/>
              <a:t>Vorkommen</a:t>
            </a:r>
          </a:p>
          <a:p>
            <a:pPr lvl="1"/>
            <a:r>
              <a:rPr lang="de-DE" dirty="0"/>
              <a:t>Ähnlicher Lebensraum wie Kohlmeise</a:t>
            </a:r>
          </a:p>
          <a:p>
            <a:pPr lvl="1"/>
            <a:r>
              <a:rPr lang="de-DE" dirty="0"/>
              <a:t>Stellenweise weniger häufig</a:t>
            </a:r>
          </a:p>
          <a:p>
            <a:pPr lvl="1"/>
            <a:r>
              <a:rPr lang="de-DE" dirty="0"/>
              <a:t>Im Winter gerne im Schilf auf Nahrungssuche</a:t>
            </a:r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030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HAUSSPERLING</a:t>
            </a:r>
            <a:br>
              <a:rPr lang="de-DE" dirty="0"/>
            </a:br>
            <a:r>
              <a:rPr lang="de-DE" dirty="0"/>
              <a:t>Kennzeichen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Männchen: Grauer Scheitel, schwarzer Latz, breiter brauner Augenstreif</a:t>
            </a:r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Michael Gerber</a:t>
            </a:r>
          </a:p>
        </p:txBody>
      </p:sp>
    </p:spTree>
    <p:extLst>
      <p:ext uri="{BB962C8B-B14F-4D97-AF65-F5344CB8AC3E}">
        <p14:creationId xmlns:p14="http://schemas.microsoft.com/office/powerpoint/2010/main" val="2400526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HAUSSPERLING</a:t>
            </a:r>
            <a:br>
              <a:rPr lang="de-DE" dirty="0"/>
            </a:br>
            <a:r>
              <a:rPr lang="de-DE" dirty="0"/>
              <a:t>Kennzeichen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Weibchen: Unscheinbar graubraun</a:t>
            </a:r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Stefan Wassmer</a:t>
            </a:r>
          </a:p>
        </p:txBody>
      </p:sp>
    </p:spTree>
    <p:extLst>
      <p:ext uri="{BB962C8B-B14F-4D97-AF65-F5344CB8AC3E}">
        <p14:creationId xmlns:p14="http://schemas.microsoft.com/office/powerpoint/2010/main" val="219677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HAUSSPERLING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Fortpflanzung</a:t>
            </a:r>
          </a:p>
          <a:p>
            <a:pPr lvl="1"/>
            <a:r>
              <a:rPr lang="de-DE" dirty="0"/>
              <a:t>Nest aus Halmen und Federn in Nischen und Höhlen, meist an Gebäuden</a:t>
            </a:r>
          </a:p>
          <a:p>
            <a:pPr lvl="1"/>
            <a:r>
              <a:rPr lang="de-DE" dirty="0"/>
              <a:t>An vielen modernen Gebäuden keine Nistgelegenheiten mehr, u.a. deshalb vielerorts massiver Bestandsrückgang</a:t>
            </a:r>
          </a:p>
          <a:p>
            <a:r>
              <a:rPr lang="de-DE" dirty="0"/>
              <a:t>Nahrung</a:t>
            </a:r>
          </a:p>
          <a:p>
            <a:pPr lvl="1"/>
            <a:r>
              <a:rPr lang="de-DE" dirty="0"/>
              <a:t>Natürlicherweise diverse Pflanzensamen</a:t>
            </a:r>
          </a:p>
          <a:p>
            <a:pPr lvl="1"/>
            <a:r>
              <a:rPr lang="de-DE" dirty="0"/>
              <a:t>Im Siedlungsraum Essensreste</a:t>
            </a:r>
          </a:p>
          <a:p>
            <a:pPr lvl="1"/>
            <a:r>
              <a:rPr lang="de-DE" dirty="0"/>
              <a:t>Während der Brutzeit Insekten</a:t>
            </a:r>
          </a:p>
        </p:txBody>
      </p:sp>
    </p:spTree>
    <p:extLst>
      <p:ext uri="{BB962C8B-B14F-4D97-AF65-F5344CB8AC3E}">
        <p14:creationId xmlns:p14="http://schemas.microsoft.com/office/powerpoint/2010/main" val="383114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AMSEL</a:t>
            </a:r>
            <a:br>
              <a:rPr lang="de-DE" dirty="0"/>
            </a:br>
            <a:r>
              <a:rPr lang="de-DE" dirty="0"/>
              <a:t>Kennzeichen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Männchen: Schwarzes Gefieder, gelboranger Schnabel, gelber Augenring</a:t>
            </a:r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Stefan Wassmer</a:t>
            </a:r>
          </a:p>
        </p:txBody>
      </p:sp>
    </p:spTree>
    <p:extLst>
      <p:ext uri="{BB962C8B-B14F-4D97-AF65-F5344CB8AC3E}">
        <p14:creationId xmlns:p14="http://schemas.microsoft.com/office/powerpoint/2010/main" val="3764001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TÜRKENTAUBE</a:t>
            </a:r>
            <a:br>
              <a:rPr lang="de-DE" dirty="0"/>
            </a:br>
            <a:r>
              <a:rPr lang="de-DE" dirty="0"/>
              <a:t>Kennzeichen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Hell beigegraues Gefieder, schmaler schwarzer Nackenring: kleiner, eleganter und langschwänziger als </a:t>
            </a:r>
            <a:r>
              <a:rPr lang="de-DE" dirty="0" err="1"/>
              <a:t>Strassentaube</a:t>
            </a:r>
            <a:endParaRPr lang="de-DE" dirty="0"/>
          </a:p>
        </p:txBody>
      </p:sp>
      <p:pic>
        <p:nvPicPr>
          <p:cNvPr id="3" name="Bildplatzhalter 2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Michael Gerber</a:t>
            </a:r>
          </a:p>
        </p:txBody>
      </p:sp>
    </p:spTree>
    <p:extLst>
      <p:ext uri="{BB962C8B-B14F-4D97-AF65-F5344CB8AC3E}">
        <p14:creationId xmlns:p14="http://schemas.microsoft.com/office/powerpoint/2010/main" val="876005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AMSEL</a:t>
            </a:r>
            <a:br>
              <a:rPr lang="de-DE" dirty="0"/>
            </a:br>
            <a:r>
              <a:rPr lang="de-DE" dirty="0"/>
              <a:t>Kennzeichen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Weibchen: Dunkelbraunes Gefieder, Unterseite etwas heller und leicht gefleckt, dunkelbrauner Schnabel</a:t>
            </a:r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Michael Gerber</a:t>
            </a:r>
          </a:p>
        </p:txBody>
      </p:sp>
    </p:spTree>
    <p:extLst>
      <p:ext uri="{BB962C8B-B14F-4D97-AF65-F5344CB8AC3E}">
        <p14:creationId xmlns:p14="http://schemas.microsoft.com/office/powerpoint/2010/main" val="152201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AMSEL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Vorkommen</a:t>
            </a:r>
          </a:p>
          <a:p>
            <a:pPr lvl="1"/>
            <a:r>
              <a:rPr lang="de-DE" dirty="0"/>
              <a:t>Früher Waldvogel</a:t>
            </a:r>
          </a:p>
          <a:p>
            <a:pPr lvl="1"/>
            <a:r>
              <a:rPr lang="de-DE" dirty="0"/>
              <a:t>Heute auch auf Grünflächen in Dörfern und Städten</a:t>
            </a:r>
          </a:p>
          <a:p>
            <a:r>
              <a:rPr lang="de-DE" dirty="0"/>
              <a:t>Fortpflanzung</a:t>
            </a:r>
          </a:p>
          <a:p>
            <a:pPr lvl="1"/>
            <a:r>
              <a:rPr lang="de-DE" dirty="0"/>
              <a:t>Nest aus Halmen und Moos, mit Erde verstärkt</a:t>
            </a:r>
          </a:p>
          <a:p>
            <a:pPr lvl="1"/>
            <a:r>
              <a:rPr lang="de-DE" dirty="0"/>
              <a:t>In Bäumen, Sträuchern, Hecken, Blumenkistchen etc.</a:t>
            </a:r>
          </a:p>
        </p:txBody>
      </p:sp>
    </p:spTree>
    <p:extLst>
      <p:ext uri="{BB962C8B-B14F-4D97-AF65-F5344CB8AC3E}">
        <p14:creationId xmlns:p14="http://schemas.microsoft.com/office/powerpoint/2010/main" val="15416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AMSEL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Vogelbeere und andere beerentragende Bäume und Büsche sind eine wichtige Nahrungsgrundlage für die Amsel.</a:t>
            </a:r>
          </a:p>
        </p:txBody>
      </p:sp>
      <p:pic>
        <p:nvPicPr>
          <p:cNvPr id="6" name="Inhaltsplatzhalter 5" descr="DSC06040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4169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AMSEL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CH" dirty="0"/>
              <a:t>Amseln brüten gerne in begrünten Wänden.</a:t>
            </a:r>
          </a:p>
        </p:txBody>
      </p:sp>
      <p:pic>
        <p:nvPicPr>
          <p:cNvPr id="12" name="Inhaltsplatzhalter 5" descr="DSC08363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4169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HAUSROTSCHWANZ</a:t>
            </a:r>
            <a:br>
              <a:rPr lang="de-DE" dirty="0"/>
            </a:br>
            <a:r>
              <a:rPr lang="de-DE" dirty="0"/>
              <a:t>Kennzeichen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Männchen: Dunkelgrau bis schwarz mit rotem Schwanz, </a:t>
            </a:r>
            <a:r>
              <a:rPr lang="de-DE" dirty="0" err="1"/>
              <a:t>weisse</a:t>
            </a:r>
            <a:r>
              <a:rPr lang="de-DE" dirty="0"/>
              <a:t> Flügelflecken</a:t>
            </a:r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Marcel Ruppen</a:t>
            </a:r>
          </a:p>
        </p:txBody>
      </p:sp>
    </p:spTree>
    <p:extLst>
      <p:ext uri="{BB962C8B-B14F-4D97-AF65-F5344CB8AC3E}">
        <p14:creationId xmlns:p14="http://schemas.microsoft.com/office/powerpoint/2010/main" val="2742733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HAUSROTSCHWANZ</a:t>
            </a:r>
            <a:br>
              <a:rPr lang="de-DE" dirty="0"/>
            </a:br>
            <a:r>
              <a:rPr lang="de-DE" dirty="0"/>
              <a:t>Kennzeichen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Weibchen: Dunkel braungrau mit rotem Schwanz</a:t>
            </a:r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Michael Gerber</a:t>
            </a:r>
          </a:p>
        </p:txBody>
      </p:sp>
    </p:spTree>
    <p:extLst>
      <p:ext uri="{BB962C8B-B14F-4D97-AF65-F5344CB8AC3E}">
        <p14:creationId xmlns:p14="http://schemas.microsoft.com/office/powerpoint/2010/main" val="2115272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HAUSROTSCHWANZ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Vorkommen</a:t>
            </a:r>
          </a:p>
          <a:p>
            <a:pPr lvl="1"/>
            <a:r>
              <a:rPr lang="de-DE" dirty="0"/>
              <a:t>Früher Felsformationen im Gebirge</a:t>
            </a:r>
          </a:p>
          <a:p>
            <a:pPr lvl="1"/>
            <a:r>
              <a:rPr lang="de-DE" dirty="0"/>
              <a:t>Heute auch in Dörfern und Städten</a:t>
            </a:r>
          </a:p>
          <a:p>
            <a:r>
              <a:rPr lang="de-DE" dirty="0"/>
              <a:t>Fortpflanzung</a:t>
            </a:r>
          </a:p>
          <a:p>
            <a:pPr lvl="1"/>
            <a:r>
              <a:rPr lang="de-DE" dirty="0"/>
              <a:t>Nest in Nischen und Höhlen an Felsen oder Gebäuden</a:t>
            </a:r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Michael Gerber</a:t>
            </a:r>
          </a:p>
        </p:txBody>
      </p:sp>
    </p:spTree>
    <p:extLst>
      <p:ext uri="{BB962C8B-B14F-4D97-AF65-F5344CB8AC3E}">
        <p14:creationId xmlns:p14="http://schemas.microsoft.com/office/powerpoint/2010/main" val="117092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BUCHFINK</a:t>
            </a:r>
            <a:br>
              <a:rPr lang="de-DE" dirty="0"/>
            </a:br>
            <a:r>
              <a:rPr lang="de-DE" dirty="0"/>
              <a:t>Kennzeichen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Männchen: Zwei </a:t>
            </a:r>
            <a:r>
              <a:rPr lang="de-DE" dirty="0" err="1"/>
              <a:t>weisse</a:t>
            </a:r>
            <a:r>
              <a:rPr lang="de-DE" dirty="0"/>
              <a:t> Flügelbinden; Scheitel und Nacken blaugrau; Kopfseiten und Unterseite rostfarben</a:t>
            </a:r>
          </a:p>
        </p:txBody>
      </p:sp>
      <p:pic>
        <p:nvPicPr>
          <p:cNvPr id="8" name="Bildplatzhalter 7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Michael Gerber</a:t>
            </a:r>
          </a:p>
        </p:txBody>
      </p:sp>
    </p:spTree>
    <p:extLst>
      <p:ext uri="{BB962C8B-B14F-4D97-AF65-F5344CB8AC3E}">
        <p14:creationId xmlns:p14="http://schemas.microsoft.com/office/powerpoint/2010/main" val="1604399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BUCHFINK</a:t>
            </a:r>
            <a:br>
              <a:rPr lang="de-DE" dirty="0"/>
            </a:br>
            <a:r>
              <a:rPr lang="de-DE" dirty="0"/>
              <a:t>Kennzeichen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Weibchen: Ebenfalls zwei </a:t>
            </a:r>
            <a:r>
              <a:rPr lang="de-DE" dirty="0" err="1"/>
              <a:t>weisse</a:t>
            </a:r>
            <a:r>
              <a:rPr lang="de-DE" dirty="0"/>
              <a:t> Flügelbinden; sonst unscheinbar graubraun</a:t>
            </a:r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Michael Gerber</a:t>
            </a:r>
          </a:p>
        </p:txBody>
      </p:sp>
    </p:spTree>
    <p:extLst>
      <p:ext uri="{BB962C8B-B14F-4D97-AF65-F5344CB8AC3E}">
        <p14:creationId xmlns:p14="http://schemas.microsoft.com/office/powerpoint/2010/main" val="6820917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BUCHFINK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Vorkommen:</a:t>
            </a:r>
          </a:p>
          <a:p>
            <a:pPr lvl="1"/>
            <a:r>
              <a:rPr lang="de-DE" dirty="0"/>
              <a:t>Fast überall, wo es Bäume hat, darum häufigste Vogelart der Schweiz</a:t>
            </a:r>
          </a:p>
          <a:p>
            <a:r>
              <a:rPr lang="de-DE" dirty="0"/>
              <a:t>Fortpflanzung</a:t>
            </a:r>
          </a:p>
          <a:p>
            <a:pPr lvl="1"/>
            <a:r>
              <a:rPr lang="de-DE" dirty="0"/>
              <a:t>Nest in einer Astgabel</a:t>
            </a:r>
          </a:p>
          <a:p>
            <a:pPr lvl="1"/>
            <a:r>
              <a:rPr lang="de-DE" dirty="0"/>
              <a:t>Sorgfältig gebaut aus Moos und Würzelchen</a:t>
            </a:r>
          </a:p>
          <a:p>
            <a:pPr lvl="1"/>
            <a:r>
              <a:rPr lang="de-DE" dirty="0" err="1"/>
              <a:t>Aussen</a:t>
            </a:r>
            <a:r>
              <a:rPr lang="de-DE" dirty="0"/>
              <a:t> mit Flechten getarnt</a:t>
            </a:r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Michael Gerber</a:t>
            </a:r>
          </a:p>
        </p:txBody>
      </p:sp>
    </p:spTree>
    <p:extLst>
      <p:ext uri="{BB962C8B-B14F-4D97-AF65-F5344CB8AC3E}">
        <p14:creationId xmlns:p14="http://schemas.microsoft.com/office/powerpoint/2010/main" val="136645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TÜRKENTAUBE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Vorkommen</a:t>
            </a:r>
          </a:p>
          <a:p>
            <a:pPr lvl="1"/>
            <a:r>
              <a:rPr lang="de-DE" dirty="0"/>
              <a:t>In der Schweiz erst seit den 1950er Jahren Brutvogel</a:t>
            </a:r>
          </a:p>
          <a:p>
            <a:pPr lvl="1"/>
            <a:r>
              <a:rPr lang="de-DE" dirty="0"/>
              <a:t>Bewohnt die Umgebung von Dörfern, Städten und Bauernhöfen</a:t>
            </a:r>
          </a:p>
          <a:p>
            <a:r>
              <a:rPr lang="de-DE" dirty="0"/>
              <a:t>Fortpflanzung</a:t>
            </a:r>
          </a:p>
          <a:p>
            <a:pPr lvl="1"/>
            <a:r>
              <a:rPr lang="de-DE" dirty="0"/>
              <a:t>Einfaches Nest aus Zweigen und Halmen</a:t>
            </a:r>
          </a:p>
          <a:p>
            <a:pPr lvl="1"/>
            <a:r>
              <a:rPr lang="de-DE" dirty="0"/>
              <a:t>Meist in Nadelbäumen nahe am Stamm</a:t>
            </a:r>
          </a:p>
          <a:p>
            <a:pPr lvl="1"/>
            <a:r>
              <a:rPr lang="de-DE" dirty="0"/>
              <a:t>Bis zu 6 Brutversuche pro Jahr (wegen hohem Brutverlust)</a:t>
            </a:r>
          </a:p>
        </p:txBody>
      </p:sp>
    </p:spTree>
    <p:extLst>
      <p:ext uri="{BB962C8B-B14F-4D97-AF65-F5344CB8AC3E}">
        <p14:creationId xmlns:p14="http://schemas.microsoft.com/office/powerpoint/2010/main" val="368072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GRÜNFINK</a:t>
            </a:r>
            <a:br>
              <a:rPr lang="de-DE" dirty="0"/>
            </a:br>
            <a:r>
              <a:rPr lang="de-DE" dirty="0"/>
              <a:t>Kennzeichen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Männchen: Olivgrünes Gefieder mit gelben Flügelbinden und gelben Schwanzkanten</a:t>
            </a:r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Michael Gerber</a:t>
            </a:r>
          </a:p>
        </p:txBody>
      </p:sp>
    </p:spTree>
    <p:extLst>
      <p:ext uri="{BB962C8B-B14F-4D97-AF65-F5344CB8AC3E}">
        <p14:creationId xmlns:p14="http://schemas.microsoft.com/office/powerpoint/2010/main" val="39227660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GRÜNFINK</a:t>
            </a:r>
            <a:br>
              <a:rPr lang="de-DE" dirty="0"/>
            </a:br>
            <a:r>
              <a:rPr lang="de-DE" dirty="0"/>
              <a:t>Kennzeichen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Weibchen: Eher grau mit nur leicht grünlicher Färbung; gelb an Flügeln und Schwanzkanten blasser</a:t>
            </a:r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Stefan Wassmer</a:t>
            </a:r>
          </a:p>
        </p:txBody>
      </p:sp>
    </p:spTree>
    <p:extLst>
      <p:ext uri="{BB962C8B-B14F-4D97-AF65-F5344CB8AC3E}">
        <p14:creationId xmlns:p14="http://schemas.microsoft.com/office/powerpoint/2010/main" val="30014198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GRÜNFINK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Nahrung</a:t>
            </a:r>
          </a:p>
          <a:p>
            <a:pPr lvl="1"/>
            <a:r>
              <a:rPr lang="de-DE" dirty="0"/>
              <a:t>Knackt mit dem kräftigen Schnabel Samen und Körner</a:t>
            </a:r>
            <a:endParaRPr lang="de-DE" b="1" dirty="0"/>
          </a:p>
          <a:p>
            <a:pPr lvl="1"/>
            <a:r>
              <a:rPr lang="de-DE" dirty="0"/>
              <a:t>Während der Brutzeit aber auch Insekten</a:t>
            </a:r>
          </a:p>
          <a:p>
            <a:r>
              <a:rPr lang="de-DE" dirty="0"/>
              <a:t>Vorkommen</a:t>
            </a:r>
          </a:p>
          <a:p>
            <a:pPr lvl="1"/>
            <a:r>
              <a:rPr lang="de-DE" dirty="0"/>
              <a:t>Parkanlagen, Gärten, lichte Wälder und andere baumbestandene Lebensräume</a:t>
            </a:r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Michael Gerber</a:t>
            </a:r>
          </a:p>
        </p:txBody>
      </p:sp>
    </p:spTree>
    <p:extLst>
      <p:ext uri="{BB962C8B-B14F-4D97-AF65-F5344CB8AC3E}">
        <p14:creationId xmlns:p14="http://schemas.microsoft.com/office/powerpoint/2010/main" val="376768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BUNTSPECHT</a:t>
            </a:r>
            <a:br>
              <a:rPr lang="de-DE" dirty="0"/>
            </a:br>
            <a:r>
              <a:rPr lang="de-DE" dirty="0"/>
              <a:t>Kennzeichen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 err="1"/>
              <a:t>Schwarz-weiss</a:t>
            </a:r>
            <a:r>
              <a:rPr lang="de-DE" dirty="0"/>
              <a:t>-rotes Gefieder, </a:t>
            </a:r>
            <a:r>
              <a:rPr lang="de-DE" dirty="0" err="1"/>
              <a:t>grosse</a:t>
            </a:r>
            <a:r>
              <a:rPr lang="de-DE" dirty="0"/>
              <a:t> </a:t>
            </a:r>
            <a:r>
              <a:rPr lang="de-DE" dirty="0" err="1"/>
              <a:t>weisse</a:t>
            </a:r>
            <a:r>
              <a:rPr lang="de-DE" dirty="0"/>
              <a:t> Schulterflecken, roter Unterschwanz</a:t>
            </a:r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Stefan Wassmer</a:t>
            </a:r>
          </a:p>
        </p:txBody>
      </p:sp>
    </p:spTree>
    <p:extLst>
      <p:ext uri="{BB962C8B-B14F-4D97-AF65-F5344CB8AC3E}">
        <p14:creationId xmlns:p14="http://schemas.microsoft.com/office/powerpoint/2010/main" val="29623523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BUNTSPECHT</a:t>
            </a:r>
            <a:br>
              <a:rPr lang="de-DE" dirty="0"/>
            </a:br>
            <a:r>
              <a:rPr lang="de-DE" dirty="0"/>
              <a:t>Kennzeichen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lang="de-DE" dirty="0"/>
              <a:t>Männchen (links): Roter Nacken</a:t>
            </a:r>
            <a:br>
              <a:rPr lang="de-DE" dirty="0"/>
            </a:br>
            <a:r>
              <a:rPr lang="de-DE" dirty="0"/>
              <a:t>Weibchen (rechts): Schwarzer Nacken</a:t>
            </a:r>
          </a:p>
        </p:txBody>
      </p:sp>
      <p:pic>
        <p:nvPicPr>
          <p:cNvPr id="8" name="Bildplatzhalter 7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Michael Gerber</a:t>
            </a:r>
          </a:p>
        </p:txBody>
      </p:sp>
      <p:pic>
        <p:nvPicPr>
          <p:cNvPr id="9" name="Bildplatzhalter 8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platzhalt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Michael Gerber</a:t>
            </a:r>
          </a:p>
        </p:txBody>
      </p:sp>
    </p:spTree>
    <p:extLst>
      <p:ext uri="{BB962C8B-B14F-4D97-AF65-F5344CB8AC3E}">
        <p14:creationId xmlns:p14="http://schemas.microsoft.com/office/powerpoint/2010/main" val="17298127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BUNTSPECHT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Bewegung: Klettern an Bäumen braucht spezielle Anpassungen:</a:t>
            </a:r>
          </a:p>
          <a:p>
            <a:pPr lvl="1"/>
            <a:r>
              <a:rPr lang="de-DE" dirty="0" err="1"/>
              <a:t>Kletterfüsse</a:t>
            </a:r>
            <a:r>
              <a:rPr lang="de-DE" dirty="0"/>
              <a:t> mit kräftigen Zehen</a:t>
            </a:r>
          </a:p>
          <a:p>
            <a:pPr lvl="1"/>
            <a:r>
              <a:rPr lang="de-DE" dirty="0"/>
              <a:t>Stützschwanz</a:t>
            </a:r>
          </a:p>
          <a:p>
            <a:r>
              <a:rPr lang="de-DE" dirty="0"/>
              <a:t>Nahrung</a:t>
            </a:r>
          </a:p>
          <a:p>
            <a:pPr lvl="1"/>
            <a:r>
              <a:rPr lang="de-DE" dirty="0"/>
              <a:t>Insekten und Larven</a:t>
            </a:r>
          </a:p>
          <a:p>
            <a:pPr lvl="1"/>
            <a:r>
              <a:rPr lang="de-DE" dirty="0"/>
              <a:t>Im Herbst und Winter auch Samen, Nüsse und Beeren</a:t>
            </a:r>
          </a:p>
          <a:p>
            <a:pPr lvl="1"/>
            <a:r>
              <a:rPr lang="de-DE" dirty="0" err="1"/>
              <a:t>Spechtschmiede</a:t>
            </a:r>
            <a:endParaRPr lang="de-DE" dirty="0"/>
          </a:p>
        </p:txBody>
      </p:sp>
      <p:pic>
        <p:nvPicPr>
          <p:cNvPr id="17" name="Bildplatzhalter 1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Bildplatzhalter 14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Textplatzhalter 1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Stefan Wassmer</a:t>
            </a:r>
          </a:p>
        </p:txBody>
      </p:sp>
    </p:spTree>
    <p:extLst>
      <p:ext uri="{BB962C8B-B14F-4D97-AF65-F5344CB8AC3E}">
        <p14:creationId xmlns:p14="http://schemas.microsoft.com/office/powerpoint/2010/main" val="224053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DISTELFINK</a:t>
            </a:r>
            <a:br>
              <a:rPr lang="de-DE" dirty="0"/>
            </a:br>
            <a:r>
              <a:rPr lang="de-DE" dirty="0"/>
              <a:t>Kennzeichen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de-DE" dirty="0"/>
              <a:t>Wird auch Stieglitz genannt. Kopf dreifarbig rot-</a:t>
            </a:r>
            <a:r>
              <a:rPr lang="de-DE" dirty="0" err="1"/>
              <a:t>weiss</a:t>
            </a:r>
            <a:r>
              <a:rPr lang="de-DE" dirty="0"/>
              <a:t>-schwarz; Flügel schwarz mit gelber Binde</a:t>
            </a:r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Michael Gerber</a:t>
            </a:r>
          </a:p>
        </p:txBody>
      </p:sp>
    </p:spTree>
    <p:extLst>
      <p:ext uri="{BB962C8B-B14F-4D97-AF65-F5344CB8AC3E}">
        <p14:creationId xmlns:p14="http://schemas.microsoft.com/office/powerpoint/2010/main" val="42632453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DISTELFINK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Nahrung</a:t>
            </a:r>
          </a:p>
          <a:p>
            <a:pPr lvl="1"/>
            <a:r>
              <a:rPr lang="de-DE" dirty="0"/>
              <a:t>Diverse Samen, z.B. von Disteln und Sonnenblumen</a:t>
            </a:r>
          </a:p>
          <a:p>
            <a:pPr lvl="1"/>
            <a:r>
              <a:rPr lang="de-DE" dirty="0"/>
              <a:t>Deshalb auf naturnahe Gärten mit einheimischen Pflanzen angewiesen</a:t>
            </a:r>
          </a:p>
          <a:p>
            <a:r>
              <a:rPr lang="de-DE" dirty="0"/>
              <a:t>Fortpflanzung</a:t>
            </a:r>
          </a:p>
          <a:p>
            <a:pPr lvl="1"/>
            <a:r>
              <a:rPr lang="de-DE" dirty="0"/>
              <a:t>Zierliches </a:t>
            </a:r>
            <a:r>
              <a:rPr lang="de-DE" dirty="0" err="1"/>
              <a:t>Napfnest</a:t>
            </a:r>
            <a:r>
              <a:rPr lang="de-DE" dirty="0"/>
              <a:t> aus feinem Pflanzenmaterial in den </a:t>
            </a:r>
            <a:r>
              <a:rPr lang="de-DE" dirty="0" err="1"/>
              <a:t>äusseren</a:t>
            </a:r>
            <a:r>
              <a:rPr lang="de-DE" dirty="0"/>
              <a:t> Zweigen von Bäumen</a:t>
            </a:r>
          </a:p>
        </p:txBody>
      </p:sp>
      <p:pic>
        <p:nvPicPr>
          <p:cNvPr id="13" name="Bildplatzhalter 1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Michael Gerber</a:t>
            </a:r>
          </a:p>
        </p:txBody>
      </p:sp>
    </p:spTree>
    <p:extLst>
      <p:ext uri="{BB962C8B-B14F-4D97-AF65-F5344CB8AC3E}">
        <p14:creationId xmlns:p14="http://schemas.microsoft.com/office/powerpoint/2010/main" val="276442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DISTELFINK</a:t>
            </a:r>
          </a:p>
        </p:txBody>
      </p:sp>
      <p:pic>
        <p:nvPicPr>
          <p:cNvPr id="6" name="Bild 2" descr="DSC08833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7320" y="1051201"/>
            <a:ext cx="7067128" cy="4699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Inhaltsplatzhalter 2"/>
          <p:cNvSpPr txBox="1">
            <a:spLocks/>
          </p:cNvSpPr>
          <p:nvPr/>
        </p:nvSpPr>
        <p:spPr>
          <a:xfrm>
            <a:off x="454025" y="5877272"/>
            <a:ext cx="8245475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Der Distelfink frisst Samen. </a:t>
            </a:r>
          </a:p>
        </p:txBody>
      </p:sp>
    </p:spTree>
    <p:extLst>
      <p:ext uri="{BB962C8B-B14F-4D97-AF65-F5344CB8AC3E}">
        <p14:creationId xmlns:p14="http://schemas.microsoft.com/office/powerpoint/2010/main" val="42684061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STAR</a:t>
            </a:r>
            <a:br>
              <a:rPr lang="de-DE" dirty="0"/>
            </a:br>
            <a:r>
              <a:rPr lang="de-DE" dirty="0"/>
              <a:t>Kennzeichen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Prachtkleid: Schwarzes Gefieder mit metallisch blauem, grünem und purpurnem Glanz; Schnabel gelb</a:t>
            </a:r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Stefan Wassmer</a:t>
            </a:r>
          </a:p>
        </p:txBody>
      </p:sp>
    </p:spTree>
    <p:extLst>
      <p:ext uri="{BB962C8B-B14F-4D97-AF65-F5344CB8AC3E}">
        <p14:creationId xmlns:p14="http://schemas.microsoft.com/office/powerpoint/2010/main" val="1343221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MAUERSEGLER</a:t>
            </a:r>
            <a:br>
              <a:rPr lang="de-DE" dirty="0"/>
            </a:br>
            <a:r>
              <a:rPr lang="de-DE" dirty="0"/>
              <a:t>Kennzeichen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Braunschwarzes Gefieder, helle Kehle; torpedoförmiger Körper, lange, sichelförmige und spitze  Flügel</a:t>
            </a:r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Marcel Ruppen</a:t>
            </a:r>
          </a:p>
        </p:txBody>
      </p:sp>
    </p:spTree>
    <p:extLst>
      <p:ext uri="{BB962C8B-B14F-4D97-AF65-F5344CB8AC3E}">
        <p14:creationId xmlns:p14="http://schemas.microsoft.com/office/powerpoint/2010/main" val="1247372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STAR</a:t>
            </a:r>
            <a:br>
              <a:rPr lang="de-DE" dirty="0"/>
            </a:br>
            <a:r>
              <a:rPr lang="de-DE" dirty="0"/>
              <a:t>Kennzeichen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Schlichtkleid: Durch </a:t>
            </a:r>
            <a:r>
              <a:rPr lang="de-DE" dirty="0" err="1"/>
              <a:t>weisse</a:t>
            </a:r>
            <a:r>
              <a:rPr lang="de-DE" dirty="0"/>
              <a:t> Federspitzen kräftig gesprenkelt</a:t>
            </a:r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Michael Gerber</a:t>
            </a:r>
          </a:p>
        </p:txBody>
      </p:sp>
    </p:spTree>
    <p:extLst>
      <p:ext uri="{BB962C8B-B14F-4D97-AF65-F5344CB8AC3E}">
        <p14:creationId xmlns:p14="http://schemas.microsoft.com/office/powerpoint/2010/main" val="12564704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Fortpflanzung</a:t>
            </a:r>
          </a:p>
          <a:p>
            <a:pPr lvl="1"/>
            <a:r>
              <a:rPr lang="de-DE" dirty="0"/>
              <a:t>Brut in Höhlen oder Nistkästen, überall wo ein genügendes Nisthöhlen-Angebot da ist</a:t>
            </a:r>
          </a:p>
          <a:p>
            <a:r>
              <a:rPr lang="de-DE" dirty="0"/>
              <a:t>Wanderungen</a:t>
            </a:r>
          </a:p>
          <a:p>
            <a:pPr lvl="1"/>
            <a:r>
              <a:rPr lang="de-DE" dirty="0" err="1"/>
              <a:t>Kurzstreckenzieher</a:t>
            </a:r>
            <a:endParaRPr lang="de-DE" dirty="0"/>
          </a:p>
          <a:p>
            <a:pPr lvl="1"/>
            <a:r>
              <a:rPr lang="de-DE" dirty="0" err="1"/>
              <a:t>Jungstare</a:t>
            </a:r>
            <a:r>
              <a:rPr lang="de-DE" dirty="0"/>
              <a:t>: Ziehen zuerst nördlich, erst dann südlich</a:t>
            </a:r>
            <a:br>
              <a:rPr lang="de-DE" dirty="0"/>
            </a:br>
            <a:r>
              <a:rPr lang="de-DE" b="1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de-DE" dirty="0"/>
              <a:t> </a:t>
            </a:r>
            <a:r>
              <a:rPr lang="de-DE" b="1" dirty="0"/>
              <a:t>Zwischenzug</a:t>
            </a:r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Michael Gerber</a:t>
            </a:r>
          </a:p>
        </p:txBody>
      </p:sp>
    </p:spTree>
    <p:extLst>
      <p:ext uri="{BB962C8B-B14F-4D97-AF65-F5344CB8AC3E}">
        <p14:creationId xmlns:p14="http://schemas.microsoft.com/office/powerpoint/2010/main" val="151446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ROTKEHLCHEN</a:t>
            </a:r>
            <a:br>
              <a:rPr lang="de-DE" dirty="0"/>
            </a:br>
            <a:r>
              <a:rPr lang="de-DE" dirty="0"/>
              <a:t>Kennzeichen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de-DE" dirty="0"/>
              <a:t>Oberseits olivbraun, unterseits </a:t>
            </a:r>
            <a:r>
              <a:rPr lang="de-DE" dirty="0" err="1"/>
              <a:t>gräulichweiss</a:t>
            </a:r>
            <a:r>
              <a:rPr lang="de-DE" dirty="0"/>
              <a:t>, Brust orangerot</a:t>
            </a:r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Michael Gerber</a:t>
            </a:r>
          </a:p>
        </p:txBody>
      </p:sp>
    </p:spTree>
    <p:extLst>
      <p:ext uri="{BB962C8B-B14F-4D97-AF65-F5344CB8AC3E}">
        <p14:creationId xmlns:p14="http://schemas.microsoft.com/office/powerpoint/2010/main" val="27209499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ROTKEHLCHEN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Singt auch im Winter</a:t>
            </a:r>
          </a:p>
          <a:p>
            <a:r>
              <a:rPr lang="de-DE" dirty="0"/>
              <a:t>Fortpflanzung</a:t>
            </a:r>
          </a:p>
          <a:p>
            <a:pPr lvl="1"/>
            <a:r>
              <a:rPr lang="de-DE" dirty="0"/>
              <a:t>Nest nahe am Boden in Nischen, </a:t>
            </a:r>
            <a:r>
              <a:rPr lang="de-DE" dirty="0" err="1"/>
              <a:t>Reisighaufen</a:t>
            </a:r>
            <a:r>
              <a:rPr lang="de-DE" dirty="0"/>
              <a:t>, Gebüsch o.ä.</a:t>
            </a:r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Michael Gerber</a:t>
            </a:r>
          </a:p>
        </p:txBody>
      </p:sp>
    </p:spTree>
    <p:extLst>
      <p:ext uri="{BB962C8B-B14F-4D97-AF65-F5344CB8AC3E}">
        <p14:creationId xmlns:p14="http://schemas.microsoft.com/office/powerpoint/2010/main" val="357923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MÖNCHSGRASMÜCKE</a:t>
            </a:r>
            <a:br>
              <a:rPr lang="de-DE" dirty="0"/>
            </a:br>
            <a:r>
              <a:rPr lang="de-DE" dirty="0"/>
              <a:t>Kennzeichen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Männchen: Im Gegensatz zur Gartengrasmücke unterscheiden sich die Geschlechter, Männchen mit schwarzer Kopfplatte</a:t>
            </a:r>
          </a:p>
        </p:txBody>
      </p:sp>
      <p:pic>
        <p:nvPicPr>
          <p:cNvPr id="8" name="Bildplatzhalter 7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Stefan Wassmer</a:t>
            </a:r>
          </a:p>
        </p:txBody>
      </p:sp>
    </p:spTree>
    <p:extLst>
      <p:ext uri="{BB962C8B-B14F-4D97-AF65-F5344CB8AC3E}">
        <p14:creationId xmlns:p14="http://schemas.microsoft.com/office/powerpoint/2010/main" val="13144204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MÖNCHSGRASMÜCKE</a:t>
            </a:r>
            <a:br>
              <a:rPr lang="de-DE" dirty="0"/>
            </a:br>
            <a:r>
              <a:rPr lang="de-DE" dirty="0"/>
              <a:t>Kennzeichen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Weibchen: Wie das Männchen aber mit brauner Kopfplatte</a:t>
            </a:r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Michael Gerber</a:t>
            </a:r>
          </a:p>
        </p:txBody>
      </p:sp>
    </p:spTree>
    <p:extLst>
      <p:ext uri="{BB962C8B-B14F-4D97-AF65-F5344CB8AC3E}">
        <p14:creationId xmlns:p14="http://schemas.microsoft.com/office/powerpoint/2010/main" val="29335817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MÖNCHSGRASMÜCKE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Vorkommen</a:t>
            </a:r>
          </a:p>
          <a:p>
            <a:pPr lvl="1"/>
            <a:r>
              <a:rPr lang="de-DE" dirty="0"/>
              <a:t>Unterholzreiche Wälder</a:t>
            </a:r>
          </a:p>
          <a:p>
            <a:pPr lvl="1"/>
            <a:r>
              <a:rPr lang="de-DE" dirty="0"/>
              <a:t>Parks und Gärten mit Bäumen und Büschen</a:t>
            </a:r>
          </a:p>
          <a:p>
            <a:r>
              <a:rPr lang="de-DE" dirty="0"/>
              <a:t>Fortpflanzung</a:t>
            </a:r>
          </a:p>
          <a:p>
            <a:pPr lvl="1"/>
            <a:r>
              <a:rPr lang="de-DE" dirty="0"/>
              <a:t>Nest aus Halmen, Stängeln und Würzelchen in dichter Vegetation</a:t>
            </a:r>
          </a:p>
        </p:txBody>
      </p:sp>
      <p:pic>
        <p:nvPicPr>
          <p:cNvPr id="8" name="Bildplatzhalter 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0587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ELSTER</a:t>
            </a:r>
            <a:br>
              <a:rPr lang="de-DE" dirty="0"/>
            </a:br>
            <a:r>
              <a:rPr lang="de-DE" dirty="0"/>
              <a:t>Kennzeichen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Unverwechselbar mit langem Schwanz und </a:t>
            </a:r>
            <a:r>
              <a:rPr lang="de-DE" dirty="0" err="1"/>
              <a:t>schwarz-weissem</a:t>
            </a:r>
            <a:r>
              <a:rPr lang="de-DE" dirty="0"/>
              <a:t> Gefieder</a:t>
            </a:r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Michael Gerber</a:t>
            </a:r>
          </a:p>
        </p:txBody>
      </p:sp>
    </p:spTree>
    <p:extLst>
      <p:ext uri="{BB962C8B-B14F-4D97-AF65-F5344CB8AC3E}">
        <p14:creationId xmlns:p14="http://schemas.microsoft.com/office/powerpoint/2010/main" val="13099532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ELSTER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Nahrung</a:t>
            </a:r>
          </a:p>
          <a:p>
            <a:pPr lvl="1"/>
            <a:r>
              <a:rPr lang="de-DE" dirty="0"/>
              <a:t>Allesfresser; diverse pflanzliche und tierische Nahrung, auch Abfälle</a:t>
            </a:r>
          </a:p>
          <a:p>
            <a:r>
              <a:rPr lang="de-DE" dirty="0"/>
              <a:t>Fortpflanzung</a:t>
            </a:r>
          </a:p>
          <a:p>
            <a:pPr lvl="1"/>
            <a:r>
              <a:rPr lang="de-DE" dirty="0"/>
              <a:t>Sperriges Reisignest, oft mit eingearbeiteten Dornzweigen</a:t>
            </a:r>
          </a:p>
          <a:p>
            <a:pPr lvl="1"/>
            <a:r>
              <a:rPr lang="de-DE" dirty="0"/>
              <a:t>Hoch in Bäumen oder Sträuchern</a:t>
            </a:r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Stefan Wassmer</a:t>
            </a:r>
          </a:p>
        </p:txBody>
      </p:sp>
    </p:spTree>
    <p:extLst>
      <p:ext uri="{BB962C8B-B14F-4D97-AF65-F5344CB8AC3E}">
        <p14:creationId xmlns:p14="http://schemas.microsoft.com/office/powerpoint/2010/main" val="83472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ELSTER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Vorkommen</a:t>
            </a:r>
          </a:p>
          <a:p>
            <a:pPr lvl="1"/>
            <a:r>
              <a:rPr lang="de-DE" dirty="0"/>
              <a:t>Landschaften mit Bäumen und Hecken</a:t>
            </a:r>
          </a:p>
          <a:p>
            <a:pPr lvl="1"/>
            <a:r>
              <a:rPr lang="de-DE" dirty="0"/>
              <a:t>Zieht nicht weg, bleibt also auch während des Winters im Brutgebiet</a:t>
            </a:r>
            <a:endParaRPr lang="de-DE" b="1" dirty="0"/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Marcel Ruppen</a:t>
            </a:r>
          </a:p>
        </p:txBody>
      </p:sp>
    </p:spTree>
    <p:extLst>
      <p:ext uri="{BB962C8B-B14F-4D97-AF65-F5344CB8AC3E}">
        <p14:creationId xmlns:p14="http://schemas.microsoft.com/office/powerpoint/2010/main" val="1225776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MAUERSEGLER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Fortpflanzung</a:t>
            </a:r>
          </a:p>
          <a:p>
            <a:pPr lvl="1"/>
            <a:r>
              <a:rPr lang="de-DE" dirty="0"/>
              <a:t>Nistet in Nischen an Gebäuden</a:t>
            </a:r>
          </a:p>
          <a:p>
            <a:pPr lvl="1"/>
            <a:r>
              <a:rPr lang="de-DE" dirty="0"/>
              <a:t>Profitiert von speziellen Segler-Nistkästen</a:t>
            </a:r>
          </a:p>
          <a:p>
            <a:pPr lvl="1"/>
            <a:r>
              <a:rPr lang="de-DE" dirty="0"/>
              <a:t>Brut ursprünglich in Felsnischen oder Baumhöhlen</a:t>
            </a:r>
          </a:p>
        </p:txBody>
      </p:sp>
      <p:pic>
        <p:nvPicPr>
          <p:cNvPr id="10" name="Bildplatzhalter 9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Marcel Ruppen</a:t>
            </a:r>
          </a:p>
        </p:txBody>
      </p:sp>
    </p:spTree>
    <p:extLst>
      <p:ext uri="{BB962C8B-B14F-4D97-AF65-F5344CB8AC3E}">
        <p14:creationId xmlns:p14="http://schemas.microsoft.com/office/powerpoint/2010/main" val="379812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MAUERSEGLER</a:t>
            </a:r>
            <a:br>
              <a:rPr lang="de-DE" dirty="0"/>
            </a:br>
            <a:r>
              <a:rPr lang="de-DE" dirty="0"/>
              <a:t>Nisthilfen Segler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de-DE" dirty="0"/>
              <a:t>Bei Neubauten Niststeine direkt ins Gebäude einbauen</a:t>
            </a:r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600" y="1340768"/>
            <a:ext cx="7200000" cy="4500000"/>
          </a:xfrm>
        </p:spPr>
      </p:pic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 rot="16200000">
            <a:off x="7169177" y="4652171"/>
            <a:ext cx="2190783" cy="185936"/>
          </a:xfrm>
        </p:spPr>
        <p:txBody>
          <a:bodyPr/>
          <a:lstStyle/>
          <a:p>
            <a:r>
              <a:rPr lang="de-DE" dirty="0"/>
              <a:t>Stefan Wassmer</a:t>
            </a:r>
          </a:p>
        </p:txBody>
      </p:sp>
    </p:spTree>
    <p:extLst>
      <p:ext uri="{BB962C8B-B14F-4D97-AF65-F5344CB8AC3E}">
        <p14:creationId xmlns:p14="http://schemas.microsoft.com/office/powerpoint/2010/main" val="262424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MAUERSEGLER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Wanderungen</a:t>
            </a:r>
          </a:p>
          <a:p>
            <a:pPr lvl="1"/>
            <a:r>
              <a:rPr lang="de-DE" dirty="0"/>
              <a:t>Ziehen für den Winter ins südliche Afrika</a:t>
            </a:r>
          </a:p>
          <a:p>
            <a:pPr lvl="1"/>
            <a:r>
              <a:rPr lang="de-DE" dirty="0"/>
              <a:t>Nur im Sommer zum Brüten bei uns (ca. 3 Monate)</a:t>
            </a:r>
            <a:br>
              <a:rPr lang="de-DE" dirty="0"/>
            </a:br>
            <a:r>
              <a:rPr lang="de-DE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de-DE" dirty="0">
                <a:sym typeface="Wingdings"/>
              </a:rPr>
              <a:t> </a:t>
            </a:r>
            <a:r>
              <a:rPr lang="de-DE" b="1" dirty="0">
                <a:sym typeface="Wingdings"/>
              </a:rPr>
              <a:t>Sommervogel</a:t>
            </a:r>
          </a:p>
          <a:p>
            <a:pPr lvl="1"/>
            <a:r>
              <a:rPr lang="de-DE" dirty="0">
                <a:sym typeface="Wingdings"/>
              </a:rPr>
              <a:t>Verbringt fast sein ganzes Leben in der Luft, </a:t>
            </a:r>
            <a:r>
              <a:rPr lang="de-DE" dirty="0" err="1">
                <a:sym typeface="Wingdings"/>
              </a:rPr>
              <a:t>ausser</a:t>
            </a:r>
            <a:r>
              <a:rPr lang="de-DE" dirty="0">
                <a:sym typeface="Wingdings"/>
              </a:rPr>
              <a:t> beim Brüten am Nest immer in der Luft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772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MEHLSCHWALBE</a:t>
            </a:r>
            <a:br>
              <a:rPr lang="de-DE" dirty="0"/>
            </a:br>
            <a:r>
              <a:rPr lang="de-DE" dirty="0"/>
              <a:t>Kennzeichen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Oberseite glänzend blauschwarz, Unterseite </a:t>
            </a:r>
            <a:r>
              <a:rPr lang="de-DE" dirty="0" err="1"/>
              <a:t>weiss</a:t>
            </a:r>
            <a:r>
              <a:rPr lang="de-DE" dirty="0"/>
              <a:t>, keine </a:t>
            </a:r>
            <a:r>
              <a:rPr lang="de-DE" dirty="0" err="1"/>
              <a:t>Schwanzspiesse</a:t>
            </a:r>
            <a:r>
              <a:rPr lang="de-DE" dirty="0"/>
              <a:t> wie Rauchschwalbe</a:t>
            </a:r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Marcel Ruppen</a:t>
            </a:r>
          </a:p>
        </p:txBody>
      </p:sp>
    </p:spTree>
    <p:extLst>
      <p:ext uri="{BB962C8B-B14F-4D97-AF65-F5344CB8AC3E}">
        <p14:creationId xmlns:p14="http://schemas.microsoft.com/office/powerpoint/2010/main" val="236547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MEHLSCHWALBE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de-DE" dirty="0"/>
              <a:t>Fortpflanzung</a:t>
            </a:r>
          </a:p>
          <a:p>
            <a:pPr lvl="1"/>
            <a:r>
              <a:rPr lang="de-DE" dirty="0"/>
              <a:t>Nest aus Lehm, oben bis auf Einflugloch geschlossen</a:t>
            </a:r>
          </a:p>
          <a:p>
            <a:pPr lvl="1"/>
            <a:r>
              <a:rPr lang="de-DE" dirty="0" err="1"/>
              <a:t>Aussen</a:t>
            </a:r>
            <a:r>
              <a:rPr lang="de-DE" dirty="0"/>
              <a:t> an Gebäuden in Dachwinkeln oder an Felsen</a:t>
            </a:r>
          </a:p>
          <a:p>
            <a:r>
              <a:rPr lang="de-DE" dirty="0"/>
              <a:t>Wanderungen</a:t>
            </a:r>
          </a:p>
          <a:p>
            <a:pPr lvl="1"/>
            <a:r>
              <a:rPr lang="de-DE" dirty="0"/>
              <a:t> </a:t>
            </a:r>
            <a:r>
              <a:rPr lang="de-DE" dirty="0" err="1"/>
              <a:t>Langstreckenzieher</a:t>
            </a:r>
            <a:r>
              <a:rPr lang="de-DE" dirty="0"/>
              <a:t>, im Winter in Afrika</a:t>
            </a:r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Stefan Wassmer</a:t>
            </a:r>
          </a:p>
        </p:txBody>
      </p:sp>
    </p:spTree>
    <p:extLst>
      <p:ext uri="{BB962C8B-B14F-4D97-AF65-F5344CB8AC3E}">
        <p14:creationId xmlns:p14="http://schemas.microsoft.com/office/powerpoint/2010/main" val="96404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1048</Words>
  <Application>Microsoft Office PowerPoint</Application>
  <PresentationFormat>Bildschirmpräsentation (4:3)</PresentationFormat>
  <Paragraphs>217</Paragraphs>
  <Slides>49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49</vt:i4>
      </vt:variant>
    </vt:vector>
  </HeadingPairs>
  <TitlesOfParts>
    <vt:vector size="53" baseType="lpstr">
      <vt:lpstr>Arial</vt:lpstr>
      <vt:lpstr>Calibri</vt:lpstr>
      <vt:lpstr>Wingdings</vt:lpstr>
      <vt:lpstr>Larissa</vt:lpstr>
      <vt:lpstr>Stunde der Gartenvögel   www.birdlife.ch/gartenvoegel</vt:lpstr>
      <vt:lpstr>TÜRKENTAUBE Kennzeichen</vt:lpstr>
      <vt:lpstr>TÜRKENTAUBE</vt:lpstr>
      <vt:lpstr>MAUERSEGLER Kennzeichen</vt:lpstr>
      <vt:lpstr>MAUERSEGLER</vt:lpstr>
      <vt:lpstr>MAUERSEGLER Nisthilfen Segler</vt:lpstr>
      <vt:lpstr>MAUERSEGLER</vt:lpstr>
      <vt:lpstr>MEHLSCHWALBE Kennzeichen</vt:lpstr>
      <vt:lpstr>MEHLSCHWALBE</vt:lpstr>
      <vt:lpstr>MEHLSCHWALBE Nisthilfen</vt:lpstr>
      <vt:lpstr>KOHLMEISE Kennzeichen</vt:lpstr>
      <vt:lpstr>KOHLMEISE</vt:lpstr>
      <vt:lpstr>BLAUMEISE Kennzeichen</vt:lpstr>
      <vt:lpstr>BLAUMEISE</vt:lpstr>
      <vt:lpstr>BLAUMEISE</vt:lpstr>
      <vt:lpstr>HAUSSPERLING Kennzeichen</vt:lpstr>
      <vt:lpstr>HAUSSPERLING Kennzeichen</vt:lpstr>
      <vt:lpstr>HAUSSPERLING</vt:lpstr>
      <vt:lpstr>AMSEL Kennzeichen</vt:lpstr>
      <vt:lpstr>AMSEL Kennzeichen</vt:lpstr>
      <vt:lpstr>AMSEL</vt:lpstr>
      <vt:lpstr>AMSEL</vt:lpstr>
      <vt:lpstr>AMSEL</vt:lpstr>
      <vt:lpstr>HAUSROTSCHWANZ Kennzeichen</vt:lpstr>
      <vt:lpstr>HAUSROTSCHWANZ Kennzeichen</vt:lpstr>
      <vt:lpstr>HAUSROTSCHWANZ</vt:lpstr>
      <vt:lpstr>BUCHFINK Kennzeichen</vt:lpstr>
      <vt:lpstr>BUCHFINK Kennzeichen</vt:lpstr>
      <vt:lpstr>BUCHFINK</vt:lpstr>
      <vt:lpstr>GRÜNFINK Kennzeichen</vt:lpstr>
      <vt:lpstr>GRÜNFINK Kennzeichen</vt:lpstr>
      <vt:lpstr>GRÜNFINK</vt:lpstr>
      <vt:lpstr>BUNTSPECHT Kennzeichen</vt:lpstr>
      <vt:lpstr>BUNTSPECHT Kennzeichen</vt:lpstr>
      <vt:lpstr>BUNTSPECHT</vt:lpstr>
      <vt:lpstr>DISTELFINK Kennzeichen</vt:lpstr>
      <vt:lpstr>DISTELFINK</vt:lpstr>
      <vt:lpstr>DISTELFINK</vt:lpstr>
      <vt:lpstr>STAR Kennzeichen</vt:lpstr>
      <vt:lpstr>STAR Kennzeichen</vt:lpstr>
      <vt:lpstr>STAR</vt:lpstr>
      <vt:lpstr>ROTKEHLCHEN Kennzeichen</vt:lpstr>
      <vt:lpstr>ROTKEHLCHEN</vt:lpstr>
      <vt:lpstr>MÖNCHSGRASMÜCKE Kennzeichen</vt:lpstr>
      <vt:lpstr>MÖNCHSGRASMÜCKE Kennzeichen</vt:lpstr>
      <vt:lpstr>MÖNCHSGRASMÜCKE</vt:lpstr>
      <vt:lpstr>ELSTER Kennzeichen</vt:lpstr>
      <vt:lpstr>ELSTER</vt:lpstr>
      <vt:lpstr>ELSTER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Michael Gerber</dc:creator>
  <cp:lastModifiedBy>Michael Gerber</cp:lastModifiedBy>
  <cp:revision>414</cp:revision>
  <dcterms:created xsi:type="dcterms:W3CDTF">2013-12-09T07:17:05Z</dcterms:created>
  <dcterms:modified xsi:type="dcterms:W3CDTF">2021-02-18T10:46:46Z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2220492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