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618102AC" w14:textId="77777777" w:rsidR="00D72467" w:rsidRPr="007D6570" w:rsidRDefault="00D72467" w:rsidP="007D6570">
      <w:pPr>
        <w:spacing w:line="276" w:lineRule="auto"/>
        <w:rPr>
          <w:rFonts w:ascii="Arial" w:hAnsi="Arial" w:cs="Arial"/>
        </w:rPr>
      </w:pPr>
    </w:p>
    <w:p w14:paraId="07D4655C" w14:textId="77777777" w:rsidR="001219D2" w:rsidRPr="007D6570" w:rsidRDefault="001219D2" w:rsidP="007D6570">
      <w:pPr>
        <w:spacing w:line="276" w:lineRule="auto"/>
        <w:rPr>
          <w:rFonts w:ascii="Arial" w:hAnsi="Arial" w:cs="Arial"/>
        </w:rPr>
      </w:pPr>
    </w:p>
    <w:p w14:paraId="471252DC" w14:textId="77777777" w:rsidR="001219D2" w:rsidRPr="007D6570" w:rsidRDefault="001219D2" w:rsidP="007D6570">
      <w:pPr>
        <w:spacing w:line="276" w:lineRule="auto"/>
        <w:rPr>
          <w:rFonts w:ascii="Arial" w:hAnsi="Arial" w:cs="Arial"/>
          <w:lang w:bidi="de-DE"/>
        </w:rPr>
      </w:pPr>
    </w:p>
    <w:p w14:paraId="64A36FDC" w14:textId="76FB0143" w:rsidR="12626FCB" w:rsidRPr="007D6570" w:rsidRDefault="00E33584" w:rsidP="007D6570">
      <w:pPr>
        <w:pStyle w:val="Untertitel"/>
        <w:spacing w:line="276" w:lineRule="auto"/>
        <w:rPr>
          <w:rFonts w:ascii="Arial" w:hAnsi="Arial" w:cs="Arial"/>
          <w:i/>
          <w:iCs/>
          <w:sz w:val="24"/>
        </w:rPr>
      </w:pPr>
      <w:r>
        <w:rPr>
          <w:rFonts w:ascii="Arial" w:hAnsi="Arial" w:cs="Arial"/>
          <w:i/>
          <w:iCs/>
          <w:sz w:val="24"/>
        </w:rPr>
        <w:t>Der schweizweit grösste Sponsorenlauf für die Natur</w:t>
      </w:r>
    </w:p>
    <w:p w14:paraId="5BE1A055" w14:textId="24A707F9" w:rsidR="12626FCB" w:rsidRPr="007D6570" w:rsidRDefault="12626FCB" w:rsidP="007D6570">
      <w:pPr>
        <w:pStyle w:val="Untertitel"/>
        <w:spacing w:line="276" w:lineRule="auto"/>
        <w:rPr>
          <w:rFonts w:ascii="Arial" w:hAnsi="Arial" w:cs="Arial"/>
          <w:sz w:val="32"/>
          <w:szCs w:val="32"/>
        </w:rPr>
      </w:pPr>
    </w:p>
    <w:p w14:paraId="54A581F2" w14:textId="7B540568" w:rsidR="002833F9" w:rsidRPr="007D6570" w:rsidRDefault="00E33584" w:rsidP="007D6570">
      <w:pPr>
        <w:spacing w:line="276" w:lineRule="auto"/>
        <w:rPr>
          <w:rFonts w:ascii="Arial" w:hAnsi="Arial" w:cs="Arial"/>
          <w:b/>
          <w:bCs w:val="0"/>
          <w:sz w:val="36"/>
          <w:szCs w:val="36"/>
        </w:rPr>
      </w:pPr>
      <w:r>
        <w:rPr>
          <w:rFonts w:ascii="Arial" w:hAnsi="Arial" w:cs="Arial"/>
          <w:b/>
          <w:bCs w:val="0"/>
          <w:sz w:val="36"/>
          <w:szCs w:val="36"/>
        </w:rPr>
        <w:t>Vögel</w:t>
      </w:r>
      <w:r w:rsidR="00382B0D">
        <w:rPr>
          <w:rFonts w:ascii="Arial" w:hAnsi="Arial" w:cs="Arial"/>
          <w:b/>
          <w:bCs w:val="0"/>
          <w:sz w:val="36"/>
          <w:szCs w:val="36"/>
        </w:rPr>
        <w:t xml:space="preserve"> im </w:t>
      </w:r>
      <w:r w:rsidR="00690771">
        <w:rPr>
          <w:rFonts w:ascii="Arial" w:hAnsi="Arial" w:cs="Arial"/>
          <w:b/>
          <w:bCs w:val="0"/>
          <w:sz w:val="36"/>
          <w:szCs w:val="36"/>
        </w:rPr>
        <w:t>Fokus</w:t>
      </w:r>
      <w:r w:rsidR="00382B0D">
        <w:rPr>
          <w:rFonts w:ascii="Arial" w:hAnsi="Arial" w:cs="Arial"/>
          <w:b/>
          <w:bCs w:val="0"/>
          <w:sz w:val="36"/>
          <w:szCs w:val="36"/>
        </w:rPr>
        <w:t xml:space="preserve"> – das grosse Artenzählen</w:t>
      </w:r>
    </w:p>
    <w:p w14:paraId="6C77149A" w14:textId="77777777" w:rsidR="002833F9" w:rsidRPr="007D6570" w:rsidRDefault="002833F9" w:rsidP="007D6570">
      <w:pPr>
        <w:spacing w:line="276" w:lineRule="auto"/>
        <w:rPr>
          <w:rFonts w:ascii="Arial" w:hAnsi="Arial" w:cs="Arial"/>
        </w:rPr>
      </w:pPr>
    </w:p>
    <w:p w14:paraId="2F5E432B" w14:textId="14BAFCDA" w:rsidR="002833F9" w:rsidRPr="007D6570" w:rsidRDefault="00456F6E" w:rsidP="007D6570">
      <w:pPr>
        <w:spacing w:line="276" w:lineRule="auto"/>
        <w:rPr>
          <w:rFonts w:ascii="Arial" w:hAnsi="Arial" w:cs="Arial"/>
          <w:b/>
          <w:bCs w:val="0"/>
        </w:rPr>
      </w:pPr>
      <w:r>
        <w:rPr>
          <w:rFonts w:ascii="Arial" w:hAnsi="Arial" w:cs="Arial"/>
          <w:b/>
          <w:bCs w:val="0"/>
        </w:rPr>
        <w:t xml:space="preserve">Die </w:t>
      </w:r>
      <w:r w:rsidR="00B86D46">
        <w:rPr>
          <w:rFonts w:ascii="Arial" w:hAnsi="Arial" w:cs="Arial"/>
          <w:b/>
          <w:bCs w:val="0"/>
        </w:rPr>
        <w:t>besten Vogelkenner</w:t>
      </w:r>
      <w:r w:rsidR="00797866">
        <w:rPr>
          <w:rFonts w:ascii="Arial" w:hAnsi="Arial" w:cs="Arial"/>
          <w:b/>
          <w:bCs w:val="0"/>
        </w:rPr>
        <w:t>innen und -kenner</w:t>
      </w:r>
      <w:r w:rsidR="00B86D46">
        <w:rPr>
          <w:rFonts w:ascii="Arial" w:hAnsi="Arial" w:cs="Arial"/>
          <w:b/>
          <w:bCs w:val="0"/>
        </w:rPr>
        <w:t xml:space="preserve"> der Schweiz </w:t>
      </w:r>
      <w:r w:rsidR="00E24D83">
        <w:rPr>
          <w:rFonts w:ascii="Arial" w:hAnsi="Arial" w:cs="Arial"/>
          <w:b/>
          <w:bCs w:val="0"/>
        </w:rPr>
        <w:t>machen</w:t>
      </w:r>
      <w:r w:rsidR="00B86D46">
        <w:rPr>
          <w:rFonts w:ascii="Arial" w:hAnsi="Arial" w:cs="Arial"/>
          <w:b/>
          <w:bCs w:val="0"/>
        </w:rPr>
        <w:t xml:space="preserve"> sich </w:t>
      </w:r>
      <w:r w:rsidR="00797866">
        <w:rPr>
          <w:rFonts w:ascii="Arial" w:hAnsi="Arial" w:cs="Arial"/>
          <w:b/>
          <w:bCs w:val="0"/>
        </w:rPr>
        <w:t>am 2. September</w:t>
      </w:r>
      <w:r w:rsidR="00B86D46">
        <w:rPr>
          <w:rFonts w:ascii="Arial" w:hAnsi="Arial" w:cs="Arial"/>
          <w:b/>
          <w:bCs w:val="0"/>
        </w:rPr>
        <w:t xml:space="preserve"> zum Bird </w:t>
      </w:r>
      <w:proofErr w:type="spellStart"/>
      <w:r w:rsidR="00B86D46">
        <w:rPr>
          <w:rFonts w:ascii="Arial" w:hAnsi="Arial" w:cs="Arial"/>
          <w:b/>
          <w:bCs w:val="0"/>
        </w:rPr>
        <w:t>Race</w:t>
      </w:r>
      <w:proofErr w:type="spellEnd"/>
      <w:r w:rsidR="00E24D83">
        <w:rPr>
          <w:rFonts w:ascii="Arial" w:hAnsi="Arial" w:cs="Arial"/>
          <w:b/>
          <w:bCs w:val="0"/>
        </w:rPr>
        <w:t xml:space="preserve"> </w:t>
      </w:r>
      <w:r w:rsidR="00797866">
        <w:rPr>
          <w:rFonts w:ascii="Arial" w:hAnsi="Arial" w:cs="Arial"/>
          <w:b/>
          <w:bCs w:val="0"/>
        </w:rPr>
        <w:t xml:space="preserve">von BirdLife Schweiz </w:t>
      </w:r>
      <w:r w:rsidR="00E24D83">
        <w:rPr>
          <w:rFonts w:ascii="Arial" w:hAnsi="Arial" w:cs="Arial"/>
          <w:b/>
          <w:bCs w:val="0"/>
        </w:rPr>
        <w:t xml:space="preserve">auf. Ihr Ziel ist es, möglichst viele Vogelarten </w:t>
      </w:r>
      <w:r w:rsidR="00F407EC">
        <w:rPr>
          <w:rFonts w:ascii="Arial" w:hAnsi="Arial" w:cs="Arial"/>
          <w:b/>
          <w:bCs w:val="0"/>
        </w:rPr>
        <w:t>aufzuspüren und dadurch Fundraising für den Naturschutz zu betreiben</w:t>
      </w:r>
      <w:r w:rsidR="00797866">
        <w:rPr>
          <w:rFonts w:ascii="Arial" w:hAnsi="Arial" w:cs="Arial"/>
          <w:b/>
          <w:bCs w:val="0"/>
        </w:rPr>
        <w:t>:</w:t>
      </w:r>
      <w:r w:rsidR="00E24D83">
        <w:rPr>
          <w:rFonts w:ascii="Arial" w:hAnsi="Arial" w:cs="Arial"/>
          <w:b/>
          <w:bCs w:val="0"/>
        </w:rPr>
        <w:t xml:space="preserve"> </w:t>
      </w:r>
      <w:r w:rsidR="00797866">
        <w:rPr>
          <w:rFonts w:ascii="Arial" w:hAnsi="Arial" w:cs="Arial"/>
          <w:b/>
          <w:bCs w:val="0"/>
        </w:rPr>
        <w:t>Sponsorinnen und Sponsoren sagen zu</w:t>
      </w:r>
      <w:r w:rsidR="00C95853">
        <w:rPr>
          <w:rFonts w:ascii="Arial" w:hAnsi="Arial" w:cs="Arial"/>
          <w:b/>
          <w:bCs w:val="0"/>
        </w:rPr>
        <w:t xml:space="preserve">, </w:t>
      </w:r>
      <w:proofErr w:type="gramStart"/>
      <w:r w:rsidR="00C95853">
        <w:rPr>
          <w:rFonts w:ascii="Arial" w:hAnsi="Arial" w:cs="Arial"/>
          <w:b/>
          <w:bCs w:val="0"/>
        </w:rPr>
        <w:t>pro gesichteter Art</w:t>
      </w:r>
      <w:proofErr w:type="gramEnd"/>
      <w:r w:rsidR="00C95853">
        <w:rPr>
          <w:rFonts w:ascii="Arial" w:hAnsi="Arial" w:cs="Arial"/>
          <w:b/>
          <w:bCs w:val="0"/>
        </w:rPr>
        <w:t xml:space="preserve"> einen Beitrag an </w:t>
      </w:r>
      <w:r w:rsidR="00D62DF5">
        <w:rPr>
          <w:rFonts w:ascii="Arial" w:hAnsi="Arial" w:cs="Arial"/>
          <w:b/>
          <w:bCs w:val="0"/>
        </w:rPr>
        <w:t xml:space="preserve">Naturschutzprojekte zu spenden. </w:t>
      </w:r>
      <w:r w:rsidR="00797866">
        <w:rPr>
          <w:rFonts w:ascii="Arial" w:hAnsi="Arial" w:cs="Arial"/>
          <w:b/>
          <w:bCs w:val="0"/>
        </w:rPr>
        <w:t xml:space="preserve">Dieses Jahr kann auch ein grösseres Publikum beim Bird </w:t>
      </w:r>
      <w:proofErr w:type="spellStart"/>
      <w:r w:rsidR="00797866">
        <w:rPr>
          <w:rFonts w:ascii="Arial" w:hAnsi="Arial" w:cs="Arial"/>
          <w:b/>
          <w:bCs w:val="0"/>
        </w:rPr>
        <w:t>Race</w:t>
      </w:r>
      <w:proofErr w:type="spellEnd"/>
      <w:r w:rsidR="00797866">
        <w:rPr>
          <w:rFonts w:ascii="Arial" w:hAnsi="Arial" w:cs="Arial"/>
          <w:b/>
          <w:bCs w:val="0"/>
        </w:rPr>
        <w:t xml:space="preserve"> live dabei sein – dank eines Livestreams mit Beni Thurnheer und weiteren Prominenten.</w:t>
      </w:r>
    </w:p>
    <w:p w14:paraId="4E439FC3" w14:textId="77777777" w:rsidR="002833F9" w:rsidRPr="007D6570" w:rsidRDefault="002833F9" w:rsidP="007D6570">
      <w:pPr>
        <w:spacing w:line="276" w:lineRule="auto"/>
        <w:rPr>
          <w:rFonts w:ascii="Arial" w:hAnsi="Arial" w:cs="Arial"/>
        </w:rPr>
      </w:pPr>
    </w:p>
    <w:p w14:paraId="31614EA6" w14:textId="4FF6A6F6" w:rsidR="00E17253" w:rsidRDefault="006A653C" w:rsidP="007D6570">
      <w:pPr>
        <w:tabs>
          <w:tab w:val="clear" w:pos="5670"/>
          <w:tab w:val="clear" w:pos="5954"/>
        </w:tabs>
        <w:spacing w:line="276" w:lineRule="auto"/>
        <w:rPr>
          <w:rFonts w:ascii="Arial" w:hAnsi="Arial" w:cs="Arial"/>
        </w:rPr>
      </w:pPr>
      <w:r>
        <w:rPr>
          <w:rFonts w:ascii="Arial" w:hAnsi="Arial" w:cs="Arial"/>
        </w:rPr>
        <w:t>Zum 100-Jahr</w:t>
      </w:r>
      <w:r w:rsidR="00797866">
        <w:rPr>
          <w:rFonts w:ascii="Arial" w:hAnsi="Arial" w:cs="Arial"/>
        </w:rPr>
        <w:t>e-</w:t>
      </w:r>
      <w:r>
        <w:rPr>
          <w:rFonts w:ascii="Arial" w:hAnsi="Arial" w:cs="Arial"/>
        </w:rPr>
        <w:t xml:space="preserve">Jubiläum von BirdLife Schweiz haben sich rekordviele </w:t>
      </w:r>
      <w:r w:rsidR="00797866">
        <w:rPr>
          <w:rFonts w:ascii="Arial" w:hAnsi="Arial" w:cs="Arial"/>
        </w:rPr>
        <w:t>Vogelbeobachterinnen und -beobachter</w:t>
      </w:r>
      <w:r w:rsidR="00552D54">
        <w:rPr>
          <w:rFonts w:ascii="Arial" w:hAnsi="Arial" w:cs="Arial"/>
        </w:rPr>
        <w:t xml:space="preserve"> zu</w:t>
      </w:r>
      <w:r w:rsidR="00797866">
        <w:rPr>
          <w:rFonts w:ascii="Arial" w:hAnsi="Arial" w:cs="Arial"/>
        </w:rPr>
        <w:t xml:space="preserve">m Bird </w:t>
      </w:r>
      <w:proofErr w:type="spellStart"/>
      <w:r w:rsidR="00797866">
        <w:rPr>
          <w:rFonts w:ascii="Arial" w:hAnsi="Arial" w:cs="Arial"/>
        </w:rPr>
        <w:t>Race</w:t>
      </w:r>
      <w:proofErr w:type="spellEnd"/>
      <w:r w:rsidR="00797866">
        <w:rPr>
          <w:rFonts w:ascii="Arial" w:hAnsi="Arial" w:cs="Arial"/>
        </w:rPr>
        <w:t xml:space="preserve"> </w:t>
      </w:r>
      <w:r w:rsidR="00552D54">
        <w:rPr>
          <w:rFonts w:ascii="Arial" w:hAnsi="Arial" w:cs="Arial"/>
        </w:rPr>
        <w:t>angemeldet. Aktuell sind es 83 Teams à 3 bis 4</w:t>
      </w:r>
      <w:r w:rsidR="00FA692A">
        <w:rPr>
          <w:rFonts w:ascii="Arial" w:hAnsi="Arial" w:cs="Arial"/>
        </w:rPr>
        <w:t xml:space="preserve"> Mitgliedern, die sich ab Freitag</w:t>
      </w:r>
      <w:r w:rsidR="003B3E84">
        <w:rPr>
          <w:rFonts w:ascii="Arial" w:hAnsi="Arial" w:cs="Arial"/>
        </w:rPr>
        <w:t>,</w:t>
      </w:r>
      <w:r w:rsidR="00FA692A">
        <w:rPr>
          <w:rFonts w:ascii="Arial" w:hAnsi="Arial" w:cs="Arial"/>
        </w:rPr>
        <w:t xml:space="preserve"> 2. September abends um 21 Uhr </w:t>
      </w:r>
      <w:r w:rsidR="00D4275C">
        <w:rPr>
          <w:rFonts w:ascii="Arial" w:hAnsi="Arial" w:cs="Arial"/>
        </w:rPr>
        <w:t xml:space="preserve">für 24 Stunden </w:t>
      </w:r>
      <w:r w:rsidR="00FA692A">
        <w:rPr>
          <w:rFonts w:ascii="Arial" w:hAnsi="Arial" w:cs="Arial"/>
        </w:rPr>
        <w:t>aufmachen werden</w:t>
      </w:r>
      <w:r w:rsidR="001D7824">
        <w:rPr>
          <w:rFonts w:ascii="Arial" w:hAnsi="Arial" w:cs="Arial"/>
        </w:rPr>
        <w:t xml:space="preserve">. </w:t>
      </w:r>
      <w:r w:rsidR="00797866">
        <w:rPr>
          <w:rFonts w:ascii="Arial" w:hAnsi="Arial" w:cs="Arial"/>
        </w:rPr>
        <w:t>Ihr Ziel: innert 24 Stunden möglichst viele Vogelarten aufzuspüren – natürlich nur mit öV, Velo oder zu Fuss.</w:t>
      </w:r>
    </w:p>
    <w:p w14:paraId="5FA14A23" w14:textId="49A60E7C" w:rsidR="00E17253" w:rsidRDefault="00E17253" w:rsidP="007D6570">
      <w:pPr>
        <w:tabs>
          <w:tab w:val="clear" w:pos="5670"/>
          <w:tab w:val="clear" w:pos="5954"/>
        </w:tabs>
        <w:spacing w:line="276" w:lineRule="auto"/>
        <w:rPr>
          <w:rFonts w:ascii="Arial" w:hAnsi="Arial" w:cs="Arial"/>
        </w:rPr>
      </w:pPr>
    </w:p>
    <w:p w14:paraId="028688DC" w14:textId="5E6CC2BC" w:rsidR="00E17253" w:rsidRPr="00BD0DC6" w:rsidRDefault="00BD0DC6" w:rsidP="007D6570">
      <w:pPr>
        <w:tabs>
          <w:tab w:val="clear" w:pos="5670"/>
          <w:tab w:val="clear" w:pos="5954"/>
        </w:tabs>
        <w:spacing w:line="276" w:lineRule="auto"/>
        <w:rPr>
          <w:rFonts w:ascii="Arial" w:hAnsi="Arial" w:cs="Arial"/>
          <w:b/>
          <w:bCs w:val="0"/>
        </w:rPr>
      </w:pPr>
      <w:r w:rsidRPr="00BD0DC6">
        <w:rPr>
          <w:rFonts w:ascii="Arial" w:hAnsi="Arial" w:cs="Arial"/>
          <w:b/>
          <w:bCs w:val="0"/>
        </w:rPr>
        <w:t>Livestream im Internet</w:t>
      </w:r>
    </w:p>
    <w:p w14:paraId="0574DB26" w14:textId="73F45B5D" w:rsidR="00720E2D" w:rsidRDefault="00D20E9B" w:rsidP="007D6570">
      <w:pPr>
        <w:tabs>
          <w:tab w:val="clear" w:pos="5670"/>
          <w:tab w:val="clear" w:pos="5954"/>
        </w:tabs>
        <w:spacing w:line="276" w:lineRule="auto"/>
        <w:rPr>
          <w:rFonts w:ascii="Arial" w:hAnsi="Arial" w:cs="Arial"/>
        </w:rPr>
      </w:pPr>
      <w:r>
        <w:rPr>
          <w:rFonts w:ascii="Arial" w:hAnsi="Arial" w:cs="Arial"/>
        </w:rPr>
        <w:t xml:space="preserve">«Beim Bird </w:t>
      </w:r>
      <w:proofErr w:type="spellStart"/>
      <w:r>
        <w:rPr>
          <w:rFonts w:ascii="Arial" w:hAnsi="Arial" w:cs="Arial"/>
        </w:rPr>
        <w:t>Race</w:t>
      </w:r>
      <w:proofErr w:type="spellEnd"/>
      <w:r>
        <w:rPr>
          <w:rFonts w:ascii="Arial" w:hAnsi="Arial" w:cs="Arial"/>
        </w:rPr>
        <w:t xml:space="preserve"> kommt es auf die richtige Strategie an», </w:t>
      </w:r>
      <w:r w:rsidR="00797866">
        <w:rPr>
          <w:rFonts w:ascii="Arial" w:hAnsi="Arial" w:cs="Arial"/>
        </w:rPr>
        <w:t xml:space="preserve">sagt </w:t>
      </w:r>
      <w:r>
        <w:rPr>
          <w:rFonts w:ascii="Arial" w:hAnsi="Arial" w:cs="Arial"/>
        </w:rPr>
        <w:t>Michael Gerber, Projektleiter Bildung bei BirdLife Schweiz.</w:t>
      </w:r>
      <w:r w:rsidR="00367B2F">
        <w:rPr>
          <w:rFonts w:ascii="Arial" w:hAnsi="Arial" w:cs="Arial"/>
        </w:rPr>
        <w:t xml:space="preserve"> Wie im Sport</w:t>
      </w:r>
      <w:r w:rsidR="005C18A0">
        <w:rPr>
          <w:rFonts w:ascii="Arial" w:hAnsi="Arial" w:cs="Arial"/>
        </w:rPr>
        <w:t xml:space="preserve"> kann</w:t>
      </w:r>
      <w:r w:rsidR="00A8200E">
        <w:rPr>
          <w:rFonts w:ascii="Arial" w:hAnsi="Arial" w:cs="Arial"/>
        </w:rPr>
        <w:t xml:space="preserve"> der Sieg in einem Rennen nicht nur durch physische Kraft entschieden werden. </w:t>
      </w:r>
      <w:r w:rsidR="007F7C29">
        <w:rPr>
          <w:rFonts w:ascii="Arial" w:hAnsi="Arial" w:cs="Arial"/>
        </w:rPr>
        <w:t xml:space="preserve">Um dies und viele weitere Hintergründe des Bird </w:t>
      </w:r>
      <w:proofErr w:type="spellStart"/>
      <w:r w:rsidR="007F7C29">
        <w:rPr>
          <w:rFonts w:ascii="Arial" w:hAnsi="Arial" w:cs="Arial"/>
        </w:rPr>
        <w:t>Race</w:t>
      </w:r>
      <w:proofErr w:type="spellEnd"/>
      <w:r w:rsidR="007F7C29">
        <w:rPr>
          <w:rFonts w:ascii="Arial" w:hAnsi="Arial" w:cs="Arial"/>
        </w:rPr>
        <w:t xml:space="preserve"> zu beleuchten, hat BirdLife </w:t>
      </w:r>
      <w:r w:rsidR="00797866">
        <w:rPr>
          <w:rFonts w:ascii="Arial" w:hAnsi="Arial" w:cs="Arial"/>
        </w:rPr>
        <w:t xml:space="preserve">Schweiz </w:t>
      </w:r>
      <w:r w:rsidR="007F7C29">
        <w:rPr>
          <w:rFonts w:ascii="Arial" w:hAnsi="Arial" w:cs="Arial"/>
        </w:rPr>
        <w:t xml:space="preserve">einen </w:t>
      </w:r>
      <w:r w:rsidR="002A21F9">
        <w:rPr>
          <w:rFonts w:ascii="Arial" w:hAnsi="Arial" w:cs="Arial"/>
        </w:rPr>
        <w:t>Sport-</w:t>
      </w:r>
      <w:r w:rsidR="007F7C29">
        <w:rPr>
          <w:rFonts w:ascii="Arial" w:hAnsi="Arial" w:cs="Arial"/>
        </w:rPr>
        <w:t xml:space="preserve">Experten </w:t>
      </w:r>
      <w:r w:rsidR="0054412B">
        <w:rPr>
          <w:rFonts w:ascii="Arial" w:hAnsi="Arial" w:cs="Arial"/>
        </w:rPr>
        <w:t>um Unterstützung angefragt</w:t>
      </w:r>
      <w:r w:rsidR="00B51545">
        <w:rPr>
          <w:rFonts w:ascii="Arial" w:hAnsi="Arial" w:cs="Arial"/>
        </w:rPr>
        <w:t>.</w:t>
      </w:r>
      <w:r w:rsidR="0054412B">
        <w:rPr>
          <w:rFonts w:ascii="Arial" w:hAnsi="Arial" w:cs="Arial"/>
        </w:rPr>
        <w:t xml:space="preserve"> Beni Thurnheer</w:t>
      </w:r>
      <w:r w:rsidR="00B341A9">
        <w:rPr>
          <w:rFonts w:ascii="Arial" w:hAnsi="Arial" w:cs="Arial"/>
        </w:rPr>
        <w:t xml:space="preserve"> wird zusammen mit Michael Gerber und einem Expertenteam die Zwischenresultate kommentieren</w:t>
      </w:r>
      <w:r w:rsidR="00AB0A8C">
        <w:rPr>
          <w:rFonts w:ascii="Arial" w:hAnsi="Arial" w:cs="Arial"/>
        </w:rPr>
        <w:t>, Hintergründe erklären und daneben für Unterhaltung sorgen. I</w:t>
      </w:r>
      <w:r w:rsidR="00AD6F63">
        <w:rPr>
          <w:rFonts w:ascii="Arial" w:hAnsi="Arial" w:cs="Arial"/>
        </w:rPr>
        <w:t>n</w:t>
      </w:r>
      <w:r w:rsidR="00AB0A8C">
        <w:rPr>
          <w:rFonts w:ascii="Arial" w:hAnsi="Arial" w:cs="Arial"/>
        </w:rPr>
        <w:t xml:space="preserve"> der </w:t>
      </w:r>
      <w:r w:rsidR="00797866">
        <w:rPr>
          <w:rFonts w:ascii="Arial" w:hAnsi="Arial" w:cs="Arial"/>
        </w:rPr>
        <w:t xml:space="preserve">dreistündigen </w:t>
      </w:r>
      <w:r w:rsidR="00AB0A8C">
        <w:rPr>
          <w:rFonts w:ascii="Arial" w:hAnsi="Arial" w:cs="Arial"/>
        </w:rPr>
        <w:t xml:space="preserve">Sendung werden prominente Gäste zur Talkshow empfangen: </w:t>
      </w:r>
      <w:r w:rsidR="00797866">
        <w:rPr>
          <w:rFonts w:ascii="Arial" w:hAnsi="Arial" w:cs="Arial"/>
        </w:rPr>
        <w:t xml:space="preserve">Mit </w:t>
      </w:r>
      <w:r w:rsidR="00AB0A8C">
        <w:rPr>
          <w:rFonts w:ascii="Arial" w:hAnsi="Arial" w:cs="Arial"/>
        </w:rPr>
        <w:t>dabei sind die Theaterleute Hanna Scheuring und Daniel Rohr</w:t>
      </w:r>
      <w:r w:rsidR="005259EE">
        <w:rPr>
          <w:rFonts w:ascii="Arial" w:hAnsi="Arial" w:cs="Arial"/>
        </w:rPr>
        <w:t xml:space="preserve"> </w:t>
      </w:r>
      <w:r w:rsidR="00B30429">
        <w:rPr>
          <w:rFonts w:ascii="Arial" w:hAnsi="Arial" w:cs="Arial"/>
        </w:rPr>
        <w:t>sowie</w:t>
      </w:r>
      <w:r w:rsidR="005259EE">
        <w:rPr>
          <w:rFonts w:ascii="Arial" w:hAnsi="Arial" w:cs="Arial"/>
        </w:rPr>
        <w:t xml:space="preserve"> </w:t>
      </w:r>
      <w:r w:rsidR="00797866">
        <w:rPr>
          <w:rFonts w:ascii="Arial" w:hAnsi="Arial" w:cs="Arial"/>
        </w:rPr>
        <w:t xml:space="preserve">der </w:t>
      </w:r>
      <w:r w:rsidR="005259EE">
        <w:rPr>
          <w:rFonts w:ascii="Arial" w:hAnsi="Arial" w:cs="Arial"/>
        </w:rPr>
        <w:t>Ex-Fussballtrainer</w:t>
      </w:r>
      <w:r w:rsidR="00B30429">
        <w:rPr>
          <w:rFonts w:ascii="Arial" w:hAnsi="Arial" w:cs="Arial"/>
        </w:rPr>
        <w:t xml:space="preserve">, </w:t>
      </w:r>
      <w:r w:rsidR="005259EE">
        <w:rPr>
          <w:rFonts w:ascii="Arial" w:hAnsi="Arial" w:cs="Arial"/>
        </w:rPr>
        <w:t>heutige Naturgärtner und Autor Hanspeter Latour.</w:t>
      </w:r>
    </w:p>
    <w:p w14:paraId="538D184C" w14:textId="66E9FF56" w:rsidR="00DA4149" w:rsidRDefault="00DA4149" w:rsidP="007D6570">
      <w:pPr>
        <w:tabs>
          <w:tab w:val="clear" w:pos="5670"/>
          <w:tab w:val="clear" w:pos="5954"/>
        </w:tabs>
        <w:spacing w:line="276" w:lineRule="auto"/>
        <w:rPr>
          <w:rFonts w:ascii="Arial" w:hAnsi="Arial" w:cs="Arial"/>
        </w:rPr>
      </w:pPr>
    </w:p>
    <w:p w14:paraId="39F57D61" w14:textId="68546D74" w:rsidR="00DA4149" w:rsidRPr="00FE5B65" w:rsidRDefault="007D3A79" w:rsidP="007D6570">
      <w:pPr>
        <w:tabs>
          <w:tab w:val="clear" w:pos="5670"/>
          <w:tab w:val="clear" w:pos="5954"/>
        </w:tabs>
        <w:spacing w:line="276" w:lineRule="auto"/>
        <w:rPr>
          <w:rFonts w:ascii="Arial" w:hAnsi="Arial" w:cs="Arial"/>
          <w:b/>
          <w:bCs w:val="0"/>
        </w:rPr>
      </w:pPr>
      <w:r w:rsidRPr="00FE5B65">
        <w:rPr>
          <w:rFonts w:ascii="Arial" w:hAnsi="Arial" w:cs="Arial"/>
          <w:b/>
          <w:bCs w:val="0"/>
        </w:rPr>
        <w:t>1</w:t>
      </w:r>
      <w:r w:rsidR="00E03150">
        <w:rPr>
          <w:rFonts w:ascii="Arial" w:hAnsi="Arial" w:cs="Arial"/>
          <w:b/>
          <w:bCs w:val="0"/>
        </w:rPr>
        <w:t>40</w:t>
      </w:r>
      <w:r w:rsidRPr="00FE5B65">
        <w:rPr>
          <w:rFonts w:ascii="Arial" w:hAnsi="Arial" w:cs="Arial"/>
          <w:b/>
          <w:bCs w:val="0"/>
        </w:rPr>
        <w:t xml:space="preserve"> Naturjuwelen </w:t>
      </w:r>
      <w:r w:rsidR="00E03150">
        <w:rPr>
          <w:rFonts w:ascii="Arial" w:hAnsi="Arial" w:cs="Arial"/>
          <w:b/>
          <w:bCs w:val="0"/>
        </w:rPr>
        <w:t>müssen finanziert werden</w:t>
      </w:r>
    </w:p>
    <w:p w14:paraId="6225EBB9" w14:textId="0090FC33" w:rsidR="007D3A79" w:rsidRPr="007D6570" w:rsidRDefault="00363443" w:rsidP="007D6570">
      <w:pPr>
        <w:tabs>
          <w:tab w:val="clear" w:pos="5670"/>
          <w:tab w:val="clear" w:pos="5954"/>
        </w:tabs>
        <w:spacing w:line="276" w:lineRule="auto"/>
        <w:rPr>
          <w:rFonts w:ascii="Arial" w:hAnsi="Arial" w:cs="Arial"/>
        </w:rPr>
      </w:pPr>
      <w:r>
        <w:rPr>
          <w:rFonts w:ascii="Arial" w:hAnsi="Arial" w:cs="Arial"/>
        </w:rPr>
        <w:t>Das Projekt</w:t>
      </w:r>
      <w:r w:rsidR="00797866">
        <w:rPr>
          <w:rFonts w:ascii="Arial" w:hAnsi="Arial" w:cs="Arial"/>
        </w:rPr>
        <w:t xml:space="preserve">, das mit dem Bird </w:t>
      </w:r>
      <w:proofErr w:type="spellStart"/>
      <w:r w:rsidR="00797866">
        <w:rPr>
          <w:rFonts w:ascii="Arial" w:hAnsi="Arial" w:cs="Arial"/>
        </w:rPr>
        <w:t>Race</w:t>
      </w:r>
      <w:proofErr w:type="spellEnd"/>
      <w:r w:rsidR="00797866">
        <w:rPr>
          <w:rFonts w:ascii="Arial" w:hAnsi="Arial" w:cs="Arial"/>
        </w:rPr>
        <w:t xml:space="preserve"> dieses Jahr unterstützt werden wird, </w:t>
      </w:r>
      <w:r>
        <w:rPr>
          <w:rFonts w:ascii="Arial" w:hAnsi="Arial" w:cs="Arial"/>
        </w:rPr>
        <w:t>heisst «100 Naturjuwelen – ein Lebensnetz für die Schweiz»</w:t>
      </w:r>
      <w:r w:rsidR="00CF52B7">
        <w:rPr>
          <w:rFonts w:ascii="Arial" w:hAnsi="Arial" w:cs="Arial"/>
        </w:rPr>
        <w:t xml:space="preserve">. </w:t>
      </w:r>
      <w:r w:rsidR="00E03150">
        <w:rPr>
          <w:rFonts w:ascii="Arial" w:hAnsi="Arial" w:cs="Arial"/>
        </w:rPr>
        <w:t xml:space="preserve">Das Ziel </w:t>
      </w:r>
      <w:r w:rsidR="00797866">
        <w:rPr>
          <w:rFonts w:ascii="Arial" w:hAnsi="Arial" w:cs="Arial"/>
        </w:rPr>
        <w:t xml:space="preserve">ist </w:t>
      </w:r>
      <w:r w:rsidR="00361794">
        <w:rPr>
          <w:rFonts w:ascii="Arial" w:hAnsi="Arial" w:cs="Arial"/>
        </w:rPr>
        <w:t xml:space="preserve">es, entsprechend dem Alter von BirdLife Schweiz 100-mal für mehr Biodiversität in der ganzen Schweiz zu sorgen. Diesen «Wettlauf» hat der Verband bereits gewonnen. </w:t>
      </w:r>
      <w:r w:rsidR="008151A6">
        <w:rPr>
          <w:rFonts w:ascii="Arial" w:hAnsi="Arial" w:cs="Arial"/>
        </w:rPr>
        <w:t>Aktuell</w:t>
      </w:r>
      <w:r w:rsidR="00361794">
        <w:rPr>
          <w:rFonts w:ascii="Arial" w:hAnsi="Arial" w:cs="Arial"/>
        </w:rPr>
        <w:t xml:space="preserve"> sind es 140 </w:t>
      </w:r>
      <w:r w:rsidR="00797866">
        <w:rPr>
          <w:rFonts w:ascii="Arial" w:hAnsi="Arial" w:cs="Arial"/>
        </w:rPr>
        <w:t xml:space="preserve">Projekte, </w:t>
      </w:r>
      <w:r w:rsidR="00361794">
        <w:rPr>
          <w:rFonts w:ascii="Arial" w:hAnsi="Arial" w:cs="Arial"/>
        </w:rPr>
        <w:t>die im ganzen Land von den BirdLife</w:t>
      </w:r>
      <w:r w:rsidR="00797866">
        <w:rPr>
          <w:rFonts w:ascii="Arial" w:hAnsi="Arial" w:cs="Arial"/>
        </w:rPr>
        <w:t>-</w:t>
      </w:r>
      <w:r w:rsidR="00361794">
        <w:rPr>
          <w:rFonts w:ascii="Arial" w:hAnsi="Arial" w:cs="Arial"/>
        </w:rPr>
        <w:t xml:space="preserve">Sektionen </w:t>
      </w:r>
      <w:r w:rsidR="00797866">
        <w:rPr>
          <w:rFonts w:ascii="Arial" w:hAnsi="Arial" w:cs="Arial"/>
        </w:rPr>
        <w:t>geplant oder schon in Umsetzung sind: neue Trockenmauern, Hecken oder Tümpel, grössere und kleinere Blumenwiesen und viele Neupflanzungen von Bäumen und Sträuchern</w:t>
      </w:r>
      <w:r w:rsidR="002A21F9">
        <w:rPr>
          <w:rFonts w:ascii="Arial" w:hAnsi="Arial" w:cs="Arial"/>
        </w:rPr>
        <w:t xml:space="preserve">. </w:t>
      </w:r>
      <w:r w:rsidR="00FE5B65">
        <w:rPr>
          <w:rFonts w:ascii="Arial" w:hAnsi="Arial" w:cs="Arial"/>
        </w:rPr>
        <w:t>Die Einnahmen aus dem</w:t>
      </w:r>
      <w:r w:rsidR="00B3302B">
        <w:rPr>
          <w:rFonts w:ascii="Arial" w:hAnsi="Arial" w:cs="Arial"/>
        </w:rPr>
        <w:t xml:space="preserve"> Sponsorenlauf </w:t>
      </w:r>
      <w:r w:rsidR="00361794">
        <w:rPr>
          <w:rFonts w:ascii="Arial" w:hAnsi="Arial" w:cs="Arial"/>
        </w:rPr>
        <w:t xml:space="preserve">geben all diesen Unternehmungen weiteren Aufwind und tragen mit bei zu </w:t>
      </w:r>
      <w:r w:rsidR="002A21F9">
        <w:rPr>
          <w:rFonts w:ascii="Arial" w:hAnsi="Arial" w:cs="Arial"/>
        </w:rPr>
        <w:t>ihrer</w:t>
      </w:r>
      <w:r w:rsidR="00361794">
        <w:rPr>
          <w:rFonts w:ascii="Arial" w:hAnsi="Arial" w:cs="Arial"/>
        </w:rPr>
        <w:t xml:space="preserve"> Realisation. Profitieren werden nicht nur</w:t>
      </w:r>
      <w:r w:rsidR="002A21F9">
        <w:rPr>
          <w:rFonts w:ascii="Arial" w:hAnsi="Arial" w:cs="Arial"/>
        </w:rPr>
        <w:t xml:space="preserve"> die Vögel, auch Echsen oder Schmetterlinge, Wildbienen und </w:t>
      </w:r>
      <w:r w:rsidR="008151A6">
        <w:rPr>
          <w:rFonts w:ascii="Arial" w:hAnsi="Arial" w:cs="Arial"/>
        </w:rPr>
        <w:t>eine Vielzahl von Amphibien</w:t>
      </w:r>
      <w:r w:rsidR="002A21F9">
        <w:rPr>
          <w:rFonts w:ascii="Arial" w:hAnsi="Arial" w:cs="Arial"/>
        </w:rPr>
        <w:t xml:space="preserve"> – sie alle brauchen intakte Lebensräume</w:t>
      </w:r>
      <w:r w:rsidR="00FE5B65">
        <w:rPr>
          <w:rFonts w:ascii="Arial" w:hAnsi="Arial" w:cs="Arial"/>
        </w:rPr>
        <w:t>.</w:t>
      </w:r>
    </w:p>
    <w:p w14:paraId="43467095" w14:textId="35C3403C" w:rsidR="000B3DE2" w:rsidRPr="007D6570" w:rsidRDefault="00802E13" w:rsidP="007D6570">
      <w:pPr>
        <w:pStyle w:val="Fliesstext"/>
        <w:spacing w:line="276" w:lineRule="auto"/>
        <w:rPr>
          <w:rFonts w:ascii="Arial" w:hAnsi="Arial" w:cs="Arial"/>
        </w:rPr>
      </w:pPr>
      <w:r>
        <w:rPr>
          <w:rFonts w:ascii="Arial" w:hAnsi="Arial" w:cs="Arial"/>
        </w:rPr>
        <w:t xml:space="preserve">Der Livestream beginnt am Samstag, den 3. September um 18.15 Uhr und dauert </w:t>
      </w:r>
      <w:r w:rsidR="00853EBD">
        <w:rPr>
          <w:rFonts w:ascii="Arial" w:hAnsi="Arial" w:cs="Arial"/>
        </w:rPr>
        <w:t>drei</w:t>
      </w:r>
      <w:r>
        <w:rPr>
          <w:rFonts w:ascii="Arial" w:hAnsi="Arial" w:cs="Arial"/>
        </w:rPr>
        <w:t xml:space="preserve"> Stunden. Den Link und weitere Informationen zum Bird </w:t>
      </w:r>
      <w:proofErr w:type="spellStart"/>
      <w:r>
        <w:rPr>
          <w:rFonts w:ascii="Arial" w:hAnsi="Arial" w:cs="Arial"/>
        </w:rPr>
        <w:t>Race</w:t>
      </w:r>
      <w:proofErr w:type="spellEnd"/>
      <w:r>
        <w:rPr>
          <w:rFonts w:ascii="Arial" w:hAnsi="Arial" w:cs="Arial"/>
        </w:rPr>
        <w:t xml:space="preserve"> findet man unter www.birdlife.ch/birdrace</w:t>
      </w:r>
    </w:p>
    <w:p w14:paraId="42CE953C" w14:textId="38A2D551" w:rsidR="53203EA9" w:rsidRPr="007D6570" w:rsidRDefault="001720D8" w:rsidP="007D6570">
      <w:pPr>
        <w:pStyle w:val="Fliesstext"/>
        <w:spacing w:line="276" w:lineRule="auto"/>
        <w:rPr>
          <w:rFonts w:ascii="Arial" w:hAnsi="Arial" w:cs="Arial"/>
          <w:szCs w:val="22"/>
        </w:rPr>
      </w:pPr>
      <w:r w:rsidRPr="007D6570">
        <w:rPr>
          <w:rFonts w:ascii="Arial" w:hAnsi="Arial" w:cs="Arial"/>
          <w:noProof/>
          <w:szCs w:val="22"/>
        </w:rPr>
        <w:lastRenderedPageBreak/>
        <mc:AlternateContent>
          <mc:Choice Requires="wps">
            <w:drawing>
              <wp:inline distT="0" distB="0" distL="0" distR="0" wp14:anchorId="59DE5F3D" wp14:editId="78364A34">
                <wp:extent cx="6059104" cy="2751152"/>
                <wp:effectExtent l="0" t="0" r="12065" b="17780"/>
                <wp:docPr id="11" name="Textfeld 11"/>
                <wp:cNvGraphicFramePr/>
                <a:graphic xmlns:a="http://schemas.openxmlformats.org/drawingml/2006/main">
                  <a:graphicData uri="http://schemas.microsoft.com/office/word/2010/wordprocessingShape">
                    <wps:wsp>
                      <wps:cNvSpPr txBox="1"/>
                      <wps:spPr>
                        <a:xfrm>
                          <a:off x="0" y="0"/>
                          <a:ext cx="6059104" cy="2751152"/>
                        </a:xfrm>
                        <a:prstGeom prst="rect">
                          <a:avLst/>
                        </a:prstGeom>
                        <a:solidFill>
                          <a:schemeClr val="accent5">
                            <a:lumMod val="20000"/>
                            <a:lumOff val="80000"/>
                            <a:alpha val="75000"/>
                          </a:schemeClr>
                        </a:solidFill>
                        <a:ln w="6350">
                          <a:solidFill>
                            <a:prstClr val="black"/>
                          </a:solidFill>
                        </a:ln>
                      </wps:spPr>
                      <wps:txbx>
                        <w:txbxContent>
                          <w:p w14:paraId="5C18615F" w14:textId="3B53D925" w:rsidR="001720D8" w:rsidRPr="007D6570" w:rsidRDefault="008C7B4E" w:rsidP="001720D8">
                            <w:pPr>
                              <w:pStyle w:val="berschrift4"/>
                              <w:rPr>
                                <w:rFonts w:ascii="Arial" w:hAnsi="Arial" w:cs="Arial"/>
                                <w:b/>
                                <w:bCs w:val="0"/>
                                <w:i w:val="0"/>
                                <w:iCs w:val="0"/>
                                <w:sz w:val="24"/>
                                <w:lang w:eastAsia="de-DE"/>
                              </w:rPr>
                            </w:pPr>
                            <w:r>
                              <w:rPr>
                                <w:rFonts w:ascii="Arial" w:hAnsi="Arial" w:cs="Arial"/>
                                <w:b/>
                                <w:bCs w:val="0"/>
                                <w:i w:val="0"/>
                                <w:iCs w:val="0"/>
                              </w:rPr>
                              <w:br/>
                            </w:r>
                            <w:r w:rsidR="001720D8" w:rsidRPr="007D6570">
                              <w:rPr>
                                <w:rFonts w:ascii="Arial" w:hAnsi="Arial" w:cs="Arial"/>
                                <w:b/>
                                <w:bCs w:val="0"/>
                                <w:i w:val="0"/>
                                <w:iCs w:val="0"/>
                              </w:rPr>
                              <w:t>BirdLife Schweiz: gemeinsam für die Biodiversität – lokal bis weltweit</w:t>
                            </w:r>
                          </w:p>
                          <w:p w14:paraId="2E5C63E9" w14:textId="63899901" w:rsidR="001720D8" w:rsidRPr="007D6570" w:rsidRDefault="001720D8" w:rsidP="001720D8">
                            <w:pPr>
                              <w:pStyle w:val="StandardWeb"/>
                              <w:rPr>
                                <w:rFonts w:ascii="Arial" w:hAnsi="Arial" w:cs="Arial"/>
                              </w:rPr>
                            </w:pPr>
                            <w:r w:rsidRPr="007D6570">
                              <w:rPr>
                                <w:rFonts w:ascii="Arial" w:hAnsi="Arial" w:cs="Arial"/>
                              </w:rPr>
                              <w:t xml:space="preserve">BirdLife Schweiz engagiert sich mit </w:t>
                            </w:r>
                            <w:r w:rsidR="00030B73">
                              <w:rPr>
                                <w:rFonts w:ascii="Arial" w:hAnsi="Arial" w:cs="Arial"/>
                              </w:rPr>
                              <w:t xml:space="preserve">Fachkenntnis und </w:t>
                            </w:r>
                            <w:r w:rsidRPr="007D6570">
                              <w:rPr>
                                <w:rFonts w:ascii="Arial" w:hAnsi="Arial" w:cs="Arial"/>
                              </w:rPr>
                              <w:t>Herzblut für die Natur. Mit 68'000 Mitgliedern, 450 lokalen Sektionen und Kantonalverbänden sowie den weltweiten BirdLife-Partnern ist BirdLife Schweiz Teil des weltweit grössten Naturschutz-Netzwerks, BirdLife International – in der Gemeinde verwurzelt, weltweit wirksam.</w:t>
                            </w:r>
                          </w:p>
                          <w:p w14:paraId="2971B8CA" w14:textId="77777777" w:rsidR="001720D8" w:rsidRPr="007D6570" w:rsidRDefault="001720D8" w:rsidP="001720D8">
                            <w:pPr>
                              <w:pStyle w:val="StandardWeb"/>
                              <w:rPr>
                                <w:rFonts w:ascii="Arial" w:hAnsi="Arial" w:cs="Arial"/>
                              </w:rPr>
                            </w:pPr>
                            <w:r w:rsidRPr="007D6570">
                              <w:rPr>
                                <w:rFonts w:ascii="Arial" w:hAnsi="Arial" w:cs="Arial"/>
                              </w:rPr>
                              <w:t>Gemeinsam mit unseren Mitgliedern setzen wir uns für die Biodiversität ein. BirdLife Schweiz führt zahlreiche Schutzprojekte für gefährdete Arten durch und setzt sich für ihre Lebensräume ein, vom Steinkauz über den Eisvogel bis zur Ökologischen Infrastruktur. Mit den BirdLife-Naturzentren, der Zeitschrift Ornis und vielfältigen BirdLife-Kursen machen wir die Natur hautnah erlebbar und motivieren zu ihrem Schutz.</w:t>
                            </w:r>
                          </w:p>
                          <w:p w14:paraId="17779003" w14:textId="77777777" w:rsidR="001720D8" w:rsidRDefault="001720D8"/>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inline>
            </w:drawing>
          </mc:Choice>
          <mc:Fallback>
            <w:pict>
              <v:shapetype w14:anchorId="59DE5F3D" id="_x0000_t202" coordsize="21600,21600" o:spt="202" path="m,l,21600r21600,l21600,xe">
                <v:stroke joinstyle="miter"/>
                <v:path gradientshapeok="t" o:connecttype="rect"/>
              </v:shapetype>
              <v:shape id="Textfeld 11" o:spid="_x0000_s1026" type="#_x0000_t202" style="width:477.1pt;height:216.6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D8cwxdAIAAPkEAAAOAAAAZHJzL2Uyb0RvYy54bWysVMFO3DAQvVfqP1i+lyTbTYEVWbQFUVWi&#13;&#10;gAQVZ69jk6iO7dreTejX99nJLgvtqerFsWfGzzNv3uTsfOgU2QrnW6MrWhzllAjNTd3qp4p+f7j6&#13;&#10;cEKJD0zXTBktKvosPD1fvn931tuFmJnGqFo4AhDtF72taBOCXWSZ543omD8yVmg4pXEdCzi6p6x2&#13;&#10;rAd6p7JZnn/KeuNq6wwX3sN6OTrpMuFLKXi4ldKLQFRFkVtIq0vrOq7Z8owtnhyzTcunNNg/ZNGx&#13;&#10;VuPRPdQlC4xsXPsHVNdyZ7yR4YibLjNStlykGlBNkb+p5r5hVqRaQI63e5r8/4PlN9s7R9oavSso&#13;&#10;0axDjx7EEKRQNYEJ/PTWLxB2bxEYhs9mQOzO7mGMZQ/SdfGLggj8YPp5zy7QCIfxU16eFvmcEg7f&#13;&#10;7LgsinIWcbKX69b58EWYjsRNRR3al1hl22sfxtBdSHzNG9XWV61S6RAlIy6UI1uGZjPOhQ5luq42&#13;&#10;3TdTj3aIJp/aDjPEMZpPXsxM2YaN1uNyCkaOSZIRP2X86mmlSY/6PpZ5eu6VL+a7T2qtGP8x1XwQ&#13;&#10;BXSlARuZHhmNuzCsh4n+tamfwb4zo3695VctcK+ZD3fMQbAgHEMYbrFIZZCMmXaUNMb9+ps9xkNH&#13;&#10;8FLSYwAq6n9umBOUqK8aCjst5vM4MekwL49nOLhDz/rQozfdhQHtEBGyS9sYH9RuK53pHjGrq/gq&#13;&#10;XExzvF3RsNtehHEsMetcrFYpCDNiWbjW95ZH6NjmyOfD8MicnUQSoK8bsxsVtnijlTE23tRmtQlG&#13;&#10;tklIkeCR1Yl3zFdq7PQviAN8eE5RL3+s5W8AAAD//wMAUEsDBBQABgAIAAAAIQAL5PRa3wAAAAoB&#13;&#10;AAAPAAAAZHJzL2Rvd25yZXYueG1sTI/NTsMwEITvSLyDtUjcqE1TKKRxqlLUG5cWWombE29+1Hgd&#13;&#10;xW4b3p6FC1xGWo1mdr5sObpOnHEIrScN9xMFAqn0tqVaw8f75u4JRIiGrOk8oYYvDLDMr68yk1p/&#13;&#10;oS2ed7EWXEIhNRqaGPtUylA26EyY+B6JvcoPzkQ+h1rawVy43HVyqtSjdKYl/tCYHtcNlsfdyWmo&#13;&#10;/Kda1S+bw9u83ZuqLObHtSq0vr0ZXxcsqwWIiGP8S8APA++HnIcV/kQ2iE4D08RfZe/5YTYFUWiY&#13;&#10;JUkCMs/kf4T8GwAA//8DAFBLAQItABQABgAIAAAAIQC2gziS/gAAAOEBAAATAAAAAAAAAAAAAAAA&#13;&#10;AAAAAABbQ29udGVudF9UeXBlc10ueG1sUEsBAi0AFAAGAAgAAAAhADj9If/WAAAAlAEAAAsAAAAA&#13;&#10;AAAAAAAAAAAALwEAAF9yZWxzLy5yZWxzUEsBAi0AFAAGAAgAAAAhAEPxzDF0AgAA+QQAAA4AAAAA&#13;&#10;AAAAAAAAAAAALgIAAGRycy9lMm9Eb2MueG1sUEsBAi0AFAAGAAgAAAAhAAvk9FrfAAAACgEAAA8A&#13;&#10;AAAAAAAAAAAAAAAAzgQAAGRycy9kb3ducmV2LnhtbFBLBQYAAAAABAAEAPMAAADaBQAAAAA=&#13;&#10;" fillcolor="#daeef3 [664]" strokeweight=".5pt">
                <v:fill opacity="49087f"/>
                <v:textbox>
                  <w:txbxContent>
                    <w:p w14:paraId="5C18615F" w14:textId="3B53D925" w:rsidR="001720D8" w:rsidRPr="007D6570" w:rsidRDefault="008C7B4E" w:rsidP="001720D8">
                      <w:pPr>
                        <w:pStyle w:val="berschrift4"/>
                        <w:rPr>
                          <w:rFonts w:ascii="Arial" w:hAnsi="Arial" w:cs="Arial"/>
                          <w:b/>
                          <w:bCs w:val="0"/>
                          <w:i w:val="0"/>
                          <w:iCs w:val="0"/>
                          <w:sz w:val="24"/>
                          <w:lang w:eastAsia="de-DE"/>
                        </w:rPr>
                      </w:pPr>
                      <w:r>
                        <w:rPr>
                          <w:rFonts w:ascii="Arial" w:hAnsi="Arial" w:cs="Arial"/>
                          <w:b/>
                          <w:bCs w:val="0"/>
                          <w:i w:val="0"/>
                          <w:iCs w:val="0"/>
                        </w:rPr>
                        <w:br/>
                      </w:r>
                      <w:r w:rsidR="001720D8" w:rsidRPr="007D6570">
                        <w:rPr>
                          <w:rFonts w:ascii="Arial" w:hAnsi="Arial" w:cs="Arial"/>
                          <w:b/>
                          <w:bCs w:val="0"/>
                          <w:i w:val="0"/>
                          <w:iCs w:val="0"/>
                        </w:rPr>
                        <w:t>BirdLife Schweiz: gemeinsam für die Biodiversität – lokal bis weltweit</w:t>
                      </w:r>
                    </w:p>
                    <w:p w14:paraId="2E5C63E9" w14:textId="63899901" w:rsidR="001720D8" w:rsidRPr="007D6570" w:rsidRDefault="001720D8" w:rsidP="001720D8">
                      <w:pPr>
                        <w:pStyle w:val="StandardWeb"/>
                        <w:rPr>
                          <w:rFonts w:ascii="Arial" w:hAnsi="Arial" w:cs="Arial"/>
                        </w:rPr>
                      </w:pPr>
                      <w:r w:rsidRPr="007D6570">
                        <w:rPr>
                          <w:rFonts w:ascii="Arial" w:hAnsi="Arial" w:cs="Arial"/>
                        </w:rPr>
                        <w:t xml:space="preserve">BirdLife Schweiz engagiert sich mit </w:t>
                      </w:r>
                      <w:r w:rsidR="00030B73">
                        <w:rPr>
                          <w:rFonts w:ascii="Arial" w:hAnsi="Arial" w:cs="Arial"/>
                        </w:rPr>
                        <w:t xml:space="preserve">Fachkenntnis und </w:t>
                      </w:r>
                      <w:r w:rsidRPr="007D6570">
                        <w:rPr>
                          <w:rFonts w:ascii="Arial" w:hAnsi="Arial" w:cs="Arial"/>
                        </w:rPr>
                        <w:t>Herzblut für die Natur. Mit 68'000 Mitgliedern, 450 lokalen Sektionen und Kantonalverbänden sowie den weltweiten BirdLife-Partnern ist BirdLife Schweiz Teil des weltweit grössten Naturschutz-Netzwerks, BirdLife International – in der Gemeinde verwurzelt, weltweit wirksam.</w:t>
                      </w:r>
                    </w:p>
                    <w:p w14:paraId="2971B8CA" w14:textId="77777777" w:rsidR="001720D8" w:rsidRPr="007D6570" w:rsidRDefault="001720D8" w:rsidP="001720D8">
                      <w:pPr>
                        <w:pStyle w:val="StandardWeb"/>
                        <w:rPr>
                          <w:rFonts w:ascii="Arial" w:hAnsi="Arial" w:cs="Arial"/>
                        </w:rPr>
                      </w:pPr>
                      <w:r w:rsidRPr="007D6570">
                        <w:rPr>
                          <w:rFonts w:ascii="Arial" w:hAnsi="Arial" w:cs="Arial"/>
                        </w:rPr>
                        <w:t>Gemeinsam mit unseren Mitgliedern setzen wir uns für die Biodiversität ein. BirdLife Schweiz führt zahlreiche Schutzprojekte für gefährdete Arten durch und setzt sich für ihre Lebensräume ein, vom Steinkauz über den Eisvogel bis zur Ökologischen Infrastruktur. Mit den BirdLife-Naturzentren, der Zeitschrift Ornis und vielfältigen BirdLife-Kursen machen wir die Natur hautnah erlebbar und motivieren zu ihrem Schutz.</w:t>
                      </w:r>
                    </w:p>
                    <w:p w14:paraId="17779003" w14:textId="77777777" w:rsidR="001720D8" w:rsidRDefault="001720D8"/>
                  </w:txbxContent>
                </v:textbox>
                <w10:anchorlock/>
              </v:shape>
            </w:pict>
          </mc:Fallback>
        </mc:AlternateContent>
      </w:r>
    </w:p>
    <w:p w14:paraId="1C9B1CC6" w14:textId="77777777" w:rsidR="004B066B" w:rsidRPr="007D6570" w:rsidRDefault="004B066B" w:rsidP="007D6570">
      <w:pPr>
        <w:pStyle w:val="Zitate"/>
        <w:spacing w:line="276" w:lineRule="auto"/>
        <w:rPr>
          <w:rFonts w:ascii="Arial" w:hAnsi="Arial" w:cs="Arial"/>
        </w:rPr>
      </w:pPr>
    </w:p>
    <w:p w14:paraId="155E9FA3" w14:textId="03572CAA" w:rsidR="00580402" w:rsidRPr="007D6570" w:rsidRDefault="12626FCB" w:rsidP="007D6570">
      <w:pPr>
        <w:pStyle w:val="Zitate"/>
        <w:spacing w:line="276" w:lineRule="auto"/>
        <w:rPr>
          <w:rFonts w:ascii="Arial" w:hAnsi="Arial" w:cs="Arial"/>
        </w:rPr>
      </w:pPr>
      <w:r w:rsidRPr="007D6570">
        <w:rPr>
          <w:rFonts w:ascii="Arial" w:hAnsi="Arial" w:cs="Arial"/>
        </w:rPr>
        <w:t xml:space="preserve">Weitere Informationen </w:t>
      </w:r>
      <w:r w:rsidR="00802E13">
        <w:rPr>
          <w:rFonts w:ascii="Arial" w:hAnsi="Arial" w:cs="Arial"/>
        </w:rPr>
        <w:t xml:space="preserve">zum Projekt «100 Naturjuwelen» </w:t>
      </w:r>
      <w:r w:rsidRPr="007D6570">
        <w:rPr>
          <w:rFonts w:ascii="Arial" w:hAnsi="Arial" w:cs="Arial"/>
        </w:rPr>
        <w:t>finden Sie hier:</w:t>
      </w:r>
    </w:p>
    <w:p w14:paraId="368DA486" w14:textId="7EB18379" w:rsidR="008C7B4E" w:rsidRDefault="00563E41" w:rsidP="002D1AA7">
      <w:pPr>
        <w:pStyle w:val="Zitate"/>
        <w:spacing w:line="276" w:lineRule="auto"/>
        <w:rPr>
          <w:rFonts w:ascii="Arial" w:hAnsi="Arial" w:cs="Arial"/>
        </w:rPr>
      </w:pPr>
      <w:hyperlink r:id="rId11" w:history="1">
        <w:r w:rsidR="00720E2D" w:rsidRPr="007D6570">
          <w:rPr>
            <w:rStyle w:val="Hyperlink"/>
            <w:rFonts w:ascii="Arial" w:hAnsi="Arial" w:cs="Arial"/>
          </w:rPr>
          <w:t>www.birdlife.ch/100jahre</w:t>
        </w:r>
      </w:hyperlink>
    </w:p>
    <w:p w14:paraId="18D8267B" w14:textId="39541022" w:rsidR="008C7B4E" w:rsidRDefault="00F9137A" w:rsidP="002D1AA7">
      <w:pPr>
        <w:pStyle w:val="Zitate"/>
        <w:spacing w:line="276" w:lineRule="auto"/>
        <w:rPr>
          <w:rFonts w:ascii="Arial" w:hAnsi="Arial" w:cs="Arial"/>
        </w:rPr>
      </w:pPr>
      <w:r>
        <w:rPr>
          <w:rFonts w:ascii="Arial" w:hAnsi="Arial" w:cs="Arial"/>
          <w:noProof/>
        </w:rPr>
        <mc:AlternateContent>
          <mc:Choice Requires="wps">
            <w:drawing>
              <wp:anchor distT="0" distB="0" distL="114300" distR="114300" simplePos="0" relativeHeight="251659264" behindDoc="0" locked="0" layoutInCell="1" allowOverlap="1" wp14:anchorId="087C09E2" wp14:editId="51DAAF65">
                <wp:simplePos x="0" y="0"/>
                <wp:positionH relativeFrom="column">
                  <wp:posOffset>1236413</wp:posOffset>
                </wp:positionH>
                <wp:positionV relativeFrom="paragraph">
                  <wp:posOffset>181335</wp:posOffset>
                </wp:positionV>
                <wp:extent cx="4201297" cy="1853514"/>
                <wp:effectExtent l="0" t="0" r="0" b="0"/>
                <wp:wrapNone/>
                <wp:docPr id="4" name="Textfeld 4"/>
                <wp:cNvGraphicFramePr/>
                <a:graphic xmlns:a="http://schemas.openxmlformats.org/drawingml/2006/main">
                  <a:graphicData uri="http://schemas.microsoft.com/office/word/2010/wordprocessingShape">
                    <wps:wsp>
                      <wps:cNvSpPr txBox="1"/>
                      <wps:spPr>
                        <a:xfrm>
                          <a:off x="0" y="0"/>
                          <a:ext cx="4201297" cy="1853514"/>
                        </a:xfrm>
                        <a:prstGeom prst="rect">
                          <a:avLst/>
                        </a:prstGeom>
                        <a:noFill/>
                        <a:ln w="6350">
                          <a:noFill/>
                        </a:ln>
                      </wps:spPr>
                      <wps:txbx>
                        <w:txbxContent>
                          <w:p w14:paraId="5CEB8922" w14:textId="59828648" w:rsidR="00F81400" w:rsidRDefault="006F62CC" w:rsidP="00405CA2">
                            <w:pPr>
                              <w:pStyle w:val="Zitate"/>
                              <w:spacing w:line="276" w:lineRule="auto"/>
                              <w:rPr>
                                <w:rFonts w:ascii="Arial" w:hAnsi="Arial" w:cs="Arial"/>
                              </w:rPr>
                            </w:pPr>
                            <w:r>
                              <w:rPr>
                                <w:rFonts w:ascii="Arial" w:hAnsi="Arial" w:cs="Arial"/>
                              </w:rPr>
                              <w:t xml:space="preserve">Beni Thurnheer, einer der beliebtesten Moderatoren des Schweizer Fernsehens und ist mehrfach ausgezeichnet worden z.B. vier Mal mit dem «Prix </w:t>
                            </w:r>
                            <w:proofErr w:type="spellStart"/>
                            <w:r>
                              <w:rPr>
                                <w:rFonts w:ascii="Arial" w:hAnsi="Arial" w:cs="Arial"/>
                              </w:rPr>
                              <w:t>Walo</w:t>
                            </w:r>
                            <w:proofErr w:type="spellEnd"/>
                            <w:r>
                              <w:rPr>
                                <w:rFonts w:ascii="Arial" w:hAnsi="Arial" w:cs="Arial"/>
                              </w:rPr>
                              <w:t xml:space="preserve">», dem Fernsehpreis. </w:t>
                            </w:r>
                          </w:p>
                          <w:p w14:paraId="7F666878" w14:textId="16C2CE83" w:rsidR="00405CA2" w:rsidRDefault="00405CA2" w:rsidP="00405CA2">
                            <w:pPr>
                              <w:pStyle w:val="Zitate"/>
                              <w:spacing w:line="276" w:lineRule="auto"/>
                              <w:rPr>
                                <w:rFonts w:ascii="Arial" w:hAnsi="Arial" w:cs="Arial"/>
                              </w:rPr>
                            </w:pPr>
                          </w:p>
                          <w:p w14:paraId="4A794870" w14:textId="6FA26524" w:rsidR="00405CA2" w:rsidRDefault="00405CA2" w:rsidP="00405CA2">
                            <w:pPr>
                              <w:pStyle w:val="Zitate"/>
                              <w:spacing w:line="276" w:lineRule="auto"/>
                            </w:pPr>
                            <w:r>
                              <w:rPr>
                                <w:rFonts w:ascii="Arial" w:hAnsi="Arial" w:cs="Arial"/>
                              </w:rPr>
                              <w:t xml:space="preserve">Nun stellt er sein </w:t>
                            </w:r>
                            <w:r w:rsidR="00F53B76">
                              <w:rPr>
                                <w:rFonts w:ascii="Arial" w:hAnsi="Arial" w:cs="Arial"/>
                              </w:rPr>
                              <w:t>Talent</w:t>
                            </w:r>
                            <w:r w:rsidR="006C2DD3">
                              <w:rPr>
                                <w:rFonts w:ascii="Arial" w:hAnsi="Arial" w:cs="Arial"/>
                              </w:rPr>
                              <w:t xml:space="preserve"> als Sportmoderator in den Dienst des Bird Race</w:t>
                            </w:r>
                            <w:r w:rsidR="0019023B">
                              <w:rPr>
                                <w:rFonts w:ascii="Arial" w:hAnsi="Arial" w:cs="Arial"/>
                              </w:rPr>
                              <w:t xml:space="preserve"> – drei Stunden Livestream auf Youtube und Facebook</w:t>
                            </w:r>
                            <w:r w:rsidR="00262B96">
                              <w:rPr>
                                <w:rFonts w:ascii="Arial" w:hAnsi="Arial" w:cs="Arial"/>
                              </w:rPr>
                              <w:t>. Grosse Unterhaltung und viel Information</w:t>
                            </w:r>
                            <w:r w:rsidR="00B30F09">
                              <w:rPr>
                                <w:rFonts w:ascii="Arial" w:hAnsi="Arial" w:cs="Arial"/>
                              </w:rPr>
                              <w:t xml:space="preserve"> für </w:t>
                            </w:r>
                            <w:r w:rsidR="00C536DE">
                              <w:rPr>
                                <w:rFonts w:ascii="Arial" w:hAnsi="Arial" w:cs="Arial"/>
                              </w:rPr>
                              <w:t>alle Freunde der Natur.</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087C09E2" id="_x0000_t202" coordsize="21600,21600" o:spt="202" path="m,l,21600r21600,l21600,xe">
                <v:stroke joinstyle="miter"/>
                <v:path gradientshapeok="t" o:connecttype="rect"/>
              </v:shapetype>
              <v:shape id="Textfeld 4" o:spid="_x0000_s1027" type="#_x0000_t202" style="position:absolute;margin-left:97.35pt;margin-top:14.3pt;width:330.8pt;height:145.95pt;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HuHdiGgIAADQEAAAOAAAAZHJzL2Uyb0RvYy54bWysU8lu2zAQvRfIPxC8x7IcO4tgOXATuChg&#13;&#10;JAGcImeaIi0CFIclaUvu13dIeUPaU9ELNcMZzfLe4/SxazTZCecVmJLmgyElwnColNmU9Mf74vqe&#13;&#10;Eh+YqZgGI0q6F54+zq6+TFtbiBHUoCvhCBYxvmhtSesQbJFlnteiYX4AVhgMSnANC+i6TVY51mL1&#13;&#10;Rmej4fA2a8FV1gEX3uPtcx+ks1RfSsHDq5ReBKJLirOFdLp0ruOZzaas2Dhma8UPY7B/mKJhymDT&#13;&#10;U6lnFhjZOvVHqUZxBx5kGHBoMpBScZF2wG3y4adtVjWzIu2C4Hh7gsn/v7L8Zbeyb46E7it0SGAE&#13;&#10;pLW+8HgZ9+mka+IXJyUYRwj3J9hEFwjHyzGOPnq4o4RjLL+f3EzycayTnX+3zodvAhoSjZI65CXB&#13;&#10;xXZLH/rUY0rsZmChtE7caEPakt7eTIbph1MEi2uDPc7DRit0646o6mKRNVR73M9BT723fKFwhiXz&#13;&#10;4Y055BpXQv2GVzykBuwFB4uSGtyvv93HfKQAo5S0qJ2S+p9b5gQl+rtBch7y8TiKLTnjyd0IHXcZ&#13;&#10;WV9GzLZ5ApRnji/F8mTG/KCPpnTQfKDM57Erhpjh2Luk4Wg+hV7R+Ey4mM9TEsrLsrA0K8tj6Yhq&#13;&#10;RPi9+2DOHmgIyOALHFXGik9s9Lk9H/NtAKkSVRHnHtUD/CjNRPbhGUXtX/op6/zYZ78BAAD//wMA&#13;&#10;UEsDBBQABgAIAAAAIQA6EsiT4wAAAA8BAAAPAAAAZHJzL2Rvd25yZXYueG1sTE9LT4NAEL6b+B82&#13;&#10;Y+LNLlJBpCxNg2lMjB5ae/E2sFsg7gPZbUv99U5Pepnky3zPYjkZzY5q9L2zAu5nETBlGyd72wrY&#13;&#10;fazvMmA+oJWonVUCzsrDsry+KjCX7mQ36rgNLSMT63MU0IUw5Jz7plMG/cwNytJv70aDgeDYcjni&#13;&#10;icyN5nEUpdxgbymhw0FVnWq+tgcj4LVav+Omjk32o6uXt/1q+N59JkLc3kzPCzqrBbCgpvCngMsG&#13;&#10;6g8lFavdwUrPNOGnh0eiCoizFBgRsiSdA6sFzOMoAV4W/P+O8hcAAP//AwBQSwECLQAUAAYACAAA&#13;&#10;ACEAtoM4kv4AAADhAQAAEwAAAAAAAAAAAAAAAAAAAAAAW0NvbnRlbnRfVHlwZXNdLnhtbFBLAQIt&#13;&#10;ABQABgAIAAAAIQA4/SH/1gAAAJQBAAALAAAAAAAAAAAAAAAAAC8BAABfcmVscy8ucmVsc1BLAQIt&#13;&#10;ABQABgAIAAAAIQDHuHdiGgIAADQEAAAOAAAAAAAAAAAAAAAAAC4CAABkcnMvZTJvRG9jLnhtbFBL&#13;&#10;AQItABQABgAIAAAAIQA6EsiT4wAAAA8BAAAPAAAAAAAAAAAAAAAAAHQEAABkcnMvZG93bnJldi54&#13;&#10;bWxQSwUGAAAAAAQABADzAAAAhAUAAAAA&#13;&#10;" filled="f" stroked="f" strokeweight=".5pt">
                <v:textbox>
                  <w:txbxContent>
                    <w:p w14:paraId="5CEB8922" w14:textId="59828648" w:rsidR="00F81400" w:rsidRDefault="006F62CC" w:rsidP="00405CA2">
                      <w:pPr>
                        <w:pStyle w:val="Zitate"/>
                        <w:spacing w:line="276" w:lineRule="auto"/>
                        <w:rPr>
                          <w:rFonts w:ascii="Arial" w:hAnsi="Arial" w:cs="Arial"/>
                        </w:rPr>
                      </w:pPr>
                      <w:r>
                        <w:rPr>
                          <w:rFonts w:ascii="Arial" w:hAnsi="Arial" w:cs="Arial"/>
                        </w:rPr>
                        <w:t xml:space="preserve">Beni Thurnheer, einer der beliebtesten Moderatoren des Schweizer Fernsehens und ist mehrfach ausgezeichnet worden z.B. vier Mal mit dem «Prix </w:t>
                      </w:r>
                      <w:proofErr w:type="spellStart"/>
                      <w:r>
                        <w:rPr>
                          <w:rFonts w:ascii="Arial" w:hAnsi="Arial" w:cs="Arial"/>
                        </w:rPr>
                        <w:t>Walo</w:t>
                      </w:r>
                      <w:proofErr w:type="spellEnd"/>
                      <w:r>
                        <w:rPr>
                          <w:rFonts w:ascii="Arial" w:hAnsi="Arial" w:cs="Arial"/>
                        </w:rPr>
                        <w:t xml:space="preserve">», dem Fernsehpreis. </w:t>
                      </w:r>
                    </w:p>
                    <w:p w14:paraId="7F666878" w14:textId="16C2CE83" w:rsidR="00405CA2" w:rsidRDefault="00405CA2" w:rsidP="00405CA2">
                      <w:pPr>
                        <w:pStyle w:val="Zitate"/>
                        <w:spacing w:line="276" w:lineRule="auto"/>
                        <w:rPr>
                          <w:rFonts w:ascii="Arial" w:hAnsi="Arial" w:cs="Arial"/>
                        </w:rPr>
                      </w:pPr>
                    </w:p>
                    <w:p w14:paraId="4A794870" w14:textId="6FA26524" w:rsidR="00405CA2" w:rsidRDefault="00405CA2" w:rsidP="00405CA2">
                      <w:pPr>
                        <w:pStyle w:val="Zitate"/>
                        <w:spacing w:line="276" w:lineRule="auto"/>
                      </w:pPr>
                      <w:r>
                        <w:rPr>
                          <w:rFonts w:ascii="Arial" w:hAnsi="Arial" w:cs="Arial"/>
                        </w:rPr>
                        <w:t xml:space="preserve">Nun stellt er sein </w:t>
                      </w:r>
                      <w:r w:rsidR="00F53B76">
                        <w:rPr>
                          <w:rFonts w:ascii="Arial" w:hAnsi="Arial" w:cs="Arial"/>
                        </w:rPr>
                        <w:t>Talent</w:t>
                      </w:r>
                      <w:r w:rsidR="006C2DD3">
                        <w:rPr>
                          <w:rFonts w:ascii="Arial" w:hAnsi="Arial" w:cs="Arial"/>
                        </w:rPr>
                        <w:t xml:space="preserve"> als Sportmoderator in den Dienst des Bird </w:t>
                      </w:r>
                      <w:proofErr w:type="spellStart"/>
                      <w:r w:rsidR="006C2DD3">
                        <w:rPr>
                          <w:rFonts w:ascii="Arial" w:hAnsi="Arial" w:cs="Arial"/>
                        </w:rPr>
                        <w:t>Race</w:t>
                      </w:r>
                      <w:proofErr w:type="spellEnd"/>
                      <w:r w:rsidR="0019023B">
                        <w:rPr>
                          <w:rFonts w:ascii="Arial" w:hAnsi="Arial" w:cs="Arial"/>
                        </w:rPr>
                        <w:t xml:space="preserve"> – drei Stunden Livestream auf </w:t>
                      </w:r>
                      <w:proofErr w:type="spellStart"/>
                      <w:r w:rsidR="0019023B">
                        <w:rPr>
                          <w:rFonts w:ascii="Arial" w:hAnsi="Arial" w:cs="Arial"/>
                        </w:rPr>
                        <w:t>Youtube</w:t>
                      </w:r>
                      <w:proofErr w:type="spellEnd"/>
                      <w:r w:rsidR="0019023B">
                        <w:rPr>
                          <w:rFonts w:ascii="Arial" w:hAnsi="Arial" w:cs="Arial"/>
                        </w:rPr>
                        <w:t xml:space="preserve"> und Facebook</w:t>
                      </w:r>
                      <w:r w:rsidR="00262B96">
                        <w:rPr>
                          <w:rFonts w:ascii="Arial" w:hAnsi="Arial" w:cs="Arial"/>
                        </w:rPr>
                        <w:t>. Grosse Unterhaltung und viel Information</w:t>
                      </w:r>
                      <w:r w:rsidR="00B30F09">
                        <w:rPr>
                          <w:rFonts w:ascii="Arial" w:hAnsi="Arial" w:cs="Arial"/>
                        </w:rPr>
                        <w:t xml:space="preserve"> für </w:t>
                      </w:r>
                      <w:r w:rsidR="00C536DE">
                        <w:rPr>
                          <w:rFonts w:ascii="Arial" w:hAnsi="Arial" w:cs="Arial"/>
                        </w:rPr>
                        <w:t>alle Freunde der Natur.</w:t>
                      </w:r>
                    </w:p>
                  </w:txbxContent>
                </v:textbox>
              </v:shape>
            </w:pict>
          </mc:Fallback>
        </mc:AlternateContent>
      </w:r>
    </w:p>
    <w:p w14:paraId="7D28721E" w14:textId="6483D652" w:rsidR="008C7B4E" w:rsidRDefault="00027098" w:rsidP="007D6570">
      <w:pPr>
        <w:pStyle w:val="Zitate"/>
        <w:spacing w:line="276" w:lineRule="auto"/>
        <w:rPr>
          <w:rFonts w:ascii="Arial" w:hAnsi="Arial" w:cs="Arial"/>
        </w:rPr>
      </w:pPr>
      <w:r>
        <w:rPr>
          <w:rFonts w:ascii="Arial" w:hAnsi="Arial" w:cs="Arial"/>
          <w:noProof/>
        </w:rPr>
        <w:drawing>
          <wp:inline distT="0" distB="0" distL="0" distR="0" wp14:anchorId="1198B5CD" wp14:editId="34DC9650">
            <wp:extent cx="1076731" cy="1616744"/>
            <wp:effectExtent l="0" t="0" r="3175" b="0"/>
            <wp:docPr id="2" name="Grafik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Grafik 2"/>
                    <pic:cNvPicPr/>
                  </pic:nvPicPr>
                  <pic:blipFill>
                    <a:blip r:embed="rId12"/>
                    <a:stretch>
                      <a:fillRect/>
                    </a:stretch>
                  </pic:blipFill>
                  <pic:spPr>
                    <a:xfrm>
                      <a:off x="0" y="0"/>
                      <a:ext cx="1076731" cy="1616744"/>
                    </a:xfrm>
                    <a:prstGeom prst="rect">
                      <a:avLst/>
                    </a:prstGeom>
                  </pic:spPr>
                </pic:pic>
              </a:graphicData>
            </a:graphic>
          </wp:inline>
        </w:drawing>
      </w:r>
    </w:p>
    <w:p w14:paraId="510EF5D5" w14:textId="3B7430F0" w:rsidR="00BD7F31" w:rsidRDefault="00F2660A" w:rsidP="007D6570">
      <w:pPr>
        <w:pStyle w:val="Zitate"/>
        <w:spacing w:line="276" w:lineRule="auto"/>
        <w:rPr>
          <w:rFonts w:ascii="Arial" w:hAnsi="Arial" w:cs="Arial"/>
        </w:rPr>
      </w:pPr>
      <w:r>
        <w:rPr>
          <w:rFonts w:ascii="Arial" w:hAnsi="Arial" w:cs="Arial"/>
          <w:noProof/>
        </w:rPr>
        <mc:AlternateContent>
          <mc:Choice Requires="wps">
            <w:drawing>
              <wp:anchor distT="0" distB="0" distL="114300" distR="114300" simplePos="0" relativeHeight="251661312" behindDoc="0" locked="0" layoutInCell="1" allowOverlap="1" wp14:anchorId="5B57FF5C" wp14:editId="7BC9E8A2">
                <wp:simplePos x="0" y="0"/>
                <wp:positionH relativeFrom="column">
                  <wp:posOffset>1812307</wp:posOffset>
                </wp:positionH>
                <wp:positionV relativeFrom="paragraph">
                  <wp:posOffset>188595</wp:posOffset>
                </wp:positionV>
                <wp:extent cx="4201297" cy="1853514"/>
                <wp:effectExtent l="0" t="0" r="0" b="0"/>
                <wp:wrapNone/>
                <wp:docPr id="7" name="Textfeld 7"/>
                <wp:cNvGraphicFramePr/>
                <a:graphic xmlns:a="http://schemas.openxmlformats.org/drawingml/2006/main">
                  <a:graphicData uri="http://schemas.microsoft.com/office/word/2010/wordprocessingShape">
                    <wps:wsp>
                      <wps:cNvSpPr txBox="1"/>
                      <wps:spPr>
                        <a:xfrm>
                          <a:off x="0" y="0"/>
                          <a:ext cx="4201297" cy="1853514"/>
                        </a:xfrm>
                        <a:prstGeom prst="rect">
                          <a:avLst/>
                        </a:prstGeom>
                        <a:noFill/>
                        <a:ln w="6350">
                          <a:noFill/>
                        </a:ln>
                      </wps:spPr>
                      <wps:txbx>
                        <w:txbxContent>
                          <w:p w14:paraId="4245FAF0" w14:textId="6636E654" w:rsidR="00F2660A" w:rsidRDefault="003E49DB" w:rsidP="00F2660A">
                            <w:pPr>
                              <w:pStyle w:val="Zitate"/>
                              <w:spacing w:line="276" w:lineRule="auto"/>
                              <w:rPr>
                                <w:rFonts w:ascii="Arial" w:hAnsi="Arial" w:cs="Arial"/>
                              </w:rPr>
                            </w:pPr>
                            <w:r>
                              <w:rPr>
                                <w:rFonts w:ascii="Arial" w:hAnsi="Arial" w:cs="Arial"/>
                              </w:rPr>
                              <w:t>Daniel Rohr, Schauspieler, Regisseur und Theaterleiter</w:t>
                            </w:r>
                            <w:r w:rsidR="005F2BA0">
                              <w:rPr>
                                <w:rFonts w:ascii="Arial" w:hAnsi="Arial" w:cs="Arial"/>
                              </w:rPr>
                              <w:t xml:space="preserve"> </w:t>
                            </w:r>
                            <w:r w:rsidR="00FB727B">
                              <w:rPr>
                                <w:rFonts w:ascii="Arial" w:hAnsi="Arial" w:cs="Arial"/>
                              </w:rPr>
                              <w:t>Theater Rigiblick</w:t>
                            </w:r>
                            <w:r w:rsidR="00B95746">
                              <w:rPr>
                                <w:rFonts w:ascii="Arial" w:hAnsi="Arial" w:cs="Arial"/>
                              </w:rPr>
                              <w:t xml:space="preserve"> </w:t>
                            </w:r>
                            <w:r w:rsidR="005F2BA0">
                              <w:rPr>
                                <w:rFonts w:ascii="Arial" w:hAnsi="Arial" w:cs="Arial"/>
                              </w:rPr>
                              <w:t xml:space="preserve"> </w:t>
                            </w:r>
                          </w:p>
                          <w:p w14:paraId="11B898B1" w14:textId="77777777" w:rsidR="00F2660A" w:rsidRDefault="00F2660A" w:rsidP="00F2660A">
                            <w:pPr>
                              <w:pStyle w:val="Zitate"/>
                              <w:spacing w:line="276" w:lineRule="auto"/>
                              <w:rPr>
                                <w:rFonts w:ascii="Arial" w:hAnsi="Arial" w:cs="Arial"/>
                              </w:rPr>
                            </w:pPr>
                          </w:p>
                          <w:p w14:paraId="71C6670F" w14:textId="42F3BFD2" w:rsidR="00F2660A" w:rsidRDefault="00965FC3" w:rsidP="00F2660A">
                            <w:pPr>
                              <w:pStyle w:val="Zitate"/>
                              <w:spacing w:line="276" w:lineRule="auto"/>
                              <w:rPr>
                                <w:rFonts w:ascii="Arial" w:hAnsi="Arial" w:cs="Arial"/>
                              </w:rPr>
                            </w:pPr>
                            <w:r>
                              <w:rPr>
                                <w:rFonts w:ascii="Arial" w:hAnsi="Arial" w:cs="Arial"/>
                              </w:rPr>
                              <w:t>Hanna Scheuring, Schauspielerin, Regisseurin und Theaterleiterin Bernhard</w:t>
                            </w:r>
                            <w:r w:rsidR="00840A87">
                              <w:rPr>
                                <w:rFonts w:ascii="Arial" w:hAnsi="Arial" w:cs="Arial"/>
                              </w:rPr>
                              <w:t xml:space="preserve"> T</w:t>
                            </w:r>
                            <w:r>
                              <w:rPr>
                                <w:rFonts w:ascii="Arial" w:hAnsi="Arial" w:cs="Arial"/>
                              </w:rPr>
                              <w:t>heater</w:t>
                            </w:r>
                          </w:p>
                          <w:p w14:paraId="1C12BB6D" w14:textId="15ACF9CD" w:rsidR="003A09BD" w:rsidRDefault="003A09BD" w:rsidP="00F2660A">
                            <w:pPr>
                              <w:pStyle w:val="Zitate"/>
                              <w:spacing w:line="276" w:lineRule="auto"/>
                              <w:rPr>
                                <w:rFonts w:ascii="Arial" w:hAnsi="Arial" w:cs="Arial"/>
                              </w:rPr>
                            </w:pPr>
                          </w:p>
                          <w:p w14:paraId="27F7DF9A" w14:textId="6CC0E673" w:rsidR="003A09BD" w:rsidRDefault="003A09BD" w:rsidP="00F2660A">
                            <w:pPr>
                              <w:pStyle w:val="Zitate"/>
                              <w:spacing w:line="276" w:lineRule="auto"/>
                            </w:pPr>
                            <w:r>
                              <w:rPr>
                                <w:rFonts w:ascii="Arial" w:hAnsi="Arial" w:cs="Arial"/>
                              </w:rPr>
                              <w:t>Zusammen Naturgärtner und engagiert für die Biodiversität.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B57FF5C" id="Textfeld 7" o:spid="_x0000_s1028" type="#_x0000_t202" style="position:absolute;margin-left:142.7pt;margin-top:14.85pt;width:330.8pt;height:145.95pt;z-index:2516613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HaNbGHAIAADQEAAAOAAAAZHJzL2Uyb0RvYy54bWysU8lu2zAQvRfIPxC8x7IcO4tgOXATuChg&#13;&#10;JAGcImeaIi0BJIclaUvu13dIeUPaU9ELNcMZzfLe4/Sx04rshPMNmJLmgyElwnCoGrMp6Y/3xfU9&#13;&#10;JT4wUzEFRpR0Lzx9nF19mba2ECOoQVXCESxifNHaktYh2CLLPK+FZn4AVhgMSnCaBXTdJqsca7G6&#13;&#10;VtloOLzNWnCVdcCF93j73AfpLNWXUvDwKqUXgaiS4mwhnS6d63hmsykrNo7ZuuGHMdg/TKFZY7Dp&#13;&#10;qdQzC4xsXfNHKd1wBx5kGHDQGUjZcJF2wG3y4adtVjWzIu2C4Hh7gsn/v7L8Zbeyb46E7it0SGAE&#13;&#10;pLW+8HgZ9+mk0/GLkxKMI4T7E2yiC4Tj5RhHHz3cUcIxlt9Pbib5ONbJzr9b58M3AZpEo6QOeUlw&#13;&#10;sd3Shz71mBK7GVg0SiVulCFtSW9vJsP0wymCxZXBHudhoxW6dUeaqqSj4yJrqPa4n4Oeem/5osEZ&#13;&#10;lsyHN+aQa1wJ9Rte8ZAKsBccLEpqcL/+dh/zkQKMUtKidkrqf26ZE5So7wbJecjH4yi25IwndyN0&#13;&#10;3GVkfRkxW/0EKM8cX4rlyYz5QR1N6UB/oMznsSuGmOHYu6ThaD6FXtH4TLiYz1MSysuysDQry2Pp&#13;&#10;iGpE+L37YM4eaAjI4AscVcaKT2z0uT0f820A2SSqIs49qgf4UZqJ7MMzitq/9FPW+bHPfgMAAP//&#13;&#10;AwBQSwMEFAAGAAgAAAAhAPVLdmTnAAAADwEAAA8AAABkcnMvZG93bnJldi54bWxMj01PwkAQhu8m&#13;&#10;/ofNkHiTLZWPUrolpIaYGDyAXLhtu0PbuB+1u0D11zue9DKZybzzzvtk68FodsXet84KmIwjYGgr&#13;&#10;p1pbCzi+bx8TYD5Iq6R2FgV8oYd1fn+XyVS5m93j9RBqRibWp1JAE0KXcu6rBo30Y9ehpd3Z9UYG&#13;&#10;Gvuaq17eyNxoHkfRnBvZWvrQyA6LBquPw8UIeC22b3Jfxib51sXL7rzpPo+nmRAPo+F5RWWzAhZw&#13;&#10;CH8X8MtA+SGnYKW7WOWZFhAnsylJqVkugJFgOV0QYSngKZ7MgecZ/8+R/wAAAP//AwBQSwECLQAU&#13;&#10;AAYACAAAACEAtoM4kv4AAADhAQAAEwAAAAAAAAAAAAAAAAAAAAAAW0NvbnRlbnRfVHlwZXNdLnht&#13;&#10;bFBLAQItABQABgAIAAAAIQA4/SH/1gAAAJQBAAALAAAAAAAAAAAAAAAAAC8BAABfcmVscy8ucmVs&#13;&#10;c1BLAQItABQABgAIAAAAIQAHaNbGHAIAADQEAAAOAAAAAAAAAAAAAAAAAC4CAABkcnMvZTJvRG9j&#13;&#10;LnhtbFBLAQItABQABgAIAAAAIQD1S3Zk5wAAAA8BAAAPAAAAAAAAAAAAAAAAAHYEAABkcnMvZG93&#13;&#10;bnJldi54bWxQSwUGAAAAAAQABADzAAAAigUAAAAA&#13;&#10;" filled="f" stroked="f" strokeweight=".5pt">
                <v:textbox>
                  <w:txbxContent>
                    <w:p w14:paraId="4245FAF0" w14:textId="6636E654" w:rsidR="00F2660A" w:rsidRDefault="003E49DB" w:rsidP="00F2660A">
                      <w:pPr>
                        <w:pStyle w:val="Zitate"/>
                        <w:spacing w:line="276" w:lineRule="auto"/>
                        <w:rPr>
                          <w:rFonts w:ascii="Arial" w:hAnsi="Arial" w:cs="Arial"/>
                        </w:rPr>
                      </w:pPr>
                      <w:r>
                        <w:rPr>
                          <w:rFonts w:ascii="Arial" w:hAnsi="Arial" w:cs="Arial"/>
                        </w:rPr>
                        <w:t>Daniel Rohr, Schauspieler, Regisseur und Theaterleiter</w:t>
                      </w:r>
                      <w:r w:rsidR="005F2BA0">
                        <w:rPr>
                          <w:rFonts w:ascii="Arial" w:hAnsi="Arial" w:cs="Arial"/>
                        </w:rPr>
                        <w:t xml:space="preserve"> </w:t>
                      </w:r>
                      <w:r w:rsidR="00FB727B">
                        <w:rPr>
                          <w:rFonts w:ascii="Arial" w:hAnsi="Arial" w:cs="Arial"/>
                        </w:rPr>
                        <w:t>Theater Rigiblick</w:t>
                      </w:r>
                      <w:r w:rsidR="00B95746">
                        <w:rPr>
                          <w:rFonts w:ascii="Arial" w:hAnsi="Arial" w:cs="Arial"/>
                        </w:rPr>
                        <w:t xml:space="preserve"> </w:t>
                      </w:r>
                      <w:r w:rsidR="005F2BA0">
                        <w:rPr>
                          <w:rFonts w:ascii="Arial" w:hAnsi="Arial" w:cs="Arial"/>
                        </w:rPr>
                        <w:t xml:space="preserve"> </w:t>
                      </w:r>
                    </w:p>
                    <w:p w14:paraId="11B898B1" w14:textId="77777777" w:rsidR="00F2660A" w:rsidRDefault="00F2660A" w:rsidP="00F2660A">
                      <w:pPr>
                        <w:pStyle w:val="Zitate"/>
                        <w:spacing w:line="276" w:lineRule="auto"/>
                        <w:rPr>
                          <w:rFonts w:ascii="Arial" w:hAnsi="Arial" w:cs="Arial"/>
                        </w:rPr>
                      </w:pPr>
                    </w:p>
                    <w:p w14:paraId="71C6670F" w14:textId="42F3BFD2" w:rsidR="00F2660A" w:rsidRDefault="00965FC3" w:rsidP="00F2660A">
                      <w:pPr>
                        <w:pStyle w:val="Zitate"/>
                        <w:spacing w:line="276" w:lineRule="auto"/>
                        <w:rPr>
                          <w:rFonts w:ascii="Arial" w:hAnsi="Arial" w:cs="Arial"/>
                        </w:rPr>
                      </w:pPr>
                      <w:r>
                        <w:rPr>
                          <w:rFonts w:ascii="Arial" w:hAnsi="Arial" w:cs="Arial"/>
                        </w:rPr>
                        <w:t>Hanna Scheuring, Schauspielerin, Regisseurin und Theaterleiterin Bernhard</w:t>
                      </w:r>
                      <w:r w:rsidR="00840A87">
                        <w:rPr>
                          <w:rFonts w:ascii="Arial" w:hAnsi="Arial" w:cs="Arial"/>
                        </w:rPr>
                        <w:t xml:space="preserve"> T</w:t>
                      </w:r>
                      <w:r>
                        <w:rPr>
                          <w:rFonts w:ascii="Arial" w:hAnsi="Arial" w:cs="Arial"/>
                        </w:rPr>
                        <w:t>heater</w:t>
                      </w:r>
                    </w:p>
                    <w:p w14:paraId="1C12BB6D" w14:textId="15ACF9CD" w:rsidR="003A09BD" w:rsidRDefault="003A09BD" w:rsidP="00F2660A">
                      <w:pPr>
                        <w:pStyle w:val="Zitate"/>
                        <w:spacing w:line="276" w:lineRule="auto"/>
                        <w:rPr>
                          <w:rFonts w:ascii="Arial" w:hAnsi="Arial" w:cs="Arial"/>
                        </w:rPr>
                      </w:pPr>
                    </w:p>
                    <w:p w14:paraId="27F7DF9A" w14:textId="6CC0E673" w:rsidR="003A09BD" w:rsidRDefault="003A09BD" w:rsidP="00F2660A">
                      <w:pPr>
                        <w:pStyle w:val="Zitate"/>
                        <w:spacing w:line="276" w:lineRule="auto"/>
                      </w:pPr>
                      <w:r>
                        <w:rPr>
                          <w:rFonts w:ascii="Arial" w:hAnsi="Arial" w:cs="Arial"/>
                        </w:rPr>
                        <w:t>Zusammen Naturgärtner und engagiert für die Biodiversität.</w:t>
                      </w:r>
                    </w:p>
                  </w:txbxContent>
                </v:textbox>
              </v:shape>
            </w:pict>
          </mc:Fallback>
        </mc:AlternateContent>
      </w:r>
    </w:p>
    <w:p w14:paraId="537C3B22" w14:textId="1D890DCC" w:rsidR="00CF25C8" w:rsidRDefault="00CF25C8" w:rsidP="007D6570">
      <w:pPr>
        <w:pStyle w:val="Zitate"/>
        <w:spacing w:line="276" w:lineRule="auto"/>
        <w:rPr>
          <w:rFonts w:ascii="Arial" w:hAnsi="Arial" w:cs="Arial"/>
        </w:rPr>
      </w:pPr>
      <w:r>
        <w:rPr>
          <w:rFonts w:ascii="Arial" w:hAnsi="Arial" w:cs="Arial"/>
          <w:noProof/>
        </w:rPr>
        <w:drawing>
          <wp:inline distT="0" distB="0" distL="0" distR="0" wp14:anchorId="1312CF15" wp14:editId="291D43AB">
            <wp:extent cx="1614767" cy="1598332"/>
            <wp:effectExtent l="0" t="0" r="0" b="1905"/>
            <wp:docPr id="5" name="Grafik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Grafik 5"/>
                    <pic:cNvPicPr/>
                  </pic:nvPicPr>
                  <pic:blipFill>
                    <a:blip r:embed="rId13"/>
                    <a:srcRect l="16364" r="16364"/>
                    <a:stretch>
                      <a:fillRect/>
                    </a:stretch>
                  </pic:blipFill>
                  <pic:spPr bwMode="auto">
                    <a:xfrm>
                      <a:off x="0" y="0"/>
                      <a:ext cx="1614767" cy="1598332"/>
                    </a:xfrm>
                    <a:prstGeom prst="rect">
                      <a:avLst/>
                    </a:prstGeom>
                    <a:ln>
                      <a:noFill/>
                    </a:ln>
                    <a:extLst>
                      <a:ext uri="{53640926-AAD7-44D8-BBD7-CCE9431645EC}">
                        <a14:shadowObscured xmlns:a14="http://schemas.microsoft.com/office/drawing/2010/main"/>
                      </a:ext>
                    </a:extLst>
                  </pic:spPr>
                </pic:pic>
              </a:graphicData>
            </a:graphic>
          </wp:inline>
        </w:drawing>
      </w:r>
    </w:p>
    <w:p w14:paraId="501860ED" w14:textId="17537E4C" w:rsidR="00BA2E86" w:rsidRDefault="00820765" w:rsidP="007D6570">
      <w:pPr>
        <w:pStyle w:val="Zitate"/>
        <w:spacing w:line="276" w:lineRule="auto"/>
        <w:rPr>
          <w:rFonts w:ascii="Arial" w:hAnsi="Arial" w:cs="Arial"/>
        </w:rPr>
      </w:pPr>
      <w:r>
        <w:rPr>
          <w:rFonts w:ascii="Arial" w:hAnsi="Arial" w:cs="Arial"/>
          <w:noProof/>
        </w:rPr>
        <mc:AlternateContent>
          <mc:Choice Requires="wps">
            <w:drawing>
              <wp:anchor distT="0" distB="0" distL="114300" distR="114300" simplePos="0" relativeHeight="251663360" behindDoc="0" locked="0" layoutInCell="1" allowOverlap="1" wp14:anchorId="11CDFEE4" wp14:editId="20309533">
                <wp:simplePos x="0" y="0"/>
                <wp:positionH relativeFrom="column">
                  <wp:posOffset>1862489</wp:posOffset>
                </wp:positionH>
                <wp:positionV relativeFrom="paragraph">
                  <wp:posOffset>187565</wp:posOffset>
                </wp:positionV>
                <wp:extent cx="4201160" cy="601362"/>
                <wp:effectExtent l="0" t="0" r="0" b="0"/>
                <wp:wrapNone/>
                <wp:docPr id="9" name="Textfeld 9"/>
                <wp:cNvGraphicFramePr/>
                <a:graphic xmlns:a="http://schemas.openxmlformats.org/drawingml/2006/main">
                  <a:graphicData uri="http://schemas.microsoft.com/office/word/2010/wordprocessingShape">
                    <wps:wsp>
                      <wps:cNvSpPr txBox="1"/>
                      <wps:spPr>
                        <a:xfrm>
                          <a:off x="0" y="0"/>
                          <a:ext cx="4201160" cy="601362"/>
                        </a:xfrm>
                        <a:prstGeom prst="rect">
                          <a:avLst/>
                        </a:prstGeom>
                        <a:noFill/>
                        <a:ln w="6350">
                          <a:noFill/>
                        </a:ln>
                      </wps:spPr>
                      <wps:txbx>
                        <w:txbxContent>
                          <w:p w14:paraId="01A087BB" w14:textId="4F5D274B" w:rsidR="00820765" w:rsidRDefault="003F61ED" w:rsidP="00820765">
                            <w:pPr>
                              <w:pStyle w:val="Zitate"/>
                              <w:spacing w:line="276" w:lineRule="auto"/>
                            </w:pPr>
                            <w:r>
                              <w:rPr>
                                <w:rFonts w:ascii="Arial" w:hAnsi="Arial" w:cs="Arial"/>
                              </w:rPr>
                              <w:t>Hanspeter Latour</w:t>
                            </w:r>
                            <w:r w:rsidR="00EF1AA0">
                              <w:rPr>
                                <w:rFonts w:ascii="Arial" w:hAnsi="Arial" w:cs="Arial"/>
                              </w:rPr>
                              <w:t xml:space="preserve">, der legendäre </w:t>
                            </w:r>
                            <w:r w:rsidR="00C419D5">
                              <w:rPr>
                                <w:rFonts w:ascii="Arial" w:hAnsi="Arial" w:cs="Arial"/>
                              </w:rPr>
                              <w:t>Trainer von GC, Köln und Thun ist heute Fotograf</w:t>
                            </w:r>
                            <w:r w:rsidR="009C1058">
                              <w:rPr>
                                <w:rFonts w:ascii="Arial" w:hAnsi="Arial" w:cs="Arial"/>
                              </w:rPr>
                              <w:t xml:space="preserve">, Autor und </w:t>
                            </w:r>
                            <w:r w:rsidR="00DD75F1">
                              <w:rPr>
                                <w:rFonts w:ascii="Arial" w:hAnsi="Arial" w:cs="Arial"/>
                              </w:rPr>
                              <w:t>Botschafter für die Natur.</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1CDFEE4" id="Textfeld 9" o:spid="_x0000_s1029" type="#_x0000_t202" style="position:absolute;margin-left:146.65pt;margin-top:14.75pt;width:330.8pt;height:47.35pt;z-index:2516633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Gr4OjGgIAADMEAAAOAAAAZHJzL2Uyb0RvYy54bWysU01v2zAMvQ/YfxB0X2wnadYZcYqsRYYB&#13;&#10;RVsgHXpWZCk2IImapMTOfv0oOV/odhp2kUmRfiTfo+Z3vVZkL5xvwVS0GOWUCMOhbs22oj9eV59u&#13;&#10;KfGBmZopMKKiB+Hp3eLjh3lnSzGGBlQtHEEQ48vOVrQJwZZZ5nkjNPMjsMJgUILTLKDrtlntWIfo&#13;&#10;WmXjPJ9lHbjaOuDCe7x9GIJ0kfClFDw8S+lFIKqi2FtIp0vnJp7ZYs7KrWO2afmxDfYPXWjWGix6&#13;&#10;hnpggZGda/+A0i134EGGEQedgZQtF2kGnKbI302zbpgVaRYkx9szTf7/wfKn/dq+OBL6r9CjgJGQ&#13;&#10;zvrS42Wcp5dOxy92SjCOFB7OtIk+EI6XU2y9mGGIY2yWF5PZOMJkl7+t8+GbAE2iUVGHsiS22P7R&#13;&#10;hyH1lBKLGVi1SiVplCEdgk5u8vTDOYLgymCNS6/RCv2mJ21d0clpjg3UBxzPwaC8t3zVYg+PzIcX&#13;&#10;5lBqbBvXNzzjIRVgLThalDTgfv3tPuajAhilpMPVqaj/uWNOUKK+G9TmSzGdxl1LzvTm8xgddx3Z&#13;&#10;XEfMTt8DbmeBD8XyZMb8oE6mdKDfcMuXsSqGmOFYu6LhZN6HYaHxlXCxXKYk3C7LwqNZWx6hI6uR&#13;&#10;4df+jTl7lCGggE9wWjJWvlNjyB30WO4CyDZJFXkeWD3Sj5uZxD6+orj6137Kurz1xW8AAAD//wMA&#13;&#10;UEsDBBQABgAIAAAAIQBOa5qp5gAAAA8BAAAPAAAAZHJzL2Rvd25yZXYueG1sTI9PT8JAEMXvJn6H&#13;&#10;zZh4ky2FGlq6JaSGmBg5gFy8TbtL27B/aneB6qd3OOllMpP5zZv38tVoNLuowXfOCphOImDK1k52&#13;&#10;thFw+Ng8LYD5gFaidlYJ+FYeVsX9XY6ZdFe7U5d9aBiJWJ+hgDaEPuPc160y6CeuV5Z2RzcYDDQO&#13;&#10;DZcDXkncaB5H0TM32Fn60GKvylbVp/3ZCHgrN1vcVbFZ/Ojy9f247r8On4kQjw/jy5LKegksqDH8&#13;&#10;XcAtA/mHgoxV7mylZ1pAnM5mhN6aBBgBaTJPgVVExvMYeJHz/zmKXwAAAP//AwBQSwECLQAUAAYA&#13;&#10;CAAAACEAtoM4kv4AAADhAQAAEwAAAAAAAAAAAAAAAAAAAAAAW0NvbnRlbnRfVHlwZXNdLnhtbFBL&#13;&#10;AQItABQABgAIAAAAIQA4/SH/1gAAAJQBAAALAAAAAAAAAAAAAAAAAC8BAABfcmVscy8ucmVsc1BL&#13;&#10;AQItABQABgAIAAAAIQCGr4OjGgIAADMEAAAOAAAAAAAAAAAAAAAAAC4CAABkcnMvZTJvRG9jLnht&#13;&#10;bFBLAQItABQABgAIAAAAIQBOa5qp5gAAAA8BAAAPAAAAAAAAAAAAAAAAAHQEAABkcnMvZG93bnJl&#13;&#10;di54bWxQSwUGAAAAAAQABADzAAAAhwUAAAAA&#13;&#10;" filled="f" stroked="f" strokeweight=".5pt">
                <v:textbox>
                  <w:txbxContent>
                    <w:p w14:paraId="01A087BB" w14:textId="4F5D274B" w:rsidR="00820765" w:rsidRDefault="003F61ED" w:rsidP="00820765">
                      <w:pPr>
                        <w:pStyle w:val="Zitate"/>
                        <w:spacing w:line="276" w:lineRule="auto"/>
                      </w:pPr>
                      <w:r>
                        <w:rPr>
                          <w:rFonts w:ascii="Arial" w:hAnsi="Arial" w:cs="Arial"/>
                        </w:rPr>
                        <w:t>Hanspeter Latour</w:t>
                      </w:r>
                      <w:r w:rsidR="00EF1AA0">
                        <w:rPr>
                          <w:rFonts w:ascii="Arial" w:hAnsi="Arial" w:cs="Arial"/>
                        </w:rPr>
                        <w:t xml:space="preserve">, der legendäre </w:t>
                      </w:r>
                      <w:r w:rsidR="00C419D5">
                        <w:rPr>
                          <w:rFonts w:ascii="Arial" w:hAnsi="Arial" w:cs="Arial"/>
                        </w:rPr>
                        <w:t>Trainer von GC, Köln und Thun ist heute Fotograf</w:t>
                      </w:r>
                      <w:r w:rsidR="009C1058">
                        <w:rPr>
                          <w:rFonts w:ascii="Arial" w:hAnsi="Arial" w:cs="Arial"/>
                        </w:rPr>
                        <w:t xml:space="preserve">, Autor und </w:t>
                      </w:r>
                      <w:r w:rsidR="00DD75F1">
                        <w:rPr>
                          <w:rFonts w:ascii="Arial" w:hAnsi="Arial" w:cs="Arial"/>
                        </w:rPr>
                        <w:t>Botschafter für die Natur.</w:t>
                      </w:r>
                    </w:p>
                  </w:txbxContent>
                </v:textbox>
              </v:shape>
            </w:pict>
          </mc:Fallback>
        </mc:AlternateContent>
      </w:r>
    </w:p>
    <w:p w14:paraId="71E3DBEC" w14:textId="3C5D2A8C" w:rsidR="00941E94" w:rsidRDefault="00BF3AFC" w:rsidP="007D6570">
      <w:pPr>
        <w:pStyle w:val="Zitate"/>
        <w:spacing w:line="276" w:lineRule="auto"/>
        <w:rPr>
          <w:rFonts w:ascii="Arial" w:hAnsi="Arial" w:cs="Arial"/>
        </w:rPr>
      </w:pPr>
      <w:r>
        <w:rPr>
          <w:rFonts w:ascii="Arial" w:hAnsi="Arial" w:cs="Arial"/>
          <w:noProof/>
        </w:rPr>
        <w:lastRenderedPageBreak/>
        <mc:AlternateContent>
          <mc:Choice Requires="wps">
            <w:drawing>
              <wp:anchor distT="0" distB="0" distL="114300" distR="114300" simplePos="0" relativeHeight="251665408" behindDoc="0" locked="0" layoutInCell="1" allowOverlap="1" wp14:anchorId="78FEA5D0" wp14:editId="1C66EECB">
                <wp:simplePos x="0" y="0"/>
                <wp:positionH relativeFrom="column">
                  <wp:posOffset>1862455</wp:posOffset>
                </wp:positionH>
                <wp:positionV relativeFrom="paragraph">
                  <wp:posOffset>743499</wp:posOffset>
                </wp:positionV>
                <wp:extent cx="4201160" cy="708454"/>
                <wp:effectExtent l="0" t="0" r="2540" b="3175"/>
                <wp:wrapNone/>
                <wp:docPr id="10" name="Textfeld 10"/>
                <wp:cNvGraphicFramePr/>
                <a:graphic xmlns:a="http://schemas.openxmlformats.org/drawingml/2006/main">
                  <a:graphicData uri="http://schemas.microsoft.com/office/word/2010/wordprocessingShape">
                    <wps:wsp>
                      <wps:cNvSpPr txBox="1"/>
                      <wps:spPr>
                        <a:xfrm>
                          <a:off x="0" y="0"/>
                          <a:ext cx="4201160" cy="708454"/>
                        </a:xfrm>
                        <a:prstGeom prst="rect">
                          <a:avLst/>
                        </a:prstGeom>
                        <a:solidFill>
                          <a:schemeClr val="accent5">
                            <a:lumMod val="40000"/>
                            <a:lumOff val="60000"/>
                          </a:schemeClr>
                        </a:solidFill>
                        <a:ln w="6350">
                          <a:noFill/>
                        </a:ln>
                      </wps:spPr>
                      <wps:txbx>
                        <w:txbxContent>
                          <w:p w14:paraId="00EF2ABE" w14:textId="77777777" w:rsidR="00BF3AFC" w:rsidRPr="007D6570" w:rsidRDefault="00BF3AFC" w:rsidP="00BF3AFC">
                            <w:pPr>
                              <w:pStyle w:val="Zitate"/>
                              <w:spacing w:line="276" w:lineRule="auto"/>
                              <w:rPr>
                                <w:rFonts w:ascii="Arial" w:hAnsi="Arial" w:cs="Arial"/>
                              </w:rPr>
                            </w:pPr>
                            <w:r w:rsidRPr="007D6570">
                              <w:rPr>
                                <w:rFonts w:ascii="Arial" w:hAnsi="Arial" w:cs="Arial"/>
                              </w:rPr>
                              <w:t>Für Fragen wenden Sie sich bitte an:</w:t>
                            </w:r>
                          </w:p>
                          <w:p w14:paraId="27CFFB96" w14:textId="77777777" w:rsidR="00FE2427" w:rsidRDefault="00BF3AFC" w:rsidP="00BF3AFC">
                            <w:pPr>
                              <w:spacing w:line="276" w:lineRule="auto"/>
                              <w:rPr>
                                <w:rFonts w:ascii="Arial" w:hAnsi="Arial" w:cs="Arial"/>
                                <w:lang w:bidi="de-DE"/>
                              </w:rPr>
                            </w:pPr>
                            <w:r>
                              <w:rPr>
                                <w:rFonts w:ascii="Arial" w:hAnsi="Arial" w:cs="Arial"/>
                                <w:lang w:bidi="de-DE"/>
                              </w:rPr>
                              <w:t>Ann Walter, Projektleiterin Marketing &amp; Kommunikation</w:t>
                            </w:r>
                          </w:p>
                          <w:p w14:paraId="724771CB" w14:textId="5A55C769" w:rsidR="00BF3AFC" w:rsidRDefault="00BF3AFC" w:rsidP="00BF3AFC">
                            <w:pPr>
                              <w:spacing w:line="276" w:lineRule="auto"/>
                              <w:rPr>
                                <w:rFonts w:ascii="Arial" w:hAnsi="Arial" w:cs="Arial"/>
                                <w:lang w:bidi="de-DE"/>
                              </w:rPr>
                            </w:pPr>
                            <w:r>
                              <w:rPr>
                                <w:rFonts w:ascii="Arial" w:hAnsi="Arial" w:cs="Arial"/>
                                <w:lang w:bidi="de-DE"/>
                              </w:rPr>
                              <w:t xml:space="preserve">Tel. 079 752 57 44, </w:t>
                            </w:r>
                            <w:hyperlink r:id="rId14" w:history="1">
                              <w:r w:rsidRPr="0015572C">
                                <w:rPr>
                                  <w:rStyle w:val="Hyperlink"/>
                                  <w:rFonts w:ascii="Arial" w:hAnsi="Arial" w:cs="Arial"/>
                                  <w:lang w:bidi="de-DE"/>
                                </w:rPr>
                                <w:t>ann.walter@birdlife.ch</w:t>
                              </w:r>
                            </w:hyperlink>
                          </w:p>
                          <w:p w14:paraId="39E5707C" w14:textId="77777777" w:rsidR="00BF3AFC" w:rsidRPr="007D6570" w:rsidRDefault="00BF3AFC" w:rsidP="00BF3AFC">
                            <w:pPr>
                              <w:spacing w:line="276" w:lineRule="auto"/>
                              <w:rPr>
                                <w:rFonts w:ascii="Arial" w:hAnsi="Arial" w:cs="Arial"/>
                                <w:lang w:bidi="de-DE"/>
                              </w:rPr>
                            </w:pPr>
                          </w:p>
                          <w:p w14:paraId="7BF678E7" w14:textId="6E7B0802" w:rsidR="00BF3AFC" w:rsidRDefault="00BF3AFC" w:rsidP="00BF3AFC">
                            <w:pPr>
                              <w:pStyle w:val="Zitate"/>
                              <w:spacing w:line="276" w:lineRule="auto"/>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8FEA5D0" id="Textfeld 10" o:spid="_x0000_s1030" type="#_x0000_t202" style="position:absolute;margin-left:146.65pt;margin-top:58.55pt;width:330.8pt;height:55.8pt;z-index:2516654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zxQ3TAIAAJoEAAAOAAAAZHJzL2Uyb0RvYy54bWysVN9v2jAQfp+0/8Hy+0hggXYRoWJUTJO6&#13;&#10;thKd+mwch1hyfJ5tSNhfv7NDgHV7msaDOd+d78d332V+1zWKHIR1EnRBx6OUEqE5lFLvCvr9Zf3h&#13;&#10;lhLnmS6ZAi0KehSO3i3ev5u3JhcTqEGVwhIMol3emoLW3ps8SRyvRcPcCIzQaKzANszj1e6S0rIW&#13;&#10;ozcqmaTpLGnBlsYCF86h9r430kWMX1WC+6eqcsITVVCszcfTxnMbzmQxZ/nOMlNLfiqD/UMVDZMa&#13;&#10;k55D3TPPyN7KP0I1kltwUPkRhyaBqpJcxB6wm3H6pptNzYyIvSA4zpxhcv8vLH88bMyzJb77DB0O&#13;&#10;MADSGpc7VIZ+uso24R8rJWhHCI9n2ETnCUdlhqWPZ2jiaLtJb7NpFsIkl9fGOv9FQEOCUFCLY4lo&#13;&#10;scOD873r4BKSOVCyXEul4iVQQayUJQeGQ2ScC+2n8bnaN9+g7PVZir9+nKjGoffq2aDGaiKpQqRY&#13;&#10;229JlCZtQWcfp2kMrCFk7wtTGt0vkATJd9uOyBI7H+DaQnlEFC30BHOGryW2+sCcf2YWGYXo4Jb4&#13;&#10;JzwqBZgLThIlNdiff9MHfxw0WilpkaEFdT/2zApK1FeNFPg0zrJA6XjJpjcTvNhry/baovfNChC/&#13;&#10;Me6j4VEM/l4NYmWhecVlWoasaGKaY+6C+kFc+X5vcBm5WC6jE5LYMP+gN4aH0GFeYZAv3Suz5jRt&#13;&#10;jzx5hIHLLH8z9N43vNSw3HuoZGREwLlH9QQ/LkCc22lZw4Zd36PX5ZOy+AUAAP//AwBQSwMEFAAG&#13;&#10;AAgAAAAhANtsQ2zmAAAAEAEAAA8AAABkcnMvZG93bnJldi54bWxMj81OwzAQhO9IvIO1SNyo89PQ&#13;&#10;Jo1TVVRcqFREQahHN3aTiHhtxW4a3p7lBJeVVt/s7Ey5nkzPRj34zqKAeBYB01hb1WEj4OP9+WEJ&#13;&#10;zAeJSvYWtYBv7WFd3d6UslD2im96PISGkQn6QgpoQ3AF575utZF+Zp1GYmc7GBloHRquBnklc9Pz&#13;&#10;JIoeuZEd0odWOv3U6vrrcDECPjdp8uLc6+T3xyzbZuNxd97Nhbi/m7YrGpsVsKCn8HcBvx0oP1QU&#13;&#10;7GQvqDzrBSR5mpKUQLyIgZEiz+Y5sBOhZLkAXpX8f5HqBwAA//8DAFBLAQItABQABgAIAAAAIQC2&#13;&#10;gziS/gAAAOEBAAATAAAAAAAAAAAAAAAAAAAAAABbQ29udGVudF9UeXBlc10ueG1sUEsBAi0AFAAG&#13;&#10;AAgAAAAhADj9If/WAAAAlAEAAAsAAAAAAAAAAAAAAAAALwEAAF9yZWxzLy5yZWxzUEsBAi0AFAAG&#13;&#10;AAgAAAAhAP/PFDdMAgAAmgQAAA4AAAAAAAAAAAAAAAAALgIAAGRycy9lMm9Eb2MueG1sUEsBAi0A&#13;&#10;FAAGAAgAAAAhANtsQ2zmAAAAEAEAAA8AAAAAAAAAAAAAAAAApgQAAGRycy9kb3ducmV2LnhtbFBL&#13;&#10;BQYAAAAABAAEAPMAAAC5BQAAAAA=&#13;&#10;" fillcolor="#b6dde8 [1304]" stroked="f" strokeweight=".5pt">
                <v:textbox>
                  <w:txbxContent>
                    <w:p w14:paraId="00EF2ABE" w14:textId="77777777" w:rsidR="00BF3AFC" w:rsidRPr="007D6570" w:rsidRDefault="00BF3AFC" w:rsidP="00BF3AFC">
                      <w:pPr>
                        <w:pStyle w:val="Zitate"/>
                        <w:spacing w:line="276" w:lineRule="auto"/>
                        <w:rPr>
                          <w:rFonts w:ascii="Arial" w:hAnsi="Arial" w:cs="Arial"/>
                        </w:rPr>
                      </w:pPr>
                      <w:r w:rsidRPr="007D6570">
                        <w:rPr>
                          <w:rFonts w:ascii="Arial" w:hAnsi="Arial" w:cs="Arial"/>
                        </w:rPr>
                        <w:t>Für Fragen wenden Sie sich bitte an:</w:t>
                      </w:r>
                    </w:p>
                    <w:p w14:paraId="27CFFB96" w14:textId="77777777" w:rsidR="00FE2427" w:rsidRDefault="00BF3AFC" w:rsidP="00BF3AFC">
                      <w:pPr>
                        <w:spacing w:line="276" w:lineRule="auto"/>
                        <w:rPr>
                          <w:rFonts w:ascii="Arial" w:hAnsi="Arial" w:cs="Arial"/>
                          <w:lang w:bidi="de-DE"/>
                        </w:rPr>
                      </w:pPr>
                      <w:r>
                        <w:rPr>
                          <w:rFonts w:ascii="Arial" w:hAnsi="Arial" w:cs="Arial"/>
                          <w:lang w:bidi="de-DE"/>
                        </w:rPr>
                        <w:t>Ann Walter, Projektleiterin Marketing &amp; Kommunikation</w:t>
                      </w:r>
                    </w:p>
                    <w:p w14:paraId="724771CB" w14:textId="5A55C769" w:rsidR="00BF3AFC" w:rsidRDefault="00BF3AFC" w:rsidP="00BF3AFC">
                      <w:pPr>
                        <w:spacing w:line="276" w:lineRule="auto"/>
                        <w:rPr>
                          <w:rFonts w:ascii="Arial" w:hAnsi="Arial" w:cs="Arial"/>
                          <w:lang w:bidi="de-DE"/>
                        </w:rPr>
                      </w:pPr>
                      <w:r>
                        <w:rPr>
                          <w:rFonts w:ascii="Arial" w:hAnsi="Arial" w:cs="Arial"/>
                          <w:lang w:bidi="de-DE"/>
                        </w:rPr>
                        <w:t xml:space="preserve">Tel. 079 752 57 44, </w:t>
                      </w:r>
                      <w:hyperlink r:id="rId15" w:history="1">
                        <w:r w:rsidRPr="0015572C">
                          <w:rPr>
                            <w:rStyle w:val="Hyperlink"/>
                            <w:rFonts w:ascii="Arial" w:hAnsi="Arial" w:cs="Arial"/>
                            <w:lang w:bidi="de-DE"/>
                          </w:rPr>
                          <w:t>ann.walter@birdlife.ch</w:t>
                        </w:r>
                      </w:hyperlink>
                    </w:p>
                    <w:p w14:paraId="39E5707C" w14:textId="77777777" w:rsidR="00BF3AFC" w:rsidRPr="007D6570" w:rsidRDefault="00BF3AFC" w:rsidP="00BF3AFC">
                      <w:pPr>
                        <w:spacing w:line="276" w:lineRule="auto"/>
                        <w:rPr>
                          <w:rFonts w:ascii="Arial" w:hAnsi="Arial" w:cs="Arial"/>
                          <w:lang w:bidi="de-DE"/>
                        </w:rPr>
                      </w:pPr>
                    </w:p>
                    <w:p w14:paraId="7BF678E7" w14:textId="6E7B0802" w:rsidR="00BF3AFC" w:rsidRDefault="00BF3AFC" w:rsidP="00BF3AFC">
                      <w:pPr>
                        <w:pStyle w:val="Zitate"/>
                        <w:spacing w:line="276" w:lineRule="auto"/>
                      </w:pPr>
                    </w:p>
                  </w:txbxContent>
                </v:textbox>
              </v:shape>
            </w:pict>
          </mc:Fallback>
        </mc:AlternateContent>
      </w:r>
      <w:r w:rsidR="00941E94">
        <w:rPr>
          <w:rFonts w:ascii="Arial" w:hAnsi="Arial" w:cs="Arial"/>
          <w:noProof/>
        </w:rPr>
        <w:drawing>
          <wp:inline distT="0" distB="0" distL="0" distR="0" wp14:anchorId="63F8DD0D" wp14:editId="7F9BCB28">
            <wp:extent cx="1676357" cy="1482912"/>
            <wp:effectExtent l="0" t="0" r="635" b="3175"/>
            <wp:docPr id="8" name="Grafik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Grafik 8"/>
                    <pic:cNvPicPr/>
                  </pic:nvPicPr>
                  <pic:blipFill>
                    <a:blip r:embed="rId16"/>
                    <a:srcRect l="12456" r="12456"/>
                    <a:stretch>
                      <a:fillRect/>
                    </a:stretch>
                  </pic:blipFill>
                  <pic:spPr bwMode="auto">
                    <a:xfrm>
                      <a:off x="0" y="0"/>
                      <a:ext cx="1676357" cy="1482912"/>
                    </a:xfrm>
                    <a:prstGeom prst="rect">
                      <a:avLst/>
                    </a:prstGeom>
                    <a:ln>
                      <a:noFill/>
                    </a:ln>
                    <a:extLst>
                      <a:ext uri="{53640926-AAD7-44D8-BBD7-CCE9431645EC}">
                        <a14:shadowObscured xmlns:a14="http://schemas.microsoft.com/office/drawing/2010/main"/>
                      </a:ext>
                    </a:extLst>
                  </pic:spPr>
                </pic:pic>
              </a:graphicData>
            </a:graphic>
          </wp:inline>
        </w:drawing>
      </w:r>
    </w:p>
    <w:p w14:paraId="5D361FD7" w14:textId="46A03C93" w:rsidR="00B86D4C" w:rsidRDefault="006B5750" w:rsidP="007D6570">
      <w:pPr>
        <w:pStyle w:val="Zitate"/>
        <w:spacing w:line="276" w:lineRule="auto"/>
        <w:rPr>
          <w:rFonts w:ascii="Arial" w:hAnsi="Arial" w:cs="Arial"/>
        </w:rPr>
      </w:pPr>
      <w:r>
        <w:rPr>
          <w:rFonts w:ascii="Arial" w:hAnsi="Arial" w:cs="Arial"/>
          <w:noProof/>
        </w:rPr>
        <w:drawing>
          <wp:inline distT="0" distB="0" distL="0" distR="0" wp14:anchorId="373AEC02" wp14:editId="6B47A803">
            <wp:extent cx="4758807" cy="3172538"/>
            <wp:effectExtent l="0" t="0" r="3810" b="2540"/>
            <wp:docPr id="12" name="Grafik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Grafik 12"/>
                    <pic:cNvPicPr/>
                  </pic:nvPicPr>
                  <pic:blipFill>
                    <a:blip r:embed="rId17"/>
                    <a:stretch>
                      <a:fillRect/>
                    </a:stretch>
                  </pic:blipFill>
                  <pic:spPr>
                    <a:xfrm>
                      <a:off x="0" y="0"/>
                      <a:ext cx="4758807" cy="3172538"/>
                    </a:xfrm>
                    <a:prstGeom prst="rect">
                      <a:avLst/>
                    </a:prstGeom>
                  </pic:spPr>
                </pic:pic>
              </a:graphicData>
            </a:graphic>
          </wp:inline>
        </w:drawing>
      </w:r>
    </w:p>
    <w:p w14:paraId="0C40BF3A" w14:textId="2AF4D629" w:rsidR="006B5750" w:rsidRDefault="006B5750" w:rsidP="007D6570">
      <w:pPr>
        <w:pStyle w:val="Zitate"/>
        <w:spacing w:line="276" w:lineRule="auto"/>
        <w:rPr>
          <w:rFonts w:ascii="Arial" w:hAnsi="Arial" w:cs="Arial"/>
        </w:rPr>
      </w:pPr>
    </w:p>
    <w:p w14:paraId="0DC89E51" w14:textId="7EE62493" w:rsidR="006B5750" w:rsidRDefault="00A969A8" w:rsidP="007D6570">
      <w:pPr>
        <w:pStyle w:val="Zitate"/>
        <w:spacing w:line="276" w:lineRule="auto"/>
        <w:rPr>
          <w:rFonts w:ascii="Arial" w:hAnsi="Arial" w:cs="Arial"/>
        </w:rPr>
      </w:pPr>
      <w:r>
        <w:rPr>
          <w:rFonts w:ascii="Arial" w:hAnsi="Arial" w:cs="Arial"/>
          <w:noProof/>
        </w:rPr>
        <w:drawing>
          <wp:inline distT="0" distB="0" distL="0" distR="0" wp14:anchorId="750A55A7" wp14:editId="4A5245E0">
            <wp:extent cx="4752081" cy="3564060"/>
            <wp:effectExtent l="0" t="0" r="0" b="5080"/>
            <wp:docPr id="13" name="Grafik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Grafik 13"/>
                    <pic:cNvPicPr/>
                  </pic:nvPicPr>
                  <pic:blipFill>
                    <a:blip r:embed="rId18"/>
                    <a:stretch>
                      <a:fillRect/>
                    </a:stretch>
                  </pic:blipFill>
                  <pic:spPr>
                    <a:xfrm>
                      <a:off x="0" y="0"/>
                      <a:ext cx="4752081" cy="3564060"/>
                    </a:xfrm>
                    <a:prstGeom prst="rect">
                      <a:avLst/>
                    </a:prstGeom>
                  </pic:spPr>
                </pic:pic>
              </a:graphicData>
            </a:graphic>
          </wp:inline>
        </w:drawing>
      </w:r>
    </w:p>
    <w:p w14:paraId="5E162738" w14:textId="12EB6716" w:rsidR="00FE5ED6" w:rsidRDefault="00FE5ED6" w:rsidP="007D6570">
      <w:pPr>
        <w:pStyle w:val="Zitate"/>
        <w:spacing w:line="276" w:lineRule="auto"/>
        <w:rPr>
          <w:rFonts w:ascii="Arial" w:hAnsi="Arial" w:cs="Arial"/>
        </w:rPr>
      </w:pPr>
    </w:p>
    <w:p w14:paraId="6BDE855D" w14:textId="52AF40D6" w:rsidR="00FE5ED6" w:rsidRDefault="00FE5ED6" w:rsidP="007D6570">
      <w:pPr>
        <w:pStyle w:val="Zitate"/>
        <w:spacing w:line="276" w:lineRule="auto"/>
        <w:rPr>
          <w:rFonts w:ascii="Arial" w:hAnsi="Arial" w:cs="Arial"/>
        </w:rPr>
      </w:pPr>
    </w:p>
    <w:p w14:paraId="28573BEB" w14:textId="4CAA59E4" w:rsidR="00FE5ED6" w:rsidRPr="007D6570" w:rsidRDefault="00FE5ED6" w:rsidP="007D6570">
      <w:pPr>
        <w:pStyle w:val="Zitate"/>
        <w:spacing w:line="276" w:lineRule="auto"/>
        <w:rPr>
          <w:rFonts w:ascii="Arial" w:hAnsi="Arial" w:cs="Arial"/>
        </w:rPr>
      </w:pPr>
      <w:r>
        <w:rPr>
          <w:rFonts w:ascii="Arial" w:hAnsi="Arial" w:cs="Arial"/>
          <w:noProof/>
        </w:rPr>
        <mc:AlternateContent>
          <mc:Choice Requires="wps">
            <w:drawing>
              <wp:anchor distT="0" distB="0" distL="114300" distR="114300" simplePos="0" relativeHeight="251667456" behindDoc="0" locked="0" layoutInCell="1" allowOverlap="1" wp14:anchorId="3E474C8E" wp14:editId="5050BD6D">
                <wp:simplePos x="0" y="0"/>
                <wp:positionH relativeFrom="column">
                  <wp:posOffset>0</wp:posOffset>
                </wp:positionH>
                <wp:positionV relativeFrom="paragraph">
                  <wp:posOffset>-635</wp:posOffset>
                </wp:positionV>
                <wp:extent cx="4201160" cy="601362"/>
                <wp:effectExtent l="0" t="0" r="0" b="0"/>
                <wp:wrapNone/>
                <wp:docPr id="14" name="Textfeld 14"/>
                <wp:cNvGraphicFramePr/>
                <a:graphic xmlns:a="http://schemas.openxmlformats.org/drawingml/2006/main">
                  <a:graphicData uri="http://schemas.microsoft.com/office/word/2010/wordprocessingShape">
                    <wps:wsp>
                      <wps:cNvSpPr txBox="1"/>
                      <wps:spPr>
                        <a:xfrm>
                          <a:off x="0" y="0"/>
                          <a:ext cx="4201160" cy="601362"/>
                        </a:xfrm>
                        <a:prstGeom prst="rect">
                          <a:avLst/>
                        </a:prstGeom>
                        <a:noFill/>
                        <a:ln w="6350">
                          <a:noFill/>
                        </a:ln>
                      </wps:spPr>
                      <wps:txbx>
                        <w:txbxContent>
                          <w:p w14:paraId="4AAE89A7" w14:textId="6A6822FC" w:rsidR="00FE5ED6" w:rsidRDefault="00022B43" w:rsidP="00FE5ED6">
                            <w:pPr>
                              <w:pStyle w:val="Zitate"/>
                              <w:spacing w:line="276" w:lineRule="auto"/>
                            </w:pPr>
                            <w:r>
                              <w:rPr>
                                <w:rFonts w:ascii="Arial" w:hAnsi="Arial" w:cs="Arial"/>
                              </w:rPr>
                              <w:t>Das Schweizer Bird Race findet in allen Regionen der Schweiz statt.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E474C8E" id="Textfeld 14" o:spid="_x0000_s1031" type="#_x0000_t202" style="position:absolute;margin-left:0;margin-top:-.05pt;width:330.8pt;height:47.35pt;z-index:2516674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HCLExGgIAADMEAAAOAAAAZHJzL2Uyb0RvYy54bWysU01v2zAMvQ/YfxB0X2ynSdYZcYqsRYYB&#13;&#10;RVsgHXpWZCk2IImapMTOfv0oOV/odhp2kUmRfiTfo+Z3vVZkL5xvwVS0GOWUCMOhbs22oj9eV59u&#13;&#10;KfGBmZopMKKiB+Hp3eLjh3lnSzGGBlQtHEEQ48vOVrQJwZZZ5nkjNPMjsMJgUILTLKDrtlntWIfo&#13;&#10;WmXjPJ9lHbjaOuDCe7x9GIJ0kfClFDw8S+lFIKqi2FtIp0vnJp7ZYs7KrWO2afmxDfYPXWjWGix6&#13;&#10;hnpggZGda/+A0i134EGGEQedgZQtF2kGnKbI302zbpgVaRYkx9szTf7/wfKn/dq+OBL6r9CjgJGQ&#13;&#10;zvrS42Wcp5dOxy92SjCOFB7OtIk+EI6XE2y9mGGIY2yWFzezcYTJLn9b58M3AZpEo6IOZUlssf2j&#13;&#10;D0PqKSUWM7BqlUrSKEM6BL2Z5umHcwTBlcEal16jFfpNT9q6otPTHBuoDzieg0F5b/mqxR4emQ8v&#13;&#10;zKHU2Daub3jGQyrAWnC0KGnA/frbfcxHBTBKSYerU1H/c8ecoER9N6jNl2IyibuWnMn08xgddx3Z&#13;&#10;XEfMTt8DbmeBD8XyZMb8oE6mdKDfcMuXsSqGmOFYu6LhZN6HYaHxlXCxXKYk3C7LwqNZWx6hI6uR&#13;&#10;4df+jTl7lCGggE9wWjJWvlNjyB30WO4CyDZJFXkeWD3Sj5uZxD6+orj6137Kurz1xW8AAAD//wMA&#13;&#10;UEsDBBQABgAIAAAAIQBoKcKC4gAAAAoBAAAPAAAAZHJzL2Rvd25yZXYueG1sTI9PS8NAEMXvgt9h&#13;&#10;GcFbu0nRUNNMSokUQfTQ2ou3TXaaBPdPzG7b6Kd3POnlwfCY996vWE/WiDONofcOIZ0nIMg1Xveu&#13;&#10;RTi8bWdLECEqp5XxjhC+KMC6vL4qVK79xe3ovI+t4BAXcoXQxTjkUoamI6vC3A/k2Dv60arI59hK&#13;&#10;PaoLh1sjF0mSSat6xw2dGqjqqPnYnyzCc7V9Vbt6YZffpnp6OW6Gz8P7PeLtzfS4YtmsQESa4t8H&#13;&#10;/DLwfih5WO1PTgdhEJgmIsxSEGxmWZqBqBEe7jKQZSH/I5Q/AAAA//8DAFBLAQItABQABgAIAAAA&#13;&#10;IQC2gziS/gAAAOEBAAATAAAAAAAAAAAAAAAAAAAAAABbQ29udGVudF9UeXBlc10ueG1sUEsBAi0A&#13;&#10;FAAGAAgAAAAhADj9If/WAAAAlAEAAAsAAAAAAAAAAAAAAAAALwEAAF9yZWxzLy5yZWxzUEsBAi0A&#13;&#10;FAAGAAgAAAAhAEcIsTEaAgAAMwQAAA4AAAAAAAAAAAAAAAAALgIAAGRycy9lMm9Eb2MueG1sUEsB&#13;&#10;Ai0AFAAGAAgAAAAhAGgpwoLiAAAACgEAAA8AAAAAAAAAAAAAAAAAdAQAAGRycy9kb3ducmV2Lnht&#13;&#10;bFBLBQYAAAAABAAEAPMAAACDBQAAAAA=&#13;&#10;" filled="f" stroked="f" strokeweight=".5pt">
                <v:textbox>
                  <w:txbxContent>
                    <w:p w14:paraId="4AAE89A7" w14:textId="6A6822FC" w:rsidR="00FE5ED6" w:rsidRDefault="00022B43" w:rsidP="00FE5ED6">
                      <w:pPr>
                        <w:pStyle w:val="Zitate"/>
                        <w:spacing w:line="276" w:lineRule="auto"/>
                      </w:pPr>
                      <w:r>
                        <w:rPr>
                          <w:rFonts w:ascii="Arial" w:hAnsi="Arial" w:cs="Arial"/>
                        </w:rPr>
                        <w:t xml:space="preserve">Das Schweizer Bird </w:t>
                      </w:r>
                      <w:proofErr w:type="spellStart"/>
                      <w:r>
                        <w:rPr>
                          <w:rFonts w:ascii="Arial" w:hAnsi="Arial" w:cs="Arial"/>
                        </w:rPr>
                        <w:t>Race</w:t>
                      </w:r>
                      <w:proofErr w:type="spellEnd"/>
                      <w:r>
                        <w:rPr>
                          <w:rFonts w:ascii="Arial" w:hAnsi="Arial" w:cs="Arial"/>
                        </w:rPr>
                        <w:t xml:space="preserve"> findet in allen Regionen der Schweiz statt.</w:t>
                      </w:r>
                    </w:p>
                  </w:txbxContent>
                </v:textbox>
              </v:shape>
            </w:pict>
          </mc:Fallback>
        </mc:AlternateContent>
      </w:r>
    </w:p>
    <w:sectPr w:rsidR="00FE5ED6" w:rsidRPr="007D6570" w:rsidSect="00675772">
      <w:headerReference w:type="default" r:id="rId19"/>
      <w:headerReference w:type="first" r:id="rId20"/>
      <w:footerReference w:type="first" r:id="rId21"/>
      <w:pgSz w:w="11900" w:h="16840"/>
      <w:pgMar w:top="1735" w:right="1021" w:bottom="1701" w:left="1361" w:header="567" w:footer="533" w:gutter="0"/>
      <w:cols w:space="708"/>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96F58B3" w14:textId="77777777" w:rsidR="004329DC" w:rsidRDefault="004329DC" w:rsidP="00A06000">
      <w:r>
        <w:separator/>
      </w:r>
    </w:p>
  </w:endnote>
  <w:endnote w:type="continuationSeparator" w:id="0">
    <w:p w14:paraId="51AD2CF9" w14:textId="77777777" w:rsidR="004329DC" w:rsidRDefault="004329DC" w:rsidP="00A06000">
      <w:r>
        <w:continuationSeparator/>
      </w:r>
    </w:p>
  </w:endnote>
  <w:endnote w:type="continuationNotice" w:id="1">
    <w:p w14:paraId="3CC785DE" w14:textId="77777777" w:rsidR="004329DC" w:rsidRDefault="004329DC"/>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ntax LT">
    <w:altName w:val="﷽﷽﷽﷽﷽﷽"/>
    <w:panose1 w:val="00000000000000000000"/>
    <w:charset w:val="00"/>
    <w:family w:val="auto"/>
    <w:notTrueType/>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Syntax">
    <w:altName w:val="Syntax LT"/>
    <w:panose1 w:val="00000000000000000000"/>
    <w:charset w:val="00"/>
    <w:family w:val="auto"/>
    <w:notTrueType/>
    <w:pitch w:val="variable"/>
    <w:sig w:usb0="00000003" w:usb1="00000000" w:usb2="00000000" w:usb3="00000000" w:csb0="00000001" w:csb1="00000000"/>
  </w:font>
  <w:font w:name="Calibri">
    <w:panose1 w:val="020F0502020204030204"/>
    <w:charset w:val="00"/>
    <w:family w:val="swiss"/>
    <w:pitch w:val="variable"/>
    <w:sig w:usb0="E0002A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panose1 w:val="020B0600040502020204"/>
    <w:charset w:val="00"/>
    <w:family w:val="swiss"/>
    <w:pitch w:val="variable"/>
    <w:sig w:usb0="E1000AEF" w:usb1="5000A1FF" w:usb2="00000000" w:usb3="00000000" w:csb0="000001BF" w:csb1="00000000"/>
  </w:font>
  <w:font w:name="Arial">
    <w:panose1 w:val="020B0604020202020204"/>
    <w:charset w:val="00"/>
    <w:family w:val="swiss"/>
    <w:pitch w:val="variable"/>
    <w:sig w:usb0="E0002AFF" w:usb1="C0007843" w:usb2="00000009" w:usb3="00000000" w:csb0="000001F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B51F16" w14:textId="77777777" w:rsidR="00464CFB" w:rsidRDefault="00464CFB" w:rsidP="00A06000">
    <w:pPr>
      <w:pStyle w:val="Fuzeile"/>
    </w:pPr>
    <w:r>
      <w:rPr>
        <w:noProof/>
        <w:lang w:eastAsia="de-DE"/>
      </w:rPr>
      <w:drawing>
        <wp:inline distT="0" distB="0" distL="0" distR="0" wp14:anchorId="38984F8B" wp14:editId="46305918">
          <wp:extent cx="5733232" cy="353060"/>
          <wp:effectExtent l="0" t="0" r="0" b="2540"/>
          <wp:docPr id="3" name="Bild 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3" name="Bild 3"/>
                  <pic:cNvPicPr preferRelativeResize="0">
                    <a:picLocks noChangeAspect="1" noChangeArrowheads="1"/>
                  </pic:cNvPicPr>
                </pic:nvPicPr>
                <pic:blipFill>
                  <a:blip r:embed="rId1"/>
                  <a:stretch>
                    <a:fillRect/>
                  </a:stretch>
                </pic:blipFill>
                <pic:spPr bwMode="auto">
                  <a:xfrm>
                    <a:off x="0" y="0"/>
                    <a:ext cx="6129046" cy="377435"/>
                  </a:xfrm>
                  <a:prstGeom prst="rect">
                    <a:avLst/>
                  </a:prstGeom>
                  <a:noFill/>
                  <a:ln>
                    <a:noFill/>
                  </a:ln>
                </pic:spPr>
              </pic:pic>
            </a:graphicData>
          </a:graphic>
        </wp:inline>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C01F254" w14:textId="77777777" w:rsidR="004329DC" w:rsidRDefault="004329DC" w:rsidP="00A06000">
      <w:r>
        <w:separator/>
      </w:r>
    </w:p>
  </w:footnote>
  <w:footnote w:type="continuationSeparator" w:id="0">
    <w:p w14:paraId="321B49E9" w14:textId="77777777" w:rsidR="004329DC" w:rsidRDefault="004329DC" w:rsidP="00A06000">
      <w:r>
        <w:continuationSeparator/>
      </w:r>
    </w:p>
  </w:footnote>
  <w:footnote w:type="continuationNotice" w:id="1">
    <w:p w14:paraId="0153E03B" w14:textId="77777777" w:rsidR="004329DC" w:rsidRDefault="004329DC"/>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945B9C" w14:textId="77777777" w:rsidR="00464CFB" w:rsidRDefault="00464CFB" w:rsidP="00A06000">
    <w:pPr>
      <w:pStyle w:val="Kopfzeile"/>
    </w:pPr>
  </w:p>
  <w:p w14:paraId="178B3788" w14:textId="44433410" w:rsidR="00464CFB" w:rsidRPr="00F35303" w:rsidRDefault="00464CFB" w:rsidP="00A06000">
    <w:pPr>
      <w:pStyle w:val="Kopfzeile"/>
    </w:pPr>
    <w:r w:rsidRPr="00F35303">
      <w:t>BirdLife Schweiz</w:t>
    </w:r>
    <w:r>
      <w:tab/>
    </w:r>
    <w:r>
      <w:tab/>
    </w:r>
    <w:r w:rsidR="0087703A">
      <w:tab/>
    </w:r>
    <w:r w:rsidR="0087703A">
      <w:tab/>
    </w:r>
    <w:r w:rsidRPr="00F35303">
      <w:fldChar w:fldCharType="begin"/>
    </w:r>
    <w:r w:rsidRPr="00F35303">
      <w:instrText xml:space="preserve"> </w:instrText>
    </w:r>
    <w:r>
      <w:instrText>PAGE</w:instrText>
    </w:r>
    <w:r w:rsidRPr="00F35303">
      <w:instrText xml:space="preserve"> </w:instrText>
    </w:r>
    <w:r w:rsidRPr="00F35303">
      <w:fldChar w:fldCharType="separate"/>
    </w:r>
    <w:r>
      <w:rPr>
        <w:noProof/>
      </w:rPr>
      <w:t>2</w:t>
    </w:r>
    <w:r w:rsidRPr="00F35303">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30B5F9" w14:textId="77777777" w:rsidR="00464CFB" w:rsidRDefault="00464CFB" w:rsidP="00A06000">
    <w:pPr>
      <w:pStyle w:val="Kopfzeile"/>
    </w:pPr>
    <w:r>
      <w:rPr>
        <w:noProof/>
        <w:lang w:eastAsia="de-DE"/>
      </w:rPr>
      <w:drawing>
        <wp:inline distT="0" distB="0" distL="0" distR="0" wp14:anchorId="21DA849C" wp14:editId="571E1855">
          <wp:extent cx="5150098" cy="939799"/>
          <wp:effectExtent l="0" t="0" r="0" b="635"/>
          <wp:docPr id="1" name="Bild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Bild 1"/>
                  <pic:cNvPicPr>
                    <a:picLocks noChangeAspect="1" noChangeArrowheads="1"/>
                  </pic:cNvPicPr>
                </pic:nvPicPr>
                <pic:blipFill>
                  <a:blip r:embed="rId1"/>
                  <a:stretch>
                    <a:fillRect/>
                  </a:stretch>
                </pic:blipFill>
                <pic:spPr bwMode="auto">
                  <a:xfrm>
                    <a:off x="0" y="0"/>
                    <a:ext cx="5150098" cy="939799"/>
                  </a:xfrm>
                  <a:prstGeom prst="rect">
                    <a:avLst/>
                  </a:prstGeom>
                  <a:noFill/>
                  <a:ln>
                    <a:noFill/>
                  </a:ln>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23E82970"/>
    <w:multiLevelType w:val="hybridMultilevel"/>
    <w:tmpl w:val="89B0C7B4"/>
    <w:lvl w:ilvl="0" w:tplc="0809000F">
      <w:start w:val="1"/>
      <w:numFmt w:val="decimal"/>
      <w:lvlText w:val="%1."/>
      <w:lvlJc w:val="left"/>
      <w:pPr>
        <w:ind w:left="720" w:hanging="360"/>
      </w:pPr>
      <w:rPr>
        <w:rFonts w:hint="default"/>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 w15:restartNumberingAfterBreak="0">
    <w:nsid w:val="5D4A377A"/>
    <w:multiLevelType w:val="hybridMultilevel"/>
    <w:tmpl w:val="E2F4316E"/>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550507457">
    <w:abstractNumId w:val="1"/>
  </w:num>
  <w:num w:numId="2" w16cid:durableId="2053454806">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54"/>
  <w:embedSystemFonts/>
  <w:proofState w:spelling="clean" w:grammar="clean"/>
  <w:defaultTabStop w:val="708"/>
  <w:hyphenationZone w:val="425"/>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33830"/>
    <w:rsid w:val="00003AE3"/>
    <w:rsid w:val="00006516"/>
    <w:rsid w:val="0001042C"/>
    <w:rsid w:val="00014A2E"/>
    <w:rsid w:val="00016602"/>
    <w:rsid w:val="000219D2"/>
    <w:rsid w:val="00022B43"/>
    <w:rsid w:val="000258AB"/>
    <w:rsid w:val="00027098"/>
    <w:rsid w:val="00030B73"/>
    <w:rsid w:val="0003277A"/>
    <w:rsid w:val="00035C87"/>
    <w:rsid w:val="00037C41"/>
    <w:rsid w:val="000423FB"/>
    <w:rsid w:val="0005287E"/>
    <w:rsid w:val="00052D69"/>
    <w:rsid w:val="00056267"/>
    <w:rsid w:val="0006086B"/>
    <w:rsid w:val="00064243"/>
    <w:rsid w:val="000643A1"/>
    <w:rsid w:val="00064E00"/>
    <w:rsid w:val="00076476"/>
    <w:rsid w:val="00081F96"/>
    <w:rsid w:val="000830EF"/>
    <w:rsid w:val="0008414A"/>
    <w:rsid w:val="00087A45"/>
    <w:rsid w:val="00094DFD"/>
    <w:rsid w:val="000A0430"/>
    <w:rsid w:val="000A6658"/>
    <w:rsid w:val="000B3DE2"/>
    <w:rsid w:val="000B40A0"/>
    <w:rsid w:val="000B7D4C"/>
    <w:rsid w:val="000C0398"/>
    <w:rsid w:val="000C7128"/>
    <w:rsid w:val="000C75BA"/>
    <w:rsid w:val="000D034C"/>
    <w:rsid w:val="000D1EBA"/>
    <w:rsid w:val="000D5CE1"/>
    <w:rsid w:val="000E16B1"/>
    <w:rsid w:val="000E583F"/>
    <w:rsid w:val="000E6547"/>
    <w:rsid w:val="000E77BC"/>
    <w:rsid w:val="000F0DEE"/>
    <w:rsid w:val="000F107D"/>
    <w:rsid w:val="000F15CF"/>
    <w:rsid w:val="000F593E"/>
    <w:rsid w:val="00100E4F"/>
    <w:rsid w:val="00100E8A"/>
    <w:rsid w:val="001052EF"/>
    <w:rsid w:val="00117EEB"/>
    <w:rsid w:val="001219CF"/>
    <w:rsid w:val="001219D2"/>
    <w:rsid w:val="00122BAF"/>
    <w:rsid w:val="00125784"/>
    <w:rsid w:val="001337FD"/>
    <w:rsid w:val="00133830"/>
    <w:rsid w:val="00133D4F"/>
    <w:rsid w:val="00135D1B"/>
    <w:rsid w:val="0013697E"/>
    <w:rsid w:val="001476CF"/>
    <w:rsid w:val="0015185A"/>
    <w:rsid w:val="00153E45"/>
    <w:rsid w:val="00160EBB"/>
    <w:rsid w:val="00165534"/>
    <w:rsid w:val="00166BB2"/>
    <w:rsid w:val="0016716A"/>
    <w:rsid w:val="0017091D"/>
    <w:rsid w:val="001720D8"/>
    <w:rsid w:val="00175B05"/>
    <w:rsid w:val="0018182D"/>
    <w:rsid w:val="00184990"/>
    <w:rsid w:val="0019023B"/>
    <w:rsid w:val="00190EF5"/>
    <w:rsid w:val="0019648C"/>
    <w:rsid w:val="001A140D"/>
    <w:rsid w:val="001A3B3B"/>
    <w:rsid w:val="001A61DE"/>
    <w:rsid w:val="001A682C"/>
    <w:rsid w:val="001B19FB"/>
    <w:rsid w:val="001B4C07"/>
    <w:rsid w:val="001B57BD"/>
    <w:rsid w:val="001B650A"/>
    <w:rsid w:val="001B70BC"/>
    <w:rsid w:val="001C5055"/>
    <w:rsid w:val="001C68B1"/>
    <w:rsid w:val="001D0B9C"/>
    <w:rsid w:val="001D7824"/>
    <w:rsid w:val="001E4E63"/>
    <w:rsid w:val="001E7180"/>
    <w:rsid w:val="001F3306"/>
    <w:rsid w:val="0020061B"/>
    <w:rsid w:val="00203B4D"/>
    <w:rsid w:val="00204B32"/>
    <w:rsid w:val="00206509"/>
    <w:rsid w:val="002067B2"/>
    <w:rsid w:val="0021242C"/>
    <w:rsid w:val="00214C02"/>
    <w:rsid w:val="0021549C"/>
    <w:rsid w:val="00220361"/>
    <w:rsid w:val="0022163D"/>
    <w:rsid w:val="00223BA2"/>
    <w:rsid w:val="00227153"/>
    <w:rsid w:val="0024521B"/>
    <w:rsid w:val="00252A9D"/>
    <w:rsid w:val="00262B96"/>
    <w:rsid w:val="002633F8"/>
    <w:rsid w:val="00265B89"/>
    <w:rsid w:val="00265B9B"/>
    <w:rsid w:val="00270FC3"/>
    <w:rsid w:val="0027558F"/>
    <w:rsid w:val="00275CBB"/>
    <w:rsid w:val="00282B95"/>
    <w:rsid w:val="002833F9"/>
    <w:rsid w:val="0029357B"/>
    <w:rsid w:val="0029623A"/>
    <w:rsid w:val="00297E6D"/>
    <w:rsid w:val="002A21F9"/>
    <w:rsid w:val="002A2D51"/>
    <w:rsid w:val="002A39EC"/>
    <w:rsid w:val="002A64E5"/>
    <w:rsid w:val="002A72ED"/>
    <w:rsid w:val="002B15D0"/>
    <w:rsid w:val="002B5AD0"/>
    <w:rsid w:val="002B6ED0"/>
    <w:rsid w:val="002C5F82"/>
    <w:rsid w:val="002C66E1"/>
    <w:rsid w:val="002D1AA7"/>
    <w:rsid w:val="002D25D8"/>
    <w:rsid w:val="002D7E1D"/>
    <w:rsid w:val="002E27BE"/>
    <w:rsid w:val="002E5549"/>
    <w:rsid w:val="002E78E5"/>
    <w:rsid w:val="002F133E"/>
    <w:rsid w:val="002F29A6"/>
    <w:rsid w:val="002F3263"/>
    <w:rsid w:val="002F3BED"/>
    <w:rsid w:val="002F51E4"/>
    <w:rsid w:val="00305E3A"/>
    <w:rsid w:val="003064DF"/>
    <w:rsid w:val="003065A6"/>
    <w:rsid w:val="00310931"/>
    <w:rsid w:val="0031286B"/>
    <w:rsid w:val="00314BD6"/>
    <w:rsid w:val="00316DB6"/>
    <w:rsid w:val="00327951"/>
    <w:rsid w:val="003354F9"/>
    <w:rsid w:val="00335BAA"/>
    <w:rsid w:val="00343989"/>
    <w:rsid w:val="003468D1"/>
    <w:rsid w:val="0035594E"/>
    <w:rsid w:val="0035640F"/>
    <w:rsid w:val="00360D4A"/>
    <w:rsid w:val="00361794"/>
    <w:rsid w:val="00361EE8"/>
    <w:rsid w:val="00363443"/>
    <w:rsid w:val="00363A04"/>
    <w:rsid w:val="00367B2F"/>
    <w:rsid w:val="00380726"/>
    <w:rsid w:val="00382B0D"/>
    <w:rsid w:val="003848E9"/>
    <w:rsid w:val="00385048"/>
    <w:rsid w:val="00390C70"/>
    <w:rsid w:val="00393598"/>
    <w:rsid w:val="00396A6E"/>
    <w:rsid w:val="00396C8F"/>
    <w:rsid w:val="00396DCB"/>
    <w:rsid w:val="003A09BD"/>
    <w:rsid w:val="003A34EB"/>
    <w:rsid w:val="003A4A08"/>
    <w:rsid w:val="003B3E84"/>
    <w:rsid w:val="003B5B19"/>
    <w:rsid w:val="003B6295"/>
    <w:rsid w:val="003C3E38"/>
    <w:rsid w:val="003C5AF8"/>
    <w:rsid w:val="003D1CF5"/>
    <w:rsid w:val="003E2316"/>
    <w:rsid w:val="003E49DB"/>
    <w:rsid w:val="003E6D7D"/>
    <w:rsid w:val="003F2445"/>
    <w:rsid w:val="003F61ED"/>
    <w:rsid w:val="00402CB8"/>
    <w:rsid w:val="004057AB"/>
    <w:rsid w:val="00405CA2"/>
    <w:rsid w:val="004065AC"/>
    <w:rsid w:val="00407ADC"/>
    <w:rsid w:val="00411C79"/>
    <w:rsid w:val="00417919"/>
    <w:rsid w:val="00417E5A"/>
    <w:rsid w:val="0042083E"/>
    <w:rsid w:val="00422E41"/>
    <w:rsid w:val="00423845"/>
    <w:rsid w:val="00425353"/>
    <w:rsid w:val="004329DC"/>
    <w:rsid w:val="00437DBB"/>
    <w:rsid w:val="00444F9F"/>
    <w:rsid w:val="00447FE5"/>
    <w:rsid w:val="00456F6E"/>
    <w:rsid w:val="0045743C"/>
    <w:rsid w:val="00462CDF"/>
    <w:rsid w:val="00464CFB"/>
    <w:rsid w:val="0046653F"/>
    <w:rsid w:val="00467635"/>
    <w:rsid w:val="0047711A"/>
    <w:rsid w:val="0048016F"/>
    <w:rsid w:val="00482857"/>
    <w:rsid w:val="00485D1B"/>
    <w:rsid w:val="004906FE"/>
    <w:rsid w:val="004924F9"/>
    <w:rsid w:val="004A3ECB"/>
    <w:rsid w:val="004A6AE5"/>
    <w:rsid w:val="004B066B"/>
    <w:rsid w:val="004B4200"/>
    <w:rsid w:val="004B4676"/>
    <w:rsid w:val="004D68D4"/>
    <w:rsid w:val="004D6BB4"/>
    <w:rsid w:val="004E113C"/>
    <w:rsid w:val="004E2623"/>
    <w:rsid w:val="004E2EA2"/>
    <w:rsid w:val="004F04C8"/>
    <w:rsid w:val="004F3017"/>
    <w:rsid w:val="004F38E8"/>
    <w:rsid w:val="004F71FD"/>
    <w:rsid w:val="00502CBF"/>
    <w:rsid w:val="005079E1"/>
    <w:rsid w:val="00507EF9"/>
    <w:rsid w:val="005131FC"/>
    <w:rsid w:val="005136CA"/>
    <w:rsid w:val="00515375"/>
    <w:rsid w:val="005154D2"/>
    <w:rsid w:val="005259EE"/>
    <w:rsid w:val="00527BDE"/>
    <w:rsid w:val="00531D88"/>
    <w:rsid w:val="00533108"/>
    <w:rsid w:val="00533CE5"/>
    <w:rsid w:val="0053699F"/>
    <w:rsid w:val="0054412B"/>
    <w:rsid w:val="00546C4A"/>
    <w:rsid w:val="00552D54"/>
    <w:rsid w:val="00556FB2"/>
    <w:rsid w:val="00572DD6"/>
    <w:rsid w:val="005750A6"/>
    <w:rsid w:val="005768EA"/>
    <w:rsid w:val="005802A0"/>
    <w:rsid w:val="00580402"/>
    <w:rsid w:val="00584852"/>
    <w:rsid w:val="00584D19"/>
    <w:rsid w:val="00587684"/>
    <w:rsid w:val="00587C0D"/>
    <w:rsid w:val="005921CA"/>
    <w:rsid w:val="00592A9D"/>
    <w:rsid w:val="00595D33"/>
    <w:rsid w:val="005977A5"/>
    <w:rsid w:val="005A4CAC"/>
    <w:rsid w:val="005A4CD2"/>
    <w:rsid w:val="005A7CA1"/>
    <w:rsid w:val="005B0323"/>
    <w:rsid w:val="005C18A0"/>
    <w:rsid w:val="005C3477"/>
    <w:rsid w:val="005C584B"/>
    <w:rsid w:val="005D0C5E"/>
    <w:rsid w:val="005D5E3D"/>
    <w:rsid w:val="005D6D6D"/>
    <w:rsid w:val="005E4D76"/>
    <w:rsid w:val="005E7388"/>
    <w:rsid w:val="005F2BA0"/>
    <w:rsid w:val="00601E61"/>
    <w:rsid w:val="00605CC6"/>
    <w:rsid w:val="0061026E"/>
    <w:rsid w:val="00610839"/>
    <w:rsid w:val="006237B6"/>
    <w:rsid w:val="00624D4B"/>
    <w:rsid w:val="0063690D"/>
    <w:rsid w:val="00655161"/>
    <w:rsid w:val="006562DB"/>
    <w:rsid w:val="00657B8F"/>
    <w:rsid w:val="006622AE"/>
    <w:rsid w:val="006704CE"/>
    <w:rsid w:val="006718FA"/>
    <w:rsid w:val="00672B0E"/>
    <w:rsid w:val="00675772"/>
    <w:rsid w:val="00686E9B"/>
    <w:rsid w:val="00690771"/>
    <w:rsid w:val="006945D7"/>
    <w:rsid w:val="00695798"/>
    <w:rsid w:val="006960E7"/>
    <w:rsid w:val="006A03F1"/>
    <w:rsid w:val="006A118A"/>
    <w:rsid w:val="006A2601"/>
    <w:rsid w:val="006A4A51"/>
    <w:rsid w:val="006A6057"/>
    <w:rsid w:val="006A653C"/>
    <w:rsid w:val="006B225A"/>
    <w:rsid w:val="006B5750"/>
    <w:rsid w:val="006B6F43"/>
    <w:rsid w:val="006C12B0"/>
    <w:rsid w:val="006C2B0F"/>
    <w:rsid w:val="006C2DD3"/>
    <w:rsid w:val="006E6092"/>
    <w:rsid w:val="006E723C"/>
    <w:rsid w:val="006F14DE"/>
    <w:rsid w:val="006F47F1"/>
    <w:rsid w:val="006F62CC"/>
    <w:rsid w:val="006F7CB7"/>
    <w:rsid w:val="0070018B"/>
    <w:rsid w:val="007045C0"/>
    <w:rsid w:val="00705470"/>
    <w:rsid w:val="00705B68"/>
    <w:rsid w:val="00706EBD"/>
    <w:rsid w:val="0070701B"/>
    <w:rsid w:val="007109F5"/>
    <w:rsid w:val="00714391"/>
    <w:rsid w:val="007165FA"/>
    <w:rsid w:val="00720E2D"/>
    <w:rsid w:val="00722800"/>
    <w:rsid w:val="00725448"/>
    <w:rsid w:val="00725835"/>
    <w:rsid w:val="00727DE7"/>
    <w:rsid w:val="0074420B"/>
    <w:rsid w:val="007471B5"/>
    <w:rsid w:val="00750C1F"/>
    <w:rsid w:val="00753EBE"/>
    <w:rsid w:val="00757969"/>
    <w:rsid w:val="007743E4"/>
    <w:rsid w:val="00776F5B"/>
    <w:rsid w:val="007817C4"/>
    <w:rsid w:val="00782715"/>
    <w:rsid w:val="00787372"/>
    <w:rsid w:val="00791D3B"/>
    <w:rsid w:val="00792B25"/>
    <w:rsid w:val="0079500B"/>
    <w:rsid w:val="00797866"/>
    <w:rsid w:val="007B227B"/>
    <w:rsid w:val="007C3BE1"/>
    <w:rsid w:val="007C44F0"/>
    <w:rsid w:val="007D3A6C"/>
    <w:rsid w:val="007D3A79"/>
    <w:rsid w:val="007D3FC1"/>
    <w:rsid w:val="007D6570"/>
    <w:rsid w:val="007E6F87"/>
    <w:rsid w:val="007F3E21"/>
    <w:rsid w:val="007F4296"/>
    <w:rsid w:val="007F4888"/>
    <w:rsid w:val="007F496A"/>
    <w:rsid w:val="007F7C29"/>
    <w:rsid w:val="00802E13"/>
    <w:rsid w:val="0080390E"/>
    <w:rsid w:val="00812346"/>
    <w:rsid w:val="008139E3"/>
    <w:rsid w:val="008148BB"/>
    <w:rsid w:val="008151A6"/>
    <w:rsid w:val="00820037"/>
    <w:rsid w:val="00820765"/>
    <w:rsid w:val="00822AEE"/>
    <w:rsid w:val="00822C46"/>
    <w:rsid w:val="00826FDC"/>
    <w:rsid w:val="00827F97"/>
    <w:rsid w:val="008300A3"/>
    <w:rsid w:val="0083276E"/>
    <w:rsid w:val="008345D6"/>
    <w:rsid w:val="00840A87"/>
    <w:rsid w:val="008515EC"/>
    <w:rsid w:val="00853EBD"/>
    <w:rsid w:val="00864EF2"/>
    <w:rsid w:val="00867FAA"/>
    <w:rsid w:val="0087193C"/>
    <w:rsid w:val="00872CE2"/>
    <w:rsid w:val="0087440F"/>
    <w:rsid w:val="00874410"/>
    <w:rsid w:val="00874E80"/>
    <w:rsid w:val="00875450"/>
    <w:rsid w:val="0087703A"/>
    <w:rsid w:val="00880276"/>
    <w:rsid w:val="0088321D"/>
    <w:rsid w:val="00890EBE"/>
    <w:rsid w:val="00895D5A"/>
    <w:rsid w:val="008A40E2"/>
    <w:rsid w:val="008A75E7"/>
    <w:rsid w:val="008C1233"/>
    <w:rsid w:val="008C13BE"/>
    <w:rsid w:val="008C2989"/>
    <w:rsid w:val="008C35B3"/>
    <w:rsid w:val="008C73EB"/>
    <w:rsid w:val="008C7B4E"/>
    <w:rsid w:val="008D1682"/>
    <w:rsid w:val="008D23B0"/>
    <w:rsid w:val="008D2B4C"/>
    <w:rsid w:val="008D7E25"/>
    <w:rsid w:val="008E2D3E"/>
    <w:rsid w:val="008E3DE0"/>
    <w:rsid w:val="008E535D"/>
    <w:rsid w:val="008E5711"/>
    <w:rsid w:val="008E5F67"/>
    <w:rsid w:val="00900F64"/>
    <w:rsid w:val="00901B1B"/>
    <w:rsid w:val="009035F4"/>
    <w:rsid w:val="00910554"/>
    <w:rsid w:val="009114AE"/>
    <w:rsid w:val="00914AC4"/>
    <w:rsid w:val="00917841"/>
    <w:rsid w:val="00920C9E"/>
    <w:rsid w:val="00920E41"/>
    <w:rsid w:val="00922C88"/>
    <w:rsid w:val="009252B8"/>
    <w:rsid w:val="0093759E"/>
    <w:rsid w:val="00937896"/>
    <w:rsid w:val="00941542"/>
    <w:rsid w:val="0094174A"/>
    <w:rsid w:val="00941E94"/>
    <w:rsid w:val="00951035"/>
    <w:rsid w:val="00954623"/>
    <w:rsid w:val="009614CC"/>
    <w:rsid w:val="00965FC3"/>
    <w:rsid w:val="00967A7A"/>
    <w:rsid w:val="009709AC"/>
    <w:rsid w:val="00974856"/>
    <w:rsid w:val="009752B0"/>
    <w:rsid w:val="009752D2"/>
    <w:rsid w:val="00975ECB"/>
    <w:rsid w:val="009762B5"/>
    <w:rsid w:val="00977524"/>
    <w:rsid w:val="0098172E"/>
    <w:rsid w:val="00982588"/>
    <w:rsid w:val="00985AC5"/>
    <w:rsid w:val="009A0F0C"/>
    <w:rsid w:val="009A3FA7"/>
    <w:rsid w:val="009A43C5"/>
    <w:rsid w:val="009A6DAF"/>
    <w:rsid w:val="009B1EC0"/>
    <w:rsid w:val="009B7B60"/>
    <w:rsid w:val="009C1058"/>
    <w:rsid w:val="009C18EE"/>
    <w:rsid w:val="009C395E"/>
    <w:rsid w:val="009C59DD"/>
    <w:rsid w:val="009E047C"/>
    <w:rsid w:val="009E3213"/>
    <w:rsid w:val="009F5965"/>
    <w:rsid w:val="009F6027"/>
    <w:rsid w:val="00A06000"/>
    <w:rsid w:val="00A130EA"/>
    <w:rsid w:val="00A14E09"/>
    <w:rsid w:val="00A215D8"/>
    <w:rsid w:val="00A22CE9"/>
    <w:rsid w:val="00A30E5B"/>
    <w:rsid w:val="00A33FC9"/>
    <w:rsid w:val="00A34327"/>
    <w:rsid w:val="00A51E05"/>
    <w:rsid w:val="00A5358D"/>
    <w:rsid w:val="00A54612"/>
    <w:rsid w:val="00A54626"/>
    <w:rsid w:val="00A566A1"/>
    <w:rsid w:val="00A61E90"/>
    <w:rsid w:val="00A639B4"/>
    <w:rsid w:val="00A71641"/>
    <w:rsid w:val="00A7355D"/>
    <w:rsid w:val="00A8200E"/>
    <w:rsid w:val="00A8441B"/>
    <w:rsid w:val="00A84542"/>
    <w:rsid w:val="00A91FAE"/>
    <w:rsid w:val="00A969A8"/>
    <w:rsid w:val="00AA045D"/>
    <w:rsid w:val="00AA1B2B"/>
    <w:rsid w:val="00AB0A8C"/>
    <w:rsid w:val="00AB2817"/>
    <w:rsid w:val="00AC66AF"/>
    <w:rsid w:val="00AD5CF7"/>
    <w:rsid w:val="00AD6A55"/>
    <w:rsid w:val="00AD6F63"/>
    <w:rsid w:val="00AE2896"/>
    <w:rsid w:val="00AE3F35"/>
    <w:rsid w:val="00AE45F6"/>
    <w:rsid w:val="00AE6F7F"/>
    <w:rsid w:val="00AF34AD"/>
    <w:rsid w:val="00AF4A6C"/>
    <w:rsid w:val="00AF6310"/>
    <w:rsid w:val="00AF6DAE"/>
    <w:rsid w:val="00B0107C"/>
    <w:rsid w:val="00B0535A"/>
    <w:rsid w:val="00B06A7D"/>
    <w:rsid w:val="00B12C32"/>
    <w:rsid w:val="00B145D9"/>
    <w:rsid w:val="00B15DFA"/>
    <w:rsid w:val="00B15EB3"/>
    <w:rsid w:val="00B223A6"/>
    <w:rsid w:val="00B23643"/>
    <w:rsid w:val="00B30429"/>
    <w:rsid w:val="00B30F09"/>
    <w:rsid w:val="00B317A0"/>
    <w:rsid w:val="00B3302B"/>
    <w:rsid w:val="00B341A9"/>
    <w:rsid w:val="00B416B2"/>
    <w:rsid w:val="00B42459"/>
    <w:rsid w:val="00B4453C"/>
    <w:rsid w:val="00B45C10"/>
    <w:rsid w:val="00B50DDD"/>
    <w:rsid w:val="00B51545"/>
    <w:rsid w:val="00B53790"/>
    <w:rsid w:val="00B572E4"/>
    <w:rsid w:val="00B64236"/>
    <w:rsid w:val="00B66784"/>
    <w:rsid w:val="00B768E8"/>
    <w:rsid w:val="00B814FF"/>
    <w:rsid w:val="00B821A4"/>
    <w:rsid w:val="00B8392D"/>
    <w:rsid w:val="00B83A3E"/>
    <w:rsid w:val="00B86D46"/>
    <w:rsid w:val="00B86D4C"/>
    <w:rsid w:val="00B92124"/>
    <w:rsid w:val="00B94DEE"/>
    <w:rsid w:val="00B95746"/>
    <w:rsid w:val="00BA0A8B"/>
    <w:rsid w:val="00BA2DCD"/>
    <w:rsid w:val="00BA2E86"/>
    <w:rsid w:val="00BA4528"/>
    <w:rsid w:val="00BA602F"/>
    <w:rsid w:val="00BA7146"/>
    <w:rsid w:val="00BB1D69"/>
    <w:rsid w:val="00BB3CC9"/>
    <w:rsid w:val="00BB597E"/>
    <w:rsid w:val="00BC6C1A"/>
    <w:rsid w:val="00BD0DC6"/>
    <w:rsid w:val="00BD157C"/>
    <w:rsid w:val="00BD449C"/>
    <w:rsid w:val="00BD5B45"/>
    <w:rsid w:val="00BD7F31"/>
    <w:rsid w:val="00BE2EB9"/>
    <w:rsid w:val="00BE300E"/>
    <w:rsid w:val="00BE37AF"/>
    <w:rsid w:val="00BE7265"/>
    <w:rsid w:val="00BE7FE3"/>
    <w:rsid w:val="00BF2BE6"/>
    <w:rsid w:val="00BF3AFC"/>
    <w:rsid w:val="00BF44E6"/>
    <w:rsid w:val="00BF48BC"/>
    <w:rsid w:val="00C050B8"/>
    <w:rsid w:val="00C0563C"/>
    <w:rsid w:val="00C05ABD"/>
    <w:rsid w:val="00C07DF3"/>
    <w:rsid w:val="00C11BD4"/>
    <w:rsid w:val="00C12893"/>
    <w:rsid w:val="00C14A55"/>
    <w:rsid w:val="00C23DAC"/>
    <w:rsid w:val="00C25E74"/>
    <w:rsid w:val="00C26A17"/>
    <w:rsid w:val="00C26BAA"/>
    <w:rsid w:val="00C27EE5"/>
    <w:rsid w:val="00C30874"/>
    <w:rsid w:val="00C31545"/>
    <w:rsid w:val="00C32D28"/>
    <w:rsid w:val="00C36088"/>
    <w:rsid w:val="00C419D5"/>
    <w:rsid w:val="00C42BB6"/>
    <w:rsid w:val="00C4557E"/>
    <w:rsid w:val="00C536DE"/>
    <w:rsid w:val="00C60D65"/>
    <w:rsid w:val="00C674B6"/>
    <w:rsid w:val="00C747EB"/>
    <w:rsid w:val="00C8349C"/>
    <w:rsid w:val="00C9004D"/>
    <w:rsid w:val="00C91349"/>
    <w:rsid w:val="00C95853"/>
    <w:rsid w:val="00C976D4"/>
    <w:rsid w:val="00CA3089"/>
    <w:rsid w:val="00CA3E61"/>
    <w:rsid w:val="00CA794F"/>
    <w:rsid w:val="00CA7BFC"/>
    <w:rsid w:val="00CD02D1"/>
    <w:rsid w:val="00CD2471"/>
    <w:rsid w:val="00CD7255"/>
    <w:rsid w:val="00CD77AF"/>
    <w:rsid w:val="00CE0A4E"/>
    <w:rsid w:val="00CE3946"/>
    <w:rsid w:val="00CF07C9"/>
    <w:rsid w:val="00CF145B"/>
    <w:rsid w:val="00CF25C8"/>
    <w:rsid w:val="00CF453A"/>
    <w:rsid w:val="00CF45EA"/>
    <w:rsid w:val="00CF52B7"/>
    <w:rsid w:val="00CF5503"/>
    <w:rsid w:val="00CF5A8C"/>
    <w:rsid w:val="00D02C72"/>
    <w:rsid w:val="00D03A27"/>
    <w:rsid w:val="00D057A3"/>
    <w:rsid w:val="00D117AB"/>
    <w:rsid w:val="00D12E38"/>
    <w:rsid w:val="00D13D42"/>
    <w:rsid w:val="00D20C85"/>
    <w:rsid w:val="00D20E9B"/>
    <w:rsid w:val="00D2122D"/>
    <w:rsid w:val="00D2148D"/>
    <w:rsid w:val="00D22FF1"/>
    <w:rsid w:val="00D23892"/>
    <w:rsid w:val="00D246B5"/>
    <w:rsid w:val="00D30AAB"/>
    <w:rsid w:val="00D312BF"/>
    <w:rsid w:val="00D410CD"/>
    <w:rsid w:val="00D415AC"/>
    <w:rsid w:val="00D4275C"/>
    <w:rsid w:val="00D440D7"/>
    <w:rsid w:val="00D45CA2"/>
    <w:rsid w:val="00D50964"/>
    <w:rsid w:val="00D5641F"/>
    <w:rsid w:val="00D623B9"/>
    <w:rsid w:val="00D62DF5"/>
    <w:rsid w:val="00D62F26"/>
    <w:rsid w:val="00D640EF"/>
    <w:rsid w:val="00D67805"/>
    <w:rsid w:val="00D708C3"/>
    <w:rsid w:val="00D72467"/>
    <w:rsid w:val="00D744AA"/>
    <w:rsid w:val="00D82AE9"/>
    <w:rsid w:val="00D87AF4"/>
    <w:rsid w:val="00D91DA6"/>
    <w:rsid w:val="00D9274B"/>
    <w:rsid w:val="00D96CC8"/>
    <w:rsid w:val="00DA4149"/>
    <w:rsid w:val="00DB3D1B"/>
    <w:rsid w:val="00DB54F7"/>
    <w:rsid w:val="00DC0046"/>
    <w:rsid w:val="00DC1C85"/>
    <w:rsid w:val="00DC1F11"/>
    <w:rsid w:val="00DD2E0C"/>
    <w:rsid w:val="00DD75F1"/>
    <w:rsid w:val="00DE163B"/>
    <w:rsid w:val="00DE17BA"/>
    <w:rsid w:val="00DE1D9D"/>
    <w:rsid w:val="00DE2AB6"/>
    <w:rsid w:val="00DE3A29"/>
    <w:rsid w:val="00DE4FAA"/>
    <w:rsid w:val="00DE6D75"/>
    <w:rsid w:val="00DF2327"/>
    <w:rsid w:val="00E0184F"/>
    <w:rsid w:val="00E01DD6"/>
    <w:rsid w:val="00E03150"/>
    <w:rsid w:val="00E05C74"/>
    <w:rsid w:val="00E06A99"/>
    <w:rsid w:val="00E071AC"/>
    <w:rsid w:val="00E17253"/>
    <w:rsid w:val="00E222EE"/>
    <w:rsid w:val="00E24D83"/>
    <w:rsid w:val="00E27002"/>
    <w:rsid w:val="00E27C15"/>
    <w:rsid w:val="00E3142B"/>
    <w:rsid w:val="00E33584"/>
    <w:rsid w:val="00E34598"/>
    <w:rsid w:val="00E3476E"/>
    <w:rsid w:val="00E37A1B"/>
    <w:rsid w:val="00E41D90"/>
    <w:rsid w:val="00E43CF5"/>
    <w:rsid w:val="00E51009"/>
    <w:rsid w:val="00E51466"/>
    <w:rsid w:val="00E515E1"/>
    <w:rsid w:val="00E552D7"/>
    <w:rsid w:val="00E55533"/>
    <w:rsid w:val="00E57BCF"/>
    <w:rsid w:val="00E6384A"/>
    <w:rsid w:val="00E65FDC"/>
    <w:rsid w:val="00E72D2B"/>
    <w:rsid w:val="00E73F3D"/>
    <w:rsid w:val="00E77896"/>
    <w:rsid w:val="00E80161"/>
    <w:rsid w:val="00E8167C"/>
    <w:rsid w:val="00E86E7E"/>
    <w:rsid w:val="00E8746D"/>
    <w:rsid w:val="00E87645"/>
    <w:rsid w:val="00E90862"/>
    <w:rsid w:val="00E92567"/>
    <w:rsid w:val="00E97B7E"/>
    <w:rsid w:val="00EA2C8A"/>
    <w:rsid w:val="00EA3A0A"/>
    <w:rsid w:val="00EA4A30"/>
    <w:rsid w:val="00EA5881"/>
    <w:rsid w:val="00EA6B6D"/>
    <w:rsid w:val="00EB197F"/>
    <w:rsid w:val="00EB5D3A"/>
    <w:rsid w:val="00EB6133"/>
    <w:rsid w:val="00EB697C"/>
    <w:rsid w:val="00EB73DE"/>
    <w:rsid w:val="00EC35D3"/>
    <w:rsid w:val="00EC7E3C"/>
    <w:rsid w:val="00ED385D"/>
    <w:rsid w:val="00ED57FC"/>
    <w:rsid w:val="00ED680E"/>
    <w:rsid w:val="00EE2EB9"/>
    <w:rsid w:val="00EE5F69"/>
    <w:rsid w:val="00EE6007"/>
    <w:rsid w:val="00EF0544"/>
    <w:rsid w:val="00EF1306"/>
    <w:rsid w:val="00EF18D5"/>
    <w:rsid w:val="00EF1AA0"/>
    <w:rsid w:val="00EF273F"/>
    <w:rsid w:val="00EF4BD7"/>
    <w:rsid w:val="00EF77FE"/>
    <w:rsid w:val="00F017F0"/>
    <w:rsid w:val="00F05194"/>
    <w:rsid w:val="00F109AF"/>
    <w:rsid w:val="00F12EA3"/>
    <w:rsid w:val="00F133A3"/>
    <w:rsid w:val="00F173AC"/>
    <w:rsid w:val="00F258FE"/>
    <w:rsid w:val="00F2660A"/>
    <w:rsid w:val="00F35303"/>
    <w:rsid w:val="00F407EC"/>
    <w:rsid w:val="00F41113"/>
    <w:rsid w:val="00F44469"/>
    <w:rsid w:val="00F4457B"/>
    <w:rsid w:val="00F52B21"/>
    <w:rsid w:val="00F53B76"/>
    <w:rsid w:val="00F55AB4"/>
    <w:rsid w:val="00F57191"/>
    <w:rsid w:val="00F575A7"/>
    <w:rsid w:val="00F60E1B"/>
    <w:rsid w:val="00F611B8"/>
    <w:rsid w:val="00F63F16"/>
    <w:rsid w:val="00F6476F"/>
    <w:rsid w:val="00F65DBD"/>
    <w:rsid w:val="00F6660D"/>
    <w:rsid w:val="00F67AC0"/>
    <w:rsid w:val="00F7431A"/>
    <w:rsid w:val="00F76617"/>
    <w:rsid w:val="00F81400"/>
    <w:rsid w:val="00F845A2"/>
    <w:rsid w:val="00F8568A"/>
    <w:rsid w:val="00F85B99"/>
    <w:rsid w:val="00F86BB5"/>
    <w:rsid w:val="00F9137A"/>
    <w:rsid w:val="00FA470B"/>
    <w:rsid w:val="00FA692A"/>
    <w:rsid w:val="00FA6D5C"/>
    <w:rsid w:val="00FB3370"/>
    <w:rsid w:val="00FB727B"/>
    <w:rsid w:val="00FB7621"/>
    <w:rsid w:val="00FC173E"/>
    <w:rsid w:val="00FC1864"/>
    <w:rsid w:val="00FC4AA6"/>
    <w:rsid w:val="00FC53C2"/>
    <w:rsid w:val="00FC572B"/>
    <w:rsid w:val="00FC7033"/>
    <w:rsid w:val="00FD06E2"/>
    <w:rsid w:val="00FD10FA"/>
    <w:rsid w:val="00FD2BDF"/>
    <w:rsid w:val="00FD7081"/>
    <w:rsid w:val="00FE0605"/>
    <w:rsid w:val="00FE2334"/>
    <w:rsid w:val="00FE2427"/>
    <w:rsid w:val="00FE2A6C"/>
    <w:rsid w:val="00FE5AF0"/>
    <w:rsid w:val="00FE5B65"/>
    <w:rsid w:val="00FE5ED6"/>
    <w:rsid w:val="00FE7BA5"/>
    <w:rsid w:val="00FF27FA"/>
    <w:rsid w:val="00FF70F6"/>
    <w:rsid w:val="12626FCB"/>
    <w:rsid w:val="173DF3DA"/>
    <w:rsid w:val="1B272054"/>
    <w:rsid w:val="21B78330"/>
    <w:rsid w:val="350D3542"/>
    <w:rsid w:val="53203EA9"/>
    <w:rsid w:val="574BA25E"/>
    <w:rsid w:val="6864CBB4"/>
    <w:rsid w:val="7D790043"/>
  </w:rsids>
  <m:mathPr>
    <m:mathFont m:val="Cambria Math"/>
    <m:brkBin m:val="before"/>
    <m:brkBinSub m:val="--"/>
    <m:smallFrac m:val="0"/>
    <m:dispDef/>
    <m:lMargin m:val="0"/>
    <m:rMargin m:val="0"/>
    <m:defJc m:val="centerGroup"/>
    <m:wrapIndent m:val="1440"/>
    <m:intLim m:val="subSup"/>
    <m:naryLim m:val="undOvr"/>
  </m:mathPr>
  <w:themeFontLang w:val="de-CH" w:eastAsia="ja-JP"/>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oNotEmbedSmartTags/>
  <w:decimalSymbol w:val="."/>
  <w:listSeparator w:val=";"/>
  <w14:docId w14:val="1495F76D"/>
  <w14:defaultImageDpi w14:val="300"/>
  <w15:docId w15:val="{F118C71C-5E68-46D4-B8A1-F05BC267B2E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Syntax LT" w:eastAsia="MS Mincho" w:hAnsi="Syntax LT" w:cs="Times New Roman"/>
        <w:lang w:val="de-CH" w:eastAsia="de-DE"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rsid w:val="00A06000"/>
    <w:pPr>
      <w:tabs>
        <w:tab w:val="left" w:pos="5670"/>
        <w:tab w:val="left" w:pos="5954"/>
      </w:tabs>
    </w:pPr>
    <w:rPr>
      <w:bCs/>
      <w:sz w:val="22"/>
      <w:szCs w:val="24"/>
      <w:lang w:eastAsia="ja-JP"/>
    </w:rPr>
  </w:style>
  <w:style w:type="paragraph" w:styleId="berschrift1">
    <w:name w:val="heading 1"/>
    <w:basedOn w:val="Standard"/>
    <w:next w:val="Standard"/>
    <w:link w:val="berschrift1Zchn"/>
    <w:qFormat/>
    <w:rsid w:val="00D72467"/>
    <w:pPr>
      <w:keepNext/>
      <w:tabs>
        <w:tab w:val="left" w:pos="4820"/>
      </w:tabs>
      <w:outlineLvl w:val="0"/>
    </w:pPr>
    <w:rPr>
      <w:rFonts w:ascii="Syntax" w:eastAsia="Times New Roman" w:hAnsi="Syntax"/>
      <w:b/>
      <w:sz w:val="28"/>
      <w:szCs w:val="20"/>
      <w:lang w:eastAsia="de-DE"/>
    </w:rPr>
  </w:style>
  <w:style w:type="paragraph" w:styleId="berschrift4">
    <w:name w:val="heading 4"/>
    <w:basedOn w:val="Standard"/>
    <w:next w:val="Standard"/>
    <w:link w:val="berschrift4Zchn"/>
    <w:uiPriority w:val="9"/>
    <w:semiHidden/>
    <w:unhideWhenUsed/>
    <w:qFormat/>
    <w:rsid w:val="00D246B5"/>
    <w:pPr>
      <w:keepNext/>
      <w:keepLines/>
      <w:spacing w:before="40"/>
      <w:outlineLvl w:val="3"/>
    </w:pPr>
    <w:rPr>
      <w:rFonts w:asciiTheme="majorHAnsi" w:eastAsiaTheme="majorEastAsia" w:hAnsiTheme="majorHAnsi" w:cstheme="majorBidi"/>
      <w:i/>
      <w:iCs/>
      <w:color w:val="365F91" w:themeColor="accent1" w:themeShade="BF"/>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paragraph" w:styleId="Kopfzeile">
    <w:name w:val="header"/>
    <w:basedOn w:val="Standard"/>
    <w:link w:val="KopfzeileZchn"/>
    <w:unhideWhenUsed/>
    <w:rsid w:val="00890EBE"/>
    <w:pPr>
      <w:tabs>
        <w:tab w:val="center" w:pos="4536"/>
        <w:tab w:val="right" w:pos="9072"/>
      </w:tabs>
    </w:pPr>
  </w:style>
  <w:style w:type="character" w:customStyle="1" w:styleId="KopfzeileZchn">
    <w:name w:val="Kopfzeile Zchn"/>
    <w:basedOn w:val="Absatz-Standardschriftart"/>
    <w:link w:val="Kopfzeile"/>
    <w:uiPriority w:val="99"/>
    <w:rsid w:val="00890EBE"/>
  </w:style>
  <w:style w:type="paragraph" w:styleId="Fuzeile">
    <w:name w:val="footer"/>
    <w:basedOn w:val="Standard"/>
    <w:link w:val="FuzeileZchn"/>
    <w:uiPriority w:val="99"/>
    <w:unhideWhenUsed/>
    <w:rsid w:val="00890EBE"/>
    <w:pPr>
      <w:tabs>
        <w:tab w:val="center" w:pos="4536"/>
        <w:tab w:val="right" w:pos="9072"/>
      </w:tabs>
    </w:pPr>
  </w:style>
  <w:style w:type="character" w:customStyle="1" w:styleId="FuzeileZchn">
    <w:name w:val="Fußzeile Zchn"/>
    <w:basedOn w:val="Absatz-Standardschriftart"/>
    <w:link w:val="Fuzeile"/>
    <w:uiPriority w:val="99"/>
    <w:rsid w:val="00890EBE"/>
  </w:style>
  <w:style w:type="character" w:styleId="Seitenzahl">
    <w:name w:val="page number"/>
    <w:uiPriority w:val="99"/>
    <w:semiHidden/>
    <w:unhideWhenUsed/>
    <w:rsid w:val="00F35303"/>
  </w:style>
  <w:style w:type="character" w:customStyle="1" w:styleId="berschrift1Zchn">
    <w:name w:val="Überschrift 1 Zchn"/>
    <w:link w:val="berschrift1"/>
    <w:rsid w:val="00D72467"/>
    <w:rPr>
      <w:rFonts w:ascii="Syntax" w:eastAsia="Times New Roman" w:hAnsi="Syntax"/>
      <w:b/>
      <w:sz w:val="28"/>
      <w:lang w:val="de-DE"/>
    </w:rPr>
  </w:style>
  <w:style w:type="paragraph" w:styleId="Sprechblasentext">
    <w:name w:val="Balloon Text"/>
    <w:basedOn w:val="Standard"/>
    <w:link w:val="SprechblasentextZchn"/>
    <w:uiPriority w:val="99"/>
    <w:semiHidden/>
    <w:unhideWhenUsed/>
    <w:rsid w:val="00C14A55"/>
    <w:rPr>
      <w:rFonts w:ascii="Lucida Grande" w:hAnsi="Lucida Grande" w:cs="Lucida Grande"/>
      <w:sz w:val="18"/>
      <w:szCs w:val="18"/>
    </w:rPr>
  </w:style>
  <w:style w:type="character" w:customStyle="1" w:styleId="SprechblasentextZchn">
    <w:name w:val="Sprechblasentext Zchn"/>
    <w:basedOn w:val="Absatz-Standardschriftart"/>
    <w:link w:val="Sprechblasentext"/>
    <w:uiPriority w:val="99"/>
    <w:semiHidden/>
    <w:rsid w:val="00C14A55"/>
    <w:rPr>
      <w:rFonts w:ascii="Lucida Grande" w:hAnsi="Lucida Grande" w:cs="Lucida Grande"/>
      <w:sz w:val="18"/>
      <w:szCs w:val="18"/>
      <w:lang w:val="de-DE" w:eastAsia="ja-JP"/>
    </w:rPr>
  </w:style>
  <w:style w:type="character" w:styleId="Hyperlink">
    <w:name w:val="Hyperlink"/>
    <w:basedOn w:val="Absatz-Standardschriftart"/>
    <w:uiPriority w:val="99"/>
    <w:unhideWhenUsed/>
    <w:rsid w:val="00675772"/>
    <w:rPr>
      <w:color w:val="0000FF" w:themeColor="hyperlink"/>
      <w:u w:val="single"/>
    </w:rPr>
  </w:style>
  <w:style w:type="paragraph" w:styleId="Listenabsatz">
    <w:name w:val="List Paragraph"/>
    <w:basedOn w:val="Standard"/>
    <w:uiPriority w:val="34"/>
    <w:qFormat/>
    <w:rsid w:val="007C44F0"/>
    <w:pPr>
      <w:ind w:left="720"/>
      <w:contextualSpacing/>
    </w:pPr>
  </w:style>
  <w:style w:type="table" w:styleId="Tabellenraster">
    <w:name w:val="Table Grid"/>
    <w:basedOn w:val="NormaleTabelle"/>
    <w:uiPriority w:val="59"/>
    <w:rsid w:val="001219D2"/>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NichtaufgelsteErwhnung">
    <w:name w:val="Unresolved Mention"/>
    <w:basedOn w:val="Absatz-Standardschriftart"/>
    <w:uiPriority w:val="99"/>
    <w:semiHidden/>
    <w:unhideWhenUsed/>
    <w:rsid w:val="001219D2"/>
    <w:rPr>
      <w:color w:val="605E5C"/>
      <w:shd w:val="clear" w:color="auto" w:fill="E1DFDD"/>
    </w:rPr>
  </w:style>
  <w:style w:type="character" w:styleId="Kommentarzeichen">
    <w:name w:val="annotation reference"/>
    <w:basedOn w:val="Absatz-Standardschriftart"/>
    <w:uiPriority w:val="99"/>
    <w:semiHidden/>
    <w:unhideWhenUsed/>
    <w:rsid w:val="001219D2"/>
    <w:rPr>
      <w:sz w:val="16"/>
      <w:szCs w:val="16"/>
    </w:rPr>
  </w:style>
  <w:style w:type="paragraph" w:styleId="Kommentartext">
    <w:name w:val="annotation text"/>
    <w:basedOn w:val="Standard"/>
    <w:link w:val="KommentartextZchn"/>
    <w:uiPriority w:val="99"/>
    <w:semiHidden/>
    <w:unhideWhenUsed/>
    <w:rsid w:val="001219D2"/>
    <w:rPr>
      <w:sz w:val="20"/>
      <w:szCs w:val="20"/>
    </w:rPr>
  </w:style>
  <w:style w:type="character" w:customStyle="1" w:styleId="KommentartextZchn">
    <w:name w:val="Kommentartext Zchn"/>
    <w:basedOn w:val="Absatz-Standardschriftart"/>
    <w:link w:val="Kommentartext"/>
    <w:uiPriority w:val="99"/>
    <w:semiHidden/>
    <w:rsid w:val="001219D2"/>
    <w:rPr>
      <w:rFonts w:ascii="Arial" w:hAnsi="Arial"/>
      <w:lang w:val="de-DE" w:eastAsia="ja-JP"/>
    </w:rPr>
  </w:style>
  <w:style w:type="paragraph" w:styleId="Kommentarthema">
    <w:name w:val="annotation subject"/>
    <w:basedOn w:val="Kommentartext"/>
    <w:next w:val="Kommentartext"/>
    <w:link w:val="KommentarthemaZchn"/>
    <w:uiPriority w:val="99"/>
    <w:semiHidden/>
    <w:unhideWhenUsed/>
    <w:rsid w:val="001219D2"/>
    <w:rPr>
      <w:b/>
      <w:bCs w:val="0"/>
    </w:rPr>
  </w:style>
  <w:style w:type="character" w:customStyle="1" w:styleId="KommentarthemaZchn">
    <w:name w:val="Kommentarthema Zchn"/>
    <w:basedOn w:val="KommentartextZchn"/>
    <w:link w:val="Kommentarthema"/>
    <w:uiPriority w:val="99"/>
    <w:semiHidden/>
    <w:rsid w:val="001219D2"/>
    <w:rPr>
      <w:rFonts w:ascii="Arial" w:hAnsi="Arial"/>
      <w:b/>
      <w:bCs/>
      <w:lang w:val="de-DE" w:eastAsia="ja-JP"/>
    </w:rPr>
  </w:style>
  <w:style w:type="character" w:styleId="BesuchterLink">
    <w:name w:val="FollowedHyperlink"/>
    <w:basedOn w:val="Absatz-Standardschriftart"/>
    <w:uiPriority w:val="99"/>
    <w:semiHidden/>
    <w:unhideWhenUsed/>
    <w:rsid w:val="00EB197F"/>
    <w:rPr>
      <w:color w:val="800080" w:themeColor="followedHyperlink"/>
      <w:u w:val="single"/>
    </w:rPr>
  </w:style>
  <w:style w:type="paragraph" w:styleId="Titel">
    <w:name w:val="Title"/>
    <w:basedOn w:val="Standard"/>
    <w:next w:val="Standard"/>
    <w:link w:val="TitelZchn"/>
    <w:uiPriority w:val="10"/>
    <w:qFormat/>
    <w:rsid w:val="00A06000"/>
    <w:rPr>
      <w:b/>
      <w:sz w:val="28"/>
      <w:szCs w:val="32"/>
      <w:lang w:bidi="de-DE"/>
    </w:rPr>
  </w:style>
  <w:style w:type="character" w:customStyle="1" w:styleId="TitelZchn">
    <w:name w:val="Titel Zchn"/>
    <w:basedOn w:val="Absatz-Standardschriftart"/>
    <w:link w:val="Titel"/>
    <w:uiPriority w:val="10"/>
    <w:rsid w:val="00A06000"/>
    <w:rPr>
      <w:b/>
      <w:sz w:val="28"/>
      <w:szCs w:val="32"/>
      <w:lang w:val="de-DE" w:eastAsia="ja-JP" w:bidi="de-DE"/>
    </w:rPr>
  </w:style>
  <w:style w:type="paragraph" w:styleId="Untertitel">
    <w:name w:val="Subtitle"/>
    <w:basedOn w:val="Standard"/>
    <w:next w:val="Standard"/>
    <w:link w:val="UntertitelZchn"/>
    <w:uiPriority w:val="11"/>
    <w:qFormat/>
    <w:rsid w:val="00A06000"/>
    <w:rPr>
      <w:b/>
      <w:lang w:bidi="de-DE"/>
    </w:rPr>
  </w:style>
  <w:style w:type="character" w:customStyle="1" w:styleId="UntertitelZchn">
    <w:name w:val="Untertitel Zchn"/>
    <w:basedOn w:val="Absatz-Standardschriftart"/>
    <w:link w:val="Untertitel"/>
    <w:uiPriority w:val="11"/>
    <w:rsid w:val="00A06000"/>
    <w:rPr>
      <w:b/>
      <w:sz w:val="22"/>
      <w:szCs w:val="24"/>
      <w:lang w:val="de-DE" w:eastAsia="ja-JP" w:bidi="de-DE"/>
    </w:rPr>
  </w:style>
  <w:style w:type="paragraph" w:styleId="berarbeitung">
    <w:name w:val="Revision"/>
    <w:hidden/>
    <w:uiPriority w:val="99"/>
    <w:semiHidden/>
    <w:rsid w:val="00D440D7"/>
    <w:rPr>
      <w:bCs/>
      <w:sz w:val="22"/>
      <w:szCs w:val="24"/>
      <w:lang w:eastAsia="ja-JP"/>
    </w:rPr>
  </w:style>
  <w:style w:type="paragraph" w:styleId="StandardWeb">
    <w:name w:val="Normal (Web)"/>
    <w:basedOn w:val="Standard"/>
    <w:uiPriority w:val="99"/>
    <w:unhideWhenUsed/>
    <w:rsid w:val="001A682C"/>
    <w:pPr>
      <w:tabs>
        <w:tab w:val="clear" w:pos="5670"/>
        <w:tab w:val="clear" w:pos="5954"/>
      </w:tabs>
      <w:spacing w:before="100" w:beforeAutospacing="1" w:after="100" w:afterAutospacing="1"/>
    </w:pPr>
    <w:rPr>
      <w:rFonts w:ascii="Times New Roman" w:eastAsia="Times New Roman" w:hAnsi="Times New Roman"/>
      <w:bCs w:val="0"/>
      <w:sz w:val="24"/>
      <w:lang w:eastAsia="de-DE"/>
    </w:rPr>
  </w:style>
  <w:style w:type="paragraph" w:customStyle="1" w:styleId="Fliesstext">
    <w:name w:val="Fliesstext"/>
    <w:basedOn w:val="Standard"/>
    <w:qFormat/>
    <w:rsid w:val="00E97B7E"/>
    <w:pPr>
      <w:spacing w:line="360" w:lineRule="auto"/>
    </w:pPr>
  </w:style>
  <w:style w:type="character" w:styleId="Fett">
    <w:name w:val="Strong"/>
    <w:basedOn w:val="Absatz-Standardschriftart"/>
    <w:uiPriority w:val="22"/>
    <w:qFormat/>
    <w:rsid w:val="00417919"/>
    <w:rPr>
      <w:b/>
      <w:bCs/>
    </w:rPr>
  </w:style>
  <w:style w:type="character" w:customStyle="1" w:styleId="hgkelc">
    <w:name w:val="hgkelc"/>
    <w:basedOn w:val="Absatz-Standardschriftart"/>
    <w:rsid w:val="00757969"/>
  </w:style>
  <w:style w:type="paragraph" w:customStyle="1" w:styleId="Zitate">
    <w:name w:val="Zitate"/>
    <w:basedOn w:val="Fliesstext"/>
    <w:qFormat/>
    <w:rsid w:val="002F51E4"/>
    <w:pPr>
      <w:spacing w:line="240" w:lineRule="auto"/>
    </w:pPr>
  </w:style>
  <w:style w:type="character" w:customStyle="1" w:styleId="berschrift4Zchn">
    <w:name w:val="Überschrift 4 Zchn"/>
    <w:basedOn w:val="Absatz-Standardschriftart"/>
    <w:link w:val="berschrift4"/>
    <w:uiPriority w:val="9"/>
    <w:semiHidden/>
    <w:rsid w:val="00D246B5"/>
    <w:rPr>
      <w:rFonts w:asciiTheme="majorHAnsi" w:eastAsiaTheme="majorEastAsia" w:hAnsiTheme="majorHAnsi" w:cstheme="majorBidi"/>
      <w:bCs/>
      <w:i/>
      <w:iCs/>
      <w:color w:val="365F91" w:themeColor="accent1" w:themeShade="BF"/>
      <w:sz w:val="22"/>
      <w:szCs w:val="24"/>
      <w:lang w:eastAsia="ja-JP"/>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50429580">
      <w:bodyDiv w:val="1"/>
      <w:marLeft w:val="0"/>
      <w:marRight w:val="0"/>
      <w:marTop w:val="0"/>
      <w:marBottom w:val="0"/>
      <w:divBdr>
        <w:top w:val="none" w:sz="0" w:space="0" w:color="auto"/>
        <w:left w:val="none" w:sz="0" w:space="0" w:color="auto"/>
        <w:bottom w:val="none" w:sz="0" w:space="0" w:color="auto"/>
        <w:right w:val="none" w:sz="0" w:space="0" w:color="auto"/>
      </w:divBdr>
    </w:div>
    <w:div w:id="294483733">
      <w:bodyDiv w:val="1"/>
      <w:marLeft w:val="0"/>
      <w:marRight w:val="0"/>
      <w:marTop w:val="0"/>
      <w:marBottom w:val="0"/>
      <w:divBdr>
        <w:top w:val="none" w:sz="0" w:space="0" w:color="auto"/>
        <w:left w:val="none" w:sz="0" w:space="0" w:color="auto"/>
        <w:bottom w:val="none" w:sz="0" w:space="0" w:color="auto"/>
        <w:right w:val="none" w:sz="0" w:space="0" w:color="auto"/>
      </w:divBdr>
    </w:div>
    <w:div w:id="380128654">
      <w:bodyDiv w:val="1"/>
      <w:marLeft w:val="0"/>
      <w:marRight w:val="0"/>
      <w:marTop w:val="0"/>
      <w:marBottom w:val="0"/>
      <w:divBdr>
        <w:top w:val="none" w:sz="0" w:space="0" w:color="auto"/>
        <w:left w:val="none" w:sz="0" w:space="0" w:color="auto"/>
        <w:bottom w:val="none" w:sz="0" w:space="0" w:color="auto"/>
        <w:right w:val="none" w:sz="0" w:space="0" w:color="auto"/>
      </w:divBdr>
    </w:div>
    <w:div w:id="407267559">
      <w:bodyDiv w:val="1"/>
      <w:marLeft w:val="0"/>
      <w:marRight w:val="0"/>
      <w:marTop w:val="0"/>
      <w:marBottom w:val="0"/>
      <w:divBdr>
        <w:top w:val="none" w:sz="0" w:space="0" w:color="auto"/>
        <w:left w:val="none" w:sz="0" w:space="0" w:color="auto"/>
        <w:bottom w:val="none" w:sz="0" w:space="0" w:color="auto"/>
        <w:right w:val="none" w:sz="0" w:space="0" w:color="auto"/>
      </w:divBdr>
    </w:div>
    <w:div w:id="537859958">
      <w:bodyDiv w:val="1"/>
      <w:marLeft w:val="0"/>
      <w:marRight w:val="0"/>
      <w:marTop w:val="0"/>
      <w:marBottom w:val="0"/>
      <w:divBdr>
        <w:top w:val="none" w:sz="0" w:space="0" w:color="auto"/>
        <w:left w:val="none" w:sz="0" w:space="0" w:color="auto"/>
        <w:bottom w:val="none" w:sz="0" w:space="0" w:color="auto"/>
        <w:right w:val="none" w:sz="0" w:space="0" w:color="auto"/>
      </w:divBdr>
    </w:div>
    <w:div w:id="628971967">
      <w:bodyDiv w:val="1"/>
      <w:marLeft w:val="0"/>
      <w:marRight w:val="0"/>
      <w:marTop w:val="0"/>
      <w:marBottom w:val="0"/>
      <w:divBdr>
        <w:top w:val="none" w:sz="0" w:space="0" w:color="auto"/>
        <w:left w:val="none" w:sz="0" w:space="0" w:color="auto"/>
        <w:bottom w:val="none" w:sz="0" w:space="0" w:color="auto"/>
        <w:right w:val="none" w:sz="0" w:space="0" w:color="auto"/>
      </w:divBdr>
    </w:div>
    <w:div w:id="698896400">
      <w:bodyDiv w:val="1"/>
      <w:marLeft w:val="0"/>
      <w:marRight w:val="0"/>
      <w:marTop w:val="0"/>
      <w:marBottom w:val="0"/>
      <w:divBdr>
        <w:top w:val="none" w:sz="0" w:space="0" w:color="auto"/>
        <w:left w:val="none" w:sz="0" w:space="0" w:color="auto"/>
        <w:bottom w:val="none" w:sz="0" w:space="0" w:color="auto"/>
        <w:right w:val="none" w:sz="0" w:space="0" w:color="auto"/>
      </w:divBdr>
    </w:div>
    <w:div w:id="1136139000">
      <w:bodyDiv w:val="1"/>
      <w:marLeft w:val="0"/>
      <w:marRight w:val="0"/>
      <w:marTop w:val="0"/>
      <w:marBottom w:val="0"/>
      <w:divBdr>
        <w:top w:val="none" w:sz="0" w:space="0" w:color="auto"/>
        <w:left w:val="none" w:sz="0" w:space="0" w:color="auto"/>
        <w:bottom w:val="none" w:sz="0" w:space="0" w:color="auto"/>
        <w:right w:val="none" w:sz="0" w:space="0" w:color="auto"/>
      </w:divBdr>
    </w:div>
    <w:div w:id="1151556405">
      <w:bodyDiv w:val="1"/>
      <w:marLeft w:val="0"/>
      <w:marRight w:val="0"/>
      <w:marTop w:val="0"/>
      <w:marBottom w:val="0"/>
      <w:divBdr>
        <w:top w:val="none" w:sz="0" w:space="0" w:color="auto"/>
        <w:left w:val="none" w:sz="0" w:space="0" w:color="auto"/>
        <w:bottom w:val="none" w:sz="0" w:space="0" w:color="auto"/>
        <w:right w:val="none" w:sz="0" w:space="0" w:color="auto"/>
      </w:divBdr>
    </w:div>
    <w:div w:id="1215196754">
      <w:bodyDiv w:val="1"/>
      <w:marLeft w:val="0"/>
      <w:marRight w:val="0"/>
      <w:marTop w:val="0"/>
      <w:marBottom w:val="0"/>
      <w:divBdr>
        <w:top w:val="none" w:sz="0" w:space="0" w:color="auto"/>
        <w:left w:val="none" w:sz="0" w:space="0" w:color="auto"/>
        <w:bottom w:val="none" w:sz="0" w:space="0" w:color="auto"/>
        <w:right w:val="none" w:sz="0" w:space="0" w:color="auto"/>
      </w:divBdr>
    </w:div>
    <w:div w:id="1407457137">
      <w:bodyDiv w:val="1"/>
      <w:marLeft w:val="0"/>
      <w:marRight w:val="0"/>
      <w:marTop w:val="0"/>
      <w:marBottom w:val="0"/>
      <w:divBdr>
        <w:top w:val="none" w:sz="0" w:space="0" w:color="auto"/>
        <w:left w:val="none" w:sz="0" w:space="0" w:color="auto"/>
        <w:bottom w:val="none" w:sz="0" w:space="0" w:color="auto"/>
        <w:right w:val="none" w:sz="0" w:space="0" w:color="auto"/>
      </w:divBdr>
    </w:div>
    <w:div w:id="1515411604">
      <w:bodyDiv w:val="1"/>
      <w:marLeft w:val="0"/>
      <w:marRight w:val="0"/>
      <w:marTop w:val="0"/>
      <w:marBottom w:val="0"/>
      <w:divBdr>
        <w:top w:val="none" w:sz="0" w:space="0" w:color="auto"/>
        <w:left w:val="none" w:sz="0" w:space="0" w:color="auto"/>
        <w:bottom w:val="none" w:sz="0" w:space="0" w:color="auto"/>
        <w:right w:val="none" w:sz="0" w:space="0" w:color="auto"/>
      </w:divBdr>
    </w:div>
    <w:div w:id="1553927700">
      <w:bodyDiv w:val="1"/>
      <w:marLeft w:val="0"/>
      <w:marRight w:val="0"/>
      <w:marTop w:val="0"/>
      <w:marBottom w:val="0"/>
      <w:divBdr>
        <w:top w:val="none" w:sz="0" w:space="0" w:color="auto"/>
        <w:left w:val="none" w:sz="0" w:space="0" w:color="auto"/>
        <w:bottom w:val="none" w:sz="0" w:space="0" w:color="auto"/>
        <w:right w:val="none" w:sz="0" w:space="0" w:color="auto"/>
      </w:divBdr>
    </w:div>
    <w:div w:id="1582133825">
      <w:bodyDiv w:val="1"/>
      <w:marLeft w:val="0"/>
      <w:marRight w:val="0"/>
      <w:marTop w:val="0"/>
      <w:marBottom w:val="0"/>
      <w:divBdr>
        <w:top w:val="none" w:sz="0" w:space="0" w:color="auto"/>
        <w:left w:val="none" w:sz="0" w:space="0" w:color="auto"/>
        <w:bottom w:val="none" w:sz="0" w:space="0" w:color="auto"/>
        <w:right w:val="none" w:sz="0" w:space="0" w:color="auto"/>
      </w:divBdr>
    </w:div>
    <w:div w:id="1652323093">
      <w:bodyDiv w:val="1"/>
      <w:marLeft w:val="0"/>
      <w:marRight w:val="0"/>
      <w:marTop w:val="0"/>
      <w:marBottom w:val="0"/>
      <w:divBdr>
        <w:top w:val="none" w:sz="0" w:space="0" w:color="auto"/>
        <w:left w:val="none" w:sz="0" w:space="0" w:color="auto"/>
        <w:bottom w:val="none" w:sz="0" w:space="0" w:color="auto"/>
        <w:right w:val="none" w:sz="0" w:space="0" w:color="auto"/>
      </w:divBdr>
    </w:div>
    <w:div w:id="1719937714">
      <w:bodyDiv w:val="1"/>
      <w:marLeft w:val="0"/>
      <w:marRight w:val="0"/>
      <w:marTop w:val="0"/>
      <w:marBottom w:val="0"/>
      <w:divBdr>
        <w:top w:val="none" w:sz="0" w:space="0" w:color="auto"/>
        <w:left w:val="none" w:sz="0" w:space="0" w:color="auto"/>
        <w:bottom w:val="none" w:sz="0" w:space="0" w:color="auto"/>
        <w:right w:val="none" w:sz="0" w:space="0" w:color="auto"/>
      </w:divBdr>
    </w:div>
    <w:div w:id="1950503266">
      <w:bodyDiv w:val="1"/>
      <w:marLeft w:val="0"/>
      <w:marRight w:val="0"/>
      <w:marTop w:val="0"/>
      <w:marBottom w:val="0"/>
      <w:divBdr>
        <w:top w:val="none" w:sz="0" w:space="0" w:color="auto"/>
        <w:left w:val="none" w:sz="0" w:space="0" w:color="auto"/>
        <w:bottom w:val="none" w:sz="0" w:space="0" w:color="auto"/>
        <w:right w:val="none" w:sz="0" w:space="0" w:color="auto"/>
      </w:divBdr>
    </w:div>
    <w:div w:id="2091540265">
      <w:bodyDiv w:val="1"/>
      <w:marLeft w:val="0"/>
      <w:marRight w:val="0"/>
      <w:marTop w:val="0"/>
      <w:marBottom w:val="0"/>
      <w:divBdr>
        <w:top w:val="none" w:sz="0" w:space="0" w:color="auto"/>
        <w:left w:val="none" w:sz="0" w:space="0" w:color="auto"/>
        <w:bottom w:val="none" w:sz="0" w:space="0" w:color="auto"/>
        <w:right w:val="none" w:sz="0" w:space="0" w:color="auto"/>
      </w:divBdr>
    </w:div>
  </w:divs>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image" Target="media/image2.jpg"/><Relationship Id="rId18" Type="http://schemas.openxmlformats.org/officeDocument/2006/relationships/image" Target="media/image5.jpg"/><Relationship Id="rId3" Type="http://schemas.openxmlformats.org/officeDocument/2006/relationships/customXml" Target="../customXml/item3.xml"/><Relationship Id="rId21" Type="http://schemas.openxmlformats.org/officeDocument/2006/relationships/footer" Target="footer1.xml"/><Relationship Id="rId7" Type="http://schemas.openxmlformats.org/officeDocument/2006/relationships/settings" Target="settings.xml"/><Relationship Id="rId12" Type="http://schemas.openxmlformats.org/officeDocument/2006/relationships/image" Target="media/image1.jpg"/><Relationship Id="rId17" Type="http://schemas.openxmlformats.org/officeDocument/2006/relationships/image" Target="media/image4.jpg"/><Relationship Id="rId2" Type="http://schemas.openxmlformats.org/officeDocument/2006/relationships/customXml" Target="../customXml/item2.xml"/><Relationship Id="rId16" Type="http://schemas.openxmlformats.org/officeDocument/2006/relationships/image" Target="media/image3.jpg"/><Relationship Id="rId20"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http://www.birdlife.ch/100jahre" TargetMode="External"/><Relationship Id="rId5" Type="http://schemas.openxmlformats.org/officeDocument/2006/relationships/numbering" Target="numbering.xml"/><Relationship Id="rId15" Type="http://schemas.openxmlformats.org/officeDocument/2006/relationships/hyperlink" Target="mailto:ann.walter@birdlife.ch" TargetMode="External"/><Relationship Id="rId23" Type="http://schemas.openxmlformats.org/officeDocument/2006/relationships/theme" Target="theme/theme1.xml"/><Relationship Id="rId10" Type="http://schemas.openxmlformats.org/officeDocument/2006/relationships/endnotes" Target="endnotes.xml"/><Relationship Id="rId19"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mailto:ann.walter@birdlife.ch" TargetMode="External"/><Relationship Id="rId22" Type="http://schemas.openxmlformats.org/officeDocument/2006/relationships/fontTable" Target="fontTable.xml"/></Relationships>
</file>

<file path=word/_rels/footer1.xml.rels><?xml version="1.0" encoding="UTF-8" standalone="yes"?>
<Relationships xmlns="http://schemas.openxmlformats.org/package/2006/relationships"><Relationship Id="rId1" Type="http://schemas.openxmlformats.org/officeDocument/2006/relationships/image" Target="media/image7.png"/></Relationships>
</file>

<file path=word/_rels/header2.xml.rels><?xml version="1.0" encoding="UTF-8" standalone="yes"?>
<Relationships xmlns="http://schemas.openxmlformats.org/package/2006/relationships"><Relationship Id="rId1" Type="http://schemas.openxmlformats.org/officeDocument/2006/relationships/image" Target="media/image6.png"/></Relationships>
</file>

<file path=word/theme/theme1.xml><?xml version="1.0" encoding="utf-8"?>
<a:theme xmlns:a="http://schemas.openxmlformats.org/drawingml/2006/main" name="Office-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kument" ma:contentTypeID="0x01010058DF806BBA1B7C44A8EC88C6E2C20323" ma:contentTypeVersion="8" ma:contentTypeDescription="Ein neues Dokument erstellen." ma:contentTypeScope="" ma:versionID="29639845b537452003ee964da87a1760">
  <xsd:schema xmlns:xsd="http://www.w3.org/2001/XMLSchema" xmlns:xs="http://www.w3.org/2001/XMLSchema" xmlns:p="http://schemas.microsoft.com/office/2006/metadata/properties" xmlns:ns3="ba2be2e3-6a4c-476a-b63e-33aa09dc04ad" targetNamespace="http://schemas.microsoft.com/office/2006/metadata/properties" ma:root="true" ma:fieldsID="8d27c3d64edb4b2c85ad51acd4de5667" ns3:_="">
    <xsd:import namespace="ba2be2e3-6a4c-476a-b63e-33aa09dc04ad"/>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GenerationTime" minOccurs="0"/>
                <xsd:element ref="ns3:MediaServiceEventHashCode" minOccurs="0"/>
                <xsd:element ref="ns3:MediaServiceLocation"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a2be2e3-6a4c-476a-b63e-33aa09dc04a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Location" ma:index="14" nillable="true" ma:displayName="Location" ma:internalName="MediaServiceLocatio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6B9C854-0239-4BFD-9008-CB08B34668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a2be2e3-6a4c-476a-b63e-33aa09dc04a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F809CFB-76DA-FE45-8176-867F5544345F}">
  <ds:schemaRefs>
    <ds:schemaRef ds:uri="http://schemas.openxmlformats.org/officeDocument/2006/bibliography"/>
  </ds:schemaRefs>
</ds:datastoreItem>
</file>

<file path=customXml/itemProps3.xml><?xml version="1.0" encoding="utf-8"?>
<ds:datastoreItem xmlns:ds="http://schemas.openxmlformats.org/officeDocument/2006/customXml" ds:itemID="{D742EA13-BD17-43D2-BC12-E20DF52B3144}">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9C74A455-9E0C-4DF2-B8A0-755F0111C9A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1</Pages>
  <Words>408</Words>
  <Characters>2538</Characters>
  <Application>Microsoft Office Word</Application>
  <DocSecurity>0</DocSecurity>
  <Lines>21</Lines>
  <Paragraphs>5</Paragraphs>
  <ScaleCrop>false</ScaleCrop>
  <HeadingPairs>
    <vt:vector size="4" baseType="variant">
      <vt:variant>
        <vt:lpstr>Titel</vt:lpstr>
      </vt:variant>
      <vt:variant>
        <vt:i4>1</vt:i4>
      </vt:variant>
      <vt:variant>
        <vt:lpstr>Title</vt:lpstr>
      </vt:variant>
      <vt:variant>
        <vt:i4>1</vt:i4>
      </vt:variant>
    </vt:vector>
  </HeadingPairs>
  <TitlesOfParts>
    <vt:vector size="2" baseType="lpstr">
      <vt:lpstr/>
      <vt:lpstr/>
    </vt:vector>
  </TitlesOfParts>
  <Company/>
  <LinksUpToDate>false</LinksUpToDate>
  <CharactersWithSpaces>2941</CharactersWithSpaces>
  <SharedDoc>false</SharedDoc>
  <HLinks>
    <vt:vector size="6" baseType="variant">
      <vt:variant>
        <vt:i4>6946936</vt:i4>
      </vt:variant>
      <vt:variant>
        <vt:i4>0</vt:i4>
      </vt:variant>
      <vt:variant>
        <vt:i4>0</vt:i4>
      </vt:variant>
      <vt:variant>
        <vt:i4>5</vt:i4>
      </vt:variant>
      <vt:variant>
        <vt:lpwstr>http://www.birdlife.ch/naturjuwelen</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Nathaly Brupbacher</dc:creator>
  <cp:keywords/>
  <dc:description/>
  <cp:lastModifiedBy>Ann Walter</cp:lastModifiedBy>
  <cp:revision>3</cp:revision>
  <cp:lastPrinted>2022-08-25T14:37:00Z</cp:lastPrinted>
  <dcterms:created xsi:type="dcterms:W3CDTF">2022-08-30T23:08:00Z</dcterms:created>
  <dcterms:modified xsi:type="dcterms:W3CDTF">2022-08-30T23:11:00Z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0x01010058DF806BBA1B7C44A8EC88C6E2C20323</vt:lpwstr>
  </property>
</Properties>
</file>